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0" r:id="rId1"/>
  </p:sldMasterIdLst>
  <p:notesMasterIdLst>
    <p:notesMasterId r:id="rId5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8" r:id="rId24"/>
    <p:sldId id="289" r:id="rId25"/>
    <p:sldId id="291" r:id="rId26"/>
    <p:sldId id="281" r:id="rId27"/>
    <p:sldId id="282" r:id="rId28"/>
    <p:sldId id="283" r:id="rId29"/>
    <p:sldId id="286"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287" r:id="rId50"/>
    <p:sldId id="290" r:id="rId51"/>
  </p:sldIdLst>
  <p:sldSz cx="9144000" cy="5143500" type="screen16x9"/>
  <p:notesSz cx="7023100" cy="9309100"/>
  <p:embeddedFontLst>
    <p:embeddedFont>
      <p:font typeface="Century Gothic" panose="020B0502020202020204" pitchFamily="34" charset="0"/>
      <p:regular r:id="rId53"/>
      <p:bold r:id="rId54"/>
      <p:italic r:id="rId55"/>
      <p:boldItalic r:id="rId56"/>
    </p:embeddedFont>
    <p:embeddedFont>
      <p:font typeface="Lato" panose="020F0502020204030203" pitchFamily="34" charset="0"/>
      <p:regular r:id="rId57"/>
      <p:bold r:id="rId58"/>
      <p:italic r:id="rId59"/>
      <p:boldItalic r:id="rId60"/>
    </p:embeddedFont>
    <p:embeddedFont>
      <p:font typeface="Raleway" pitchFamily="2" charset="0"/>
      <p:regular r:id="rId61"/>
      <p:bold r:id="rId62"/>
      <p:italic r:id="rId63"/>
      <p:boldItalic r:id="rId64"/>
    </p:embeddedFont>
    <p:embeddedFont>
      <p:font typeface="Wingdings 3" panose="05040102010807070707" pitchFamily="18" charset="2"/>
      <p:regular r:id="rId6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DE08C0-1819-4AC7-ABFE-9D95C9F4BED0}" v="23" dt="2026-03-17T23:59:51.467"/>
  </p1510:revLst>
</p1510:revInfo>
</file>

<file path=ppt/tableStyles.xml><?xml version="1.0" encoding="utf-8"?>
<a:tblStyleLst xmlns:a="http://schemas.openxmlformats.org/drawingml/2006/main" def="{1003D5AC-6CEE-429E-8669-3F6D3F564675}">
  <a:tblStyle styleId="{1003D5AC-6CEE-429E-8669-3F6D3F56467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1.fntdata"/><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ry Manchulenko" userId="b7a88ad4-553c-495b-8480-b36787283b85" providerId="ADAL" clId="{B711F13F-7335-4EF7-8158-0F85612E4DBD}"/>
    <pc:docChg chg="undo custSel addSld modSld sldOrd">
      <pc:chgData name="Garry Manchulenko" userId="b7a88ad4-553c-495b-8480-b36787283b85" providerId="ADAL" clId="{B711F13F-7335-4EF7-8158-0F85612E4DBD}" dt="2026-03-18T00:01:51.724" v="655" actId="20577"/>
      <pc:docMkLst>
        <pc:docMk/>
      </pc:docMkLst>
      <pc:sldChg chg="modSp mod">
        <pc:chgData name="Garry Manchulenko" userId="b7a88ad4-553c-495b-8480-b36787283b85" providerId="ADAL" clId="{B711F13F-7335-4EF7-8158-0F85612E4DBD}" dt="2026-03-18T00:01:51.724" v="655" actId="20577"/>
        <pc:sldMkLst>
          <pc:docMk/>
          <pc:sldMk cId="0" sldId="258"/>
        </pc:sldMkLst>
        <pc:spChg chg="mod">
          <ac:chgData name="Garry Manchulenko" userId="b7a88ad4-553c-495b-8480-b36787283b85" providerId="ADAL" clId="{B711F13F-7335-4EF7-8158-0F85612E4DBD}" dt="2026-03-18T00:01:51.724" v="655" actId="20577"/>
          <ac:spMkLst>
            <pc:docMk/>
            <pc:sldMk cId="0" sldId="258"/>
            <ac:spMk id="77" creationId="{00000000-0000-0000-0000-000000000000}"/>
          </ac:spMkLst>
        </pc:spChg>
      </pc:sldChg>
      <pc:sldChg chg="modSp add mod">
        <pc:chgData name="Garry Manchulenko" userId="b7a88ad4-553c-495b-8480-b36787283b85" providerId="ADAL" clId="{B711F13F-7335-4EF7-8158-0F85612E4DBD}" dt="2026-03-17T21:53:15.551" v="27" actId="20577"/>
        <pc:sldMkLst>
          <pc:docMk/>
          <pc:sldMk cId="480831523" sldId="292"/>
        </pc:sldMkLst>
        <pc:spChg chg="mod">
          <ac:chgData name="Garry Manchulenko" userId="b7a88ad4-553c-495b-8480-b36787283b85" providerId="ADAL" clId="{B711F13F-7335-4EF7-8158-0F85612E4DBD}" dt="2026-03-17T21:53:00.909" v="24" actId="255"/>
          <ac:spMkLst>
            <pc:docMk/>
            <pc:sldMk cId="480831523" sldId="292"/>
            <ac:spMk id="77" creationId="{DBE48FFB-5A08-B815-14AC-916B3ADEA9EA}"/>
          </ac:spMkLst>
        </pc:spChg>
        <pc:spChg chg="mod">
          <ac:chgData name="Garry Manchulenko" userId="b7a88ad4-553c-495b-8480-b36787283b85" providerId="ADAL" clId="{B711F13F-7335-4EF7-8158-0F85612E4DBD}" dt="2026-03-17T21:51:27.210" v="10" actId="20577"/>
          <ac:spMkLst>
            <pc:docMk/>
            <pc:sldMk cId="480831523" sldId="292"/>
            <ac:spMk id="79" creationId="{6A0D37D9-F510-C1D5-B1D2-F0D7DA0D28E3}"/>
          </ac:spMkLst>
        </pc:spChg>
        <pc:spChg chg="mod">
          <ac:chgData name="Garry Manchulenko" userId="b7a88ad4-553c-495b-8480-b36787283b85" providerId="ADAL" clId="{B711F13F-7335-4EF7-8158-0F85612E4DBD}" dt="2026-03-17T21:53:15.551" v="27" actId="20577"/>
          <ac:spMkLst>
            <pc:docMk/>
            <pc:sldMk cId="480831523" sldId="292"/>
            <ac:spMk id="80" creationId="{E41171F8-647D-66D9-0C3B-F7815DA2B14A}"/>
          </ac:spMkLst>
        </pc:spChg>
      </pc:sldChg>
      <pc:sldChg chg="modSp add mod">
        <pc:chgData name="Garry Manchulenko" userId="b7a88ad4-553c-495b-8480-b36787283b85" providerId="ADAL" clId="{B711F13F-7335-4EF7-8158-0F85612E4DBD}" dt="2026-03-17T21:55:51.089" v="91" actId="20577"/>
        <pc:sldMkLst>
          <pc:docMk/>
          <pc:sldMk cId="2392749198" sldId="293"/>
        </pc:sldMkLst>
        <pc:spChg chg="mod">
          <ac:chgData name="Garry Manchulenko" userId="b7a88ad4-553c-495b-8480-b36787283b85" providerId="ADAL" clId="{B711F13F-7335-4EF7-8158-0F85612E4DBD}" dt="2026-03-17T21:55:41.548" v="89" actId="20577"/>
          <ac:spMkLst>
            <pc:docMk/>
            <pc:sldMk cId="2392749198" sldId="293"/>
            <ac:spMk id="77" creationId="{CCFB0B2F-1159-A984-B09B-4562EA8AF5E7}"/>
          </ac:spMkLst>
        </pc:spChg>
        <pc:spChg chg="mod">
          <ac:chgData name="Garry Manchulenko" userId="b7a88ad4-553c-495b-8480-b36787283b85" providerId="ADAL" clId="{B711F13F-7335-4EF7-8158-0F85612E4DBD}" dt="2026-03-17T21:55:51.089" v="91" actId="20577"/>
          <ac:spMkLst>
            <pc:docMk/>
            <pc:sldMk cId="2392749198" sldId="293"/>
            <ac:spMk id="80" creationId="{4A9648C8-B66F-D77B-25AA-B5ABEDEC4FA6}"/>
          </ac:spMkLst>
        </pc:spChg>
      </pc:sldChg>
      <pc:sldChg chg="modSp add mod">
        <pc:chgData name="Garry Manchulenko" userId="b7a88ad4-553c-495b-8480-b36787283b85" providerId="ADAL" clId="{B711F13F-7335-4EF7-8158-0F85612E4DBD}" dt="2026-03-17T21:57:26.437" v="134" actId="20577"/>
        <pc:sldMkLst>
          <pc:docMk/>
          <pc:sldMk cId="1985276140" sldId="294"/>
        </pc:sldMkLst>
        <pc:spChg chg="mod">
          <ac:chgData name="Garry Manchulenko" userId="b7a88ad4-553c-495b-8480-b36787283b85" providerId="ADAL" clId="{B711F13F-7335-4EF7-8158-0F85612E4DBD}" dt="2026-03-17T21:57:06.672" v="129" actId="20577"/>
          <ac:spMkLst>
            <pc:docMk/>
            <pc:sldMk cId="1985276140" sldId="294"/>
            <ac:spMk id="77" creationId="{06A038A1-9654-0E18-7F52-58C04C202387}"/>
          </ac:spMkLst>
        </pc:spChg>
        <pc:spChg chg="mod">
          <ac:chgData name="Garry Manchulenko" userId="b7a88ad4-553c-495b-8480-b36787283b85" providerId="ADAL" clId="{B711F13F-7335-4EF7-8158-0F85612E4DBD}" dt="2026-03-17T21:57:26.437" v="134" actId="20577"/>
          <ac:spMkLst>
            <pc:docMk/>
            <pc:sldMk cId="1985276140" sldId="294"/>
            <ac:spMk id="80" creationId="{7CD681E2-7D4C-3596-2ECF-5BB40C75FFD4}"/>
          </ac:spMkLst>
        </pc:spChg>
      </pc:sldChg>
      <pc:sldChg chg="modSp add mod">
        <pc:chgData name="Garry Manchulenko" userId="b7a88ad4-553c-495b-8480-b36787283b85" providerId="ADAL" clId="{B711F13F-7335-4EF7-8158-0F85612E4DBD}" dt="2026-03-17T21:58:43.174" v="147" actId="20577"/>
        <pc:sldMkLst>
          <pc:docMk/>
          <pc:sldMk cId="1047941553" sldId="295"/>
        </pc:sldMkLst>
        <pc:spChg chg="mod">
          <ac:chgData name="Garry Manchulenko" userId="b7a88ad4-553c-495b-8480-b36787283b85" providerId="ADAL" clId="{B711F13F-7335-4EF7-8158-0F85612E4DBD}" dt="2026-03-17T21:58:21.904" v="143" actId="1076"/>
          <ac:spMkLst>
            <pc:docMk/>
            <pc:sldMk cId="1047941553" sldId="295"/>
            <ac:spMk id="77" creationId="{B5D3C7E0-6F83-A9E8-8236-9F870C587ECE}"/>
          </ac:spMkLst>
        </pc:spChg>
        <pc:spChg chg="mod">
          <ac:chgData name="Garry Manchulenko" userId="b7a88ad4-553c-495b-8480-b36787283b85" providerId="ADAL" clId="{B711F13F-7335-4EF7-8158-0F85612E4DBD}" dt="2026-03-17T21:58:43.174" v="147" actId="20577"/>
          <ac:spMkLst>
            <pc:docMk/>
            <pc:sldMk cId="1047941553" sldId="295"/>
            <ac:spMk id="80" creationId="{B7830D6A-DF61-974B-4F71-1819E44CEB26}"/>
          </ac:spMkLst>
        </pc:spChg>
      </pc:sldChg>
      <pc:sldChg chg="modSp add mod">
        <pc:chgData name="Garry Manchulenko" userId="b7a88ad4-553c-495b-8480-b36787283b85" providerId="ADAL" clId="{B711F13F-7335-4EF7-8158-0F85612E4DBD}" dt="2026-03-17T22:00:08.720" v="169" actId="20577"/>
        <pc:sldMkLst>
          <pc:docMk/>
          <pc:sldMk cId="958936843" sldId="296"/>
        </pc:sldMkLst>
        <pc:spChg chg="mod">
          <ac:chgData name="Garry Manchulenko" userId="b7a88ad4-553c-495b-8480-b36787283b85" providerId="ADAL" clId="{B711F13F-7335-4EF7-8158-0F85612E4DBD}" dt="2026-03-17T22:00:08.720" v="169" actId="20577"/>
          <ac:spMkLst>
            <pc:docMk/>
            <pc:sldMk cId="958936843" sldId="296"/>
            <ac:spMk id="77" creationId="{F3569602-AFAB-AF47-110C-650B0CD8397C}"/>
          </ac:spMkLst>
        </pc:spChg>
        <pc:spChg chg="mod">
          <ac:chgData name="Garry Manchulenko" userId="b7a88ad4-553c-495b-8480-b36787283b85" providerId="ADAL" clId="{B711F13F-7335-4EF7-8158-0F85612E4DBD}" dt="2026-03-17T21:59:17.436" v="163" actId="20577"/>
          <ac:spMkLst>
            <pc:docMk/>
            <pc:sldMk cId="958936843" sldId="296"/>
            <ac:spMk id="80" creationId="{C9110C9D-97CB-513C-9853-CDA93D98EC4D}"/>
          </ac:spMkLst>
        </pc:spChg>
      </pc:sldChg>
      <pc:sldChg chg="modSp add mod">
        <pc:chgData name="Garry Manchulenko" userId="b7a88ad4-553c-495b-8480-b36787283b85" providerId="ADAL" clId="{B711F13F-7335-4EF7-8158-0F85612E4DBD}" dt="2026-03-17T22:01:09.481" v="179" actId="20577"/>
        <pc:sldMkLst>
          <pc:docMk/>
          <pc:sldMk cId="3736399892" sldId="297"/>
        </pc:sldMkLst>
        <pc:spChg chg="mod">
          <ac:chgData name="Garry Manchulenko" userId="b7a88ad4-553c-495b-8480-b36787283b85" providerId="ADAL" clId="{B711F13F-7335-4EF7-8158-0F85612E4DBD}" dt="2026-03-17T22:01:09.481" v="179" actId="20577"/>
          <ac:spMkLst>
            <pc:docMk/>
            <pc:sldMk cId="3736399892" sldId="297"/>
            <ac:spMk id="77" creationId="{40B85C22-0D4B-9668-D3EF-222B0595B0BB}"/>
          </ac:spMkLst>
        </pc:spChg>
        <pc:spChg chg="mod">
          <ac:chgData name="Garry Manchulenko" userId="b7a88ad4-553c-495b-8480-b36787283b85" providerId="ADAL" clId="{B711F13F-7335-4EF7-8158-0F85612E4DBD}" dt="2026-03-17T22:00:28.504" v="173" actId="20577"/>
          <ac:spMkLst>
            <pc:docMk/>
            <pc:sldMk cId="3736399892" sldId="297"/>
            <ac:spMk id="80" creationId="{A1549336-AB66-5E5D-8625-33D820E939B2}"/>
          </ac:spMkLst>
        </pc:spChg>
      </pc:sldChg>
      <pc:sldChg chg="modSp add mod ord">
        <pc:chgData name="Garry Manchulenko" userId="b7a88ad4-553c-495b-8480-b36787283b85" providerId="ADAL" clId="{B711F13F-7335-4EF7-8158-0F85612E4DBD}" dt="2026-03-17T22:04:09.012" v="270"/>
        <pc:sldMkLst>
          <pc:docMk/>
          <pc:sldMk cId="1263000924" sldId="298"/>
        </pc:sldMkLst>
        <pc:spChg chg="mod">
          <ac:chgData name="Garry Manchulenko" userId="b7a88ad4-553c-495b-8480-b36787283b85" providerId="ADAL" clId="{B711F13F-7335-4EF7-8158-0F85612E4DBD}" dt="2026-03-17T22:03:42.778" v="267" actId="255"/>
          <ac:spMkLst>
            <pc:docMk/>
            <pc:sldMk cId="1263000924" sldId="298"/>
            <ac:spMk id="77" creationId="{01F2F916-9374-9D3D-C28F-7A29F3B1B4A0}"/>
          </ac:spMkLst>
        </pc:spChg>
        <pc:spChg chg="mod">
          <ac:chgData name="Garry Manchulenko" userId="b7a88ad4-553c-495b-8480-b36787283b85" providerId="ADAL" clId="{B711F13F-7335-4EF7-8158-0F85612E4DBD}" dt="2026-03-17T22:01:25.902" v="182" actId="20577"/>
          <ac:spMkLst>
            <pc:docMk/>
            <pc:sldMk cId="1263000924" sldId="298"/>
            <ac:spMk id="80" creationId="{96DD9F1C-691A-A03C-4876-4A3A5C46D28B}"/>
          </ac:spMkLst>
        </pc:spChg>
      </pc:sldChg>
      <pc:sldChg chg="modSp add mod">
        <pc:chgData name="Garry Manchulenko" userId="b7a88ad4-553c-495b-8480-b36787283b85" providerId="ADAL" clId="{B711F13F-7335-4EF7-8158-0F85612E4DBD}" dt="2026-03-17T22:05:36.124" v="381" actId="20577"/>
        <pc:sldMkLst>
          <pc:docMk/>
          <pc:sldMk cId="1549901071" sldId="299"/>
        </pc:sldMkLst>
        <pc:spChg chg="mod">
          <ac:chgData name="Garry Manchulenko" userId="b7a88ad4-553c-495b-8480-b36787283b85" providerId="ADAL" clId="{B711F13F-7335-4EF7-8158-0F85612E4DBD}" dt="2026-03-17T22:05:36.124" v="381" actId="20577"/>
          <ac:spMkLst>
            <pc:docMk/>
            <pc:sldMk cId="1549901071" sldId="299"/>
            <ac:spMk id="77" creationId="{468F934F-0854-3F85-4D0D-1BC598743233}"/>
          </ac:spMkLst>
        </pc:spChg>
        <pc:spChg chg="mod">
          <ac:chgData name="Garry Manchulenko" userId="b7a88ad4-553c-495b-8480-b36787283b85" providerId="ADAL" clId="{B711F13F-7335-4EF7-8158-0F85612E4DBD}" dt="2026-03-17T22:04:21.403" v="272" actId="20577"/>
          <ac:spMkLst>
            <pc:docMk/>
            <pc:sldMk cId="1549901071" sldId="299"/>
            <ac:spMk id="80" creationId="{4B327101-5188-76E2-8674-985E73E71123}"/>
          </ac:spMkLst>
        </pc:spChg>
      </pc:sldChg>
      <pc:sldChg chg="modSp add mod">
        <pc:chgData name="Garry Manchulenko" userId="b7a88ad4-553c-495b-8480-b36787283b85" providerId="ADAL" clId="{B711F13F-7335-4EF7-8158-0F85612E4DBD}" dt="2026-03-17T22:07:31.077" v="417" actId="6549"/>
        <pc:sldMkLst>
          <pc:docMk/>
          <pc:sldMk cId="3750220497" sldId="300"/>
        </pc:sldMkLst>
        <pc:spChg chg="mod">
          <ac:chgData name="Garry Manchulenko" userId="b7a88ad4-553c-495b-8480-b36787283b85" providerId="ADAL" clId="{B711F13F-7335-4EF7-8158-0F85612E4DBD}" dt="2026-03-17T22:07:31.077" v="417" actId="6549"/>
          <ac:spMkLst>
            <pc:docMk/>
            <pc:sldMk cId="3750220497" sldId="300"/>
            <ac:spMk id="77" creationId="{5FF8D5A6-8AC0-9B67-40F9-FF7565FE8EBA}"/>
          </ac:spMkLst>
        </pc:spChg>
        <pc:spChg chg="mod">
          <ac:chgData name="Garry Manchulenko" userId="b7a88ad4-553c-495b-8480-b36787283b85" providerId="ADAL" clId="{B711F13F-7335-4EF7-8158-0F85612E4DBD}" dt="2026-03-17T22:05:59.302" v="390" actId="20577"/>
          <ac:spMkLst>
            <pc:docMk/>
            <pc:sldMk cId="3750220497" sldId="300"/>
            <ac:spMk id="80" creationId="{611EA1B7-53DA-A7EB-6A0A-325A0001CB12}"/>
          </ac:spMkLst>
        </pc:spChg>
      </pc:sldChg>
      <pc:sldChg chg="modSp add mod">
        <pc:chgData name="Garry Manchulenko" userId="b7a88ad4-553c-495b-8480-b36787283b85" providerId="ADAL" clId="{B711F13F-7335-4EF7-8158-0F85612E4DBD}" dt="2026-03-17T22:10:10.889" v="497" actId="20577"/>
        <pc:sldMkLst>
          <pc:docMk/>
          <pc:sldMk cId="195750844" sldId="301"/>
        </pc:sldMkLst>
        <pc:spChg chg="mod">
          <ac:chgData name="Garry Manchulenko" userId="b7a88ad4-553c-495b-8480-b36787283b85" providerId="ADAL" clId="{B711F13F-7335-4EF7-8158-0F85612E4DBD}" dt="2026-03-17T22:10:10.889" v="497" actId="20577"/>
          <ac:spMkLst>
            <pc:docMk/>
            <pc:sldMk cId="195750844" sldId="301"/>
            <ac:spMk id="77" creationId="{F5D6E5F7-E027-A13E-29F7-315CB4A3DDC2}"/>
          </ac:spMkLst>
        </pc:spChg>
        <pc:spChg chg="mod">
          <ac:chgData name="Garry Manchulenko" userId="b7a88ad4-553c-495b-8480-b36787283b85" providerId="ADAL" clId="{B711F13F-7335-4EF7-8158-0F85612E4DBD}" dt="2026-03-17T22:07:52.996" v="420" actId="20577"/>
          <ac:spMkLst>
            <pc:docMk/>
            <pc:sldMk cId="195750844" sldId="301"/>
            <ac:spMk id="80" creationId="{22EABEEC-3A54-96F7-B7C8-10A0028E6243}"/>
          </ac:spMkLst>
        </pc:spChg>
      </pc:sldChg>
      <pc:sldChg chg="modSp add mod">
        <pc:chgData name="Garry Manchulenko" userId="b7a88ad4-553c-495b-8480-b36787283b85" providerId="ADAL" clId="{B711F13F-7335-4EF7-8158-0F85612E4DBD}" dt="2026-03-17T22:11:23.840" v="513" actId="14100"/>
        <pc:sldMkLst>
          <pc:docMk/>
          <pc:sldMk cId="2086667151" sldId="302"/>
        </pc:sldMkLst>
        <pc:spChg chg="mod">
          <ac:chgData name="Garry Manchulenko" userId="b7a88ad4-553c-495b-8480-b36787283b85" providerId="ADAL" clId="{B711F13F-7335-4EF7-8158-0F85612E4DBD}" dt="2026-03-17T22:11:23.840" v="513" actId="14100"/>
          <ac:spMkLst>
            <pc:docMk/>
            <pc:sldMk cId="2086667151" sldId="302"/>
            <ac:spMk id="77" creationId="{31E36F53-1236-9B58-AD86-3DE838DF8689}"/>
          </ac:spMkLst>
        </pc:spChg>
        <pc:spChg chg="mod">
          <ac:chgData name="Garry Manchulenko" userId="b7a88ad4-553c-495b-8480-b36787283b85" providerId="ADAL" clId="{B711F13F-7335-4EF7-8158-0F85612E4DBD}" dt="2026-03-17T22:10:29.716" v="505" actId="20577"/>
          <ac:spMkLst>
            <pc:docMk/>
            <pc:sldMk cId="2086667151" sldId="302"/>
            <ac:spMk id="80" creationId="{D7238E1A-EF07-1C00-83B9-6A85F1AA6ADB}"/>
          </ac:spMkLst>
        </pc:spChg>
      </pc:sldChg>
      <pc:sldChg chg="modSp add mod">
        <pc:chgData name="Garry Manchulenko" userId="b7a88ad4-553c-495b-8480-b36787283b85" providerId="ADAL" clId="{B711F13F-7335-4EF7-8158-0F85612E4DBD}" dt="2026-03-17T22:12:28.612" v="525" actId="14100"/>
        <pc:sldMkLst>
          <pc:docMk/>
          <pc:sldMk cId="3886820962" sldId="303"/>
        </pc:sldMkLst>
        <pc:spChg chg="mod">
          <ac:chgData name="Garry Manchulenko" userId="b7a88ad4-553c-495b-8480-b36787283b85" providerId="ADAL" clId="{B711F13F-7335-4EF7-8158-0F85612E4DBD}" dt="2026-03-17T22:12:28.612" v="525" actId="14100"/>
          <ac:spMkLst>
            <pc:docMk/>
            <pc:sldMk cId="3886820962" sldId="303"/>
            <ac:spMk id="77" creationId="{2F3E2080-8D54-2322-A39E-B991E359F57A}"/>
          </ac:spMkLst>
        </pc:spChg>
        <pc:spChg chg="mod">
          <ac:chgData name="Garry Manchulenko" userId="b7a88ad4-553c-495b-8480-b36787283b85" providerId="ADAL" clId="{B711F13F-7335-4EF7-8158-0F85612E4DBD}" dt="2026-03-17T22:11:44.862" v="516" actId="20577"/>
          <ac:spMkLst>
            <pc:docMk/>
            <pc:sldMk cId="3886820962" sldId="303"/>
            <ac:spMk id="80" creationId="{BEFB01E8-ABF2-7386-FB79-06A52B3646D9}"/>
          </ac:spMkLst>
        </pc:spChg>
      </pc:sldChg>
      <pc:sldChg chg="addSp delSp modSp add mod">
        <pc:chgData name="Garry Manchulenko" userId="b7a88ad4-553c-495b-8480-b36787283b85" providerId="ADAL" clId="{B711F13F-7335-4EF7-8158-0F85612E4DBD}" dt="2026-03-17T22:14:26.373" v="538" actId="6549"/>
        <pc:sldMkLst>
          <pc:docMk/>
          <pc:sldMk cId="1388292466" sldId="304"/>
        </pc:sldMkLst>
        <pc:spChg chg="del mod">
          <ac:chgData name="Garry Manchulenko" userId="b7a88ad4-553c-495b-8480-b36787283b85" providerId="ADAL" clId="{B711F13F-7335-4EF7-8158-0F85612E4DBD}" dt="2026-03-17T22:14:00.087" v="531" actId="21"/>
          <ac:spMkLst>
            <pc:docMk/>
            <pc:sldMk cId="1388292466" sldId="304"/>
            <ac:spMk id="77" creationId="{B87EB316-D35E-4EBB-2AB7-14A6FBC6DE5D}"/>
          </ac:spMkLst>
        </pc:spChg>
        <pc:spChg chg="mod">
          <ac:chgData name="Garry Manchulenko" userId="b7a88ad4-553c-495b-8480-b36787283b85" providerId="ADAL" clId="{B711F13F-7335-4EF7-8158-0F85612E4DBD}" dt="2026-03-17T22:14:26.373" v="538" actId="6549"/>
          <ac:spMkLst>
            <pc:docMk/>
            <pc:sldMk cId="1388292466" sldId="304"/>
            <ac:spMk id="80" creationId="{16911627-C72D-BEF7-B30A-09B8F19331A5}"/>
          </ac:spMkLst>
        </pc:spChg>
        <pc:picChg chg="add mod">
          <ac:chgData name="Garry Manchulenko" userId="b7a88ad4-553c-495b-8480-b36787283b85" providerId="ADAL" clId="{B711F13F-7335-4EF7-8158-0F85612E4DBD}" dt="2026-03-17T22:14:16.100" v="536" actId="1076"/>
          <ac:picMkLst>
            <pc:docMk/>
            <pc:sldMk cId="1388292466" sldId="304"/>
            <ac:picMk id="4" creationId="{2315696D-4858-6DFB-22D4-83411A04C21B}"/>
          </ac:picMkLst>
        </pc:picChg>
      </pc:sldChg>
      <pc:sldChg chg="modSp add mod ord">
        <pc:chgData name="Garry Manchulenko" userId="b7a88ad4-553c-495b-8480-b36787283b85" providerId="ADAL" clId="{B711F13F-7335-4EF7-8158-0F85612E4DBD}" dt="2026-03-17T23:55:20.155" v="550" actId="14100"/>
        <pc:sldMkLst>
          <pc:docMk/>
          <pc:sldMk cId="92328369" sldId="305"/>
        </pc:sldMkLst>
        <pc:spChg chg="mod">
          <ac:chgData name="Garry Manchulenko" userId="b7a88ad4-553c-495b-8480-b36787283b85" providerId="ADAL" clId="{B711F13F-7335-4EF7-8158-0F85612E4DBD}" dt="2026-03-17T23:55:20.155" v="550" actId="14100"/>
          <ac:spMkLst>
            <pc:docMk/>
            <pc:sldMk cId="92328369" sldId="305"/>
            <ac:spMk id="77" creationId="{89720299-3F5A-5749-A3FC-90AE91D0A3E9}"/>
          </ac:spMkLst>
        </pc:spChg>
        <pc:spChg chg="mod">
          <ac:chgData name="Garry Manchulenko" userId="b7a88ad4-553c-495b-8480-b36787283b85" providerId="ADAL" clId="{B711F13F-7335-4EF7-8158-0F85612E4DBD}" dt="2026-03-17T23:54:01.673" v="542"/>
          <ac:spMkLst>
            <pc:docMk/>
            <pc:sldMk cId="92328369" sldId="305"/>
            <ac:spMk id="79" creationId="{E42BC76A-B8C9-E10D-CA8E-70DCB476A98B}"/>
          </ac:spMkLst>
        </pc:spChg>
        <pc:spChg chg="mod">
          <ac:chgData name="Garry Manchulenko" userId="b7a88ad4-553c-495b-8480-b36787283b85" providerId="ADAL" clId="{B711F13F-7335-4EF7-8158-0F85612E4DBD}" dt="2026-03-17T23:54:07.773" v="544" actId="20577"/>
          <ac:spMkLst>
            <pc:docMk/>
            <pc:sldMk cId="92328369" sldId="305"/>
            <ac:spMk id="80" creationId="{A9539630-71E8-75F8-1229-DAF1DA803930}"/>
          </ac:spMkLst>
        </pc:spChg>
      </pc:sldChg>
      <pc:sldChg chg="modSp add mod">
        <pc:chgData name="Garry Manchulenko" userId="b7a88ad4-553c-495b-8480-b36787283b85" providerId="ADAL" clId="{B711F13F-7335-4EF7-8158-0F85612E4DBD}" dt="2026-03-17T23:56:27.962" v="560" actId="255"/>
        <pc:sldMkLst>
          <pc:docMk/>
          <pc:sldMk cId="3467622915" sldId="306"/>
        </pc:sldMkLst>
        <pc:spChg chg="mod">
          <ac:chgData name="Garry Manchulenko" userId="b7a88ad4-553c-495b-8480-b36787283b85" providerId="ADAL" clId="{B711F13F-7335-4EF7-8158-0F85612E4DBD}" dt="2026-03-17T23:56:27.962" v="560" actId="255"/>
          <ac:spMkLst>
            <pc:docMk/>
            <pc:sldMk cId="3467622915" sldId="306"/>
            <ac:spMk id="77" creationId="{74954500-68AD-0857-ECD6-25EB73C95D84}"/>
          </ac:spMkLst>
        </pc:spChg>
        <pc:spChg chg="mod">
          <ac:chgData name="Garry Manchulenko" userId="b7a88ad4-553c-495b-8480-b36787283b85" providerId="ADAL" clId="{B711F13F-7335-4EF7-8158-0F85612E4DBD}" dt="2026-03-17T23:55:32.278" v="553" actId="20577"/>
          <ac:spMkLst>
            <pc:docMk/>
            <pc:sldMk cId="3467622915" sldId="306"/>
            <ac:spMk id="80" creationId="{A459F1E3-490B-8AB9-3F26-7AC90F0567AC}"/>
          </ac:spMkLst>
        </pc:spChg>
      </pc:sldChg>
      <pc:sldChg chg="modSp add mod">
        <pc:chgData name="Garry Manchulenko" userId="b7a88ad4-553c-495b-8480-b36787283b85" providerId="ADAL" clId="{B711F13F-7335-4EF7-8158-0F85612E4DBD}" dt="2026-03-17T23:57:25.395" v="566" actId="255"/>
        <pc:sldMkLst>
          <pc:docMk/>
          <pc:sldMk cId="3667885620" sldId="307"/>
        </pc:sldMkLst>
        <pc:spChg chg="mod">
          <ac:chgData name="Garry Manchulenko" userId="b7a88ad4-553c-495b-8480-b36787283b85" providerId="ADAL" clId="{B711F13F-7335-4EF7-8158-0F85612E4DBD}" dt="2026-03-17T23:57:25.395" v="566" actId="255"/>
          <ac:spMkLst>
            <pc:docMk/>
            <pc:sldMk cId="3667885620" sldId="307"/>
            <ac:spMk id="77" creationId="{0C8F2E2C-FE62-6464-C828-FF497ACC9B96}"/>
          </ac:spMkLst>
        </pc:spChg>
        <pc:spChg chg="mod">
          <ac:chgData name="Garry Manchulenko" userId="b7a88ad4-553c-495b-8480-b36787283b85" providerId="ADAL" clId="{B711F13F-7335-4EF7-8158-0F85612E4DBD}" dt="2026-03-17T23:56:38.541" v="563" actId="20577"/>
          <ac:spMkLst>
            <pc:docMk/>
            <pc:sldMk cId="3667885620" sldId="307"/>
            <ac:spMk id="80" creationId="{23C9FD47-E09A-C04F-A7FC-9318916D7C0E}"/>
          </ac:spMkLst>
        </pc:spChg>
      </pc:sldChg>
      <pc:sldChg chg="modSp add mod">
        <pc:chgData name="Garry Manchulenko" userId="b7a88ad4-553c-495b-8480-b36787283b85" providerId="ADAL" clId="{B711F13F-7335-4EF7-8158-0F85612E4DBD}" dt="2026-03-17T23:58:27.346" v="576" actId="1076"/>
        <pc:sldMkLst>
          <pc:docMk/>
          <pc:sldMk cId="3585185564" sldId="308"/>
        </pc:sldMkLst>
        <pc:spChg chg="mod">
          <ac:chgData name="Garry Manchulenko" userId="b7a88ad4-553c-495b-8480-b36787283b85" providerId="ADAL" clId="{B711F13F-7335-4EF7-8158-0F85612E4DBD}" dt="2026-03-17T23:58:27.346" v="576" actId="1076"/>
          <ac:spMkLst>
            <pc:docMk/>
            <pc:sldMk cId="3585185564" sldId="308"/>
            <ac:spMk id="77" creationId="{CE8F7CF5-7E13-F195-6042-3F2D43DB5BE3}"/>
          </ac:spMkLst>
        </pc:spChg>
        <pc:spChg chg="mod">
          <ac:chgData name="Garry Manchulenko" userId="b7a88ad4-553c-495b-8480-b36787283b85" providerId="ADAL" clId="{B711F13F-7335-4EF7-8158-0F85612E4DBD}" dt="2026-03-17T23:57:36.139" v="569" actId="20577"/>
          <ac:spMkLst>
            <pc:docMk/>
            <pc:sldMk cId="3585185564" sldId="308"/>
            <ac:spMk id="80" creationId="{CA8798B6-4CC9-E67C-1DBF-E2A312EBD622}"/>
          </ac:spMkLst>
        </pc:spChg>
      </pc:sldChg>
      <pc:sldChg chg="modSp add mod">
        <pc:chgData name="Garry Manchulenko" userId="b7a88ad4-553c-495b-8480-b36787283b85" providerId="ADAL" clId="{B711F13F-7335-4EF7-8158-0F85612E4DBD}" dt="2026-03-17T23:59:11.764" v="583" actId="1076"/>
        <pc:sldMkLst>
          <pc:docMk/>
          <pc:sldMk cId="1910901808" sldId="309"/>
        </pc:sldMkLst>
        <pc:spChg chg="mod">
          <ac:chgData name="Garry Manchulenko" userId="b7a88ad4-553c-495b-8480-b36787283b85" providerId="ADAL" clId="{B711F13F-7335-4EF7-8158-0F85612E4DBD}" dt="2026-03-17T23:59:11.764" v="583" actId="1076"/>
          <ac:spMkLst>
            <pc:docMk/>
            <pc:sldMk cId="1910901808" sldId="309"/>
            <ac:spMk id="77" creationId="{EBEE1F22-57BC-C89E-5660-8CC1B0044E79}"/>
          </ac:spMkLst>
        </pc:spChg>
      </pc:sldChg>
      <pc:sldChg chg="modSp add mod">
        <pc:chgData name="Garry Manchulenko" userId="b7a88ad4-553c-495b-8480-b36787283b85" providerId="ADAL" clId="{B711F13F-7335-4EF7-8158-0F85612E4DBD}" dt="2026-03-18T00:00:17.223" v="593" actId="115"/>
        <pc:sldMkLst>
          <pc:docMk/>
          <pc:sldMk cId="2049318083" sldId="310"/>
        </pc:sldMkLst>
        <pc:spChg chg="mod">
          <ac:chgData name="Garry Manchulenko" userId="b7a88ad4-553c-495b-8480-b36787283b85" providerId="ADAL" clId="{B711F13F-7335-4EF7-8158-0F85612E4DBD}" dt="2026-03-18T00:00:17.223" v="593" actId="115"/>
          <ac:spMkLst>
            <pc:docMk/>
            <pc:sldMk cId="2049318083" sldId="310"/>
            <ac:spMk id="77" creationId="{958E0C56-34CA-E927-A03A-244BBF9D2790}"/>
          </ac:spMkLst>
        </pc:spChg>
        <pc:spChg chg="mod">
          <ac:chgData name="Garry Manchulenko" userId="b7a88ad4-553c-495b-8480-b36787283b85" providerId="ADAL" clId="{B711F13F-7335-4EF7-8158-0F85612E4DBD}" dt="2026-03-17T23:59:44.746" v="586" actId="20577"/>
          <ac:spMkLst>
            <pc:docMk/>
            <pc:sldMk cId="2049318083" sldId="310"/>
            <ac:spMk id="80" creationId="{A0456D46-E865-3571-C68B-59F3FAE1CFD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FEA5B-ADAC-411B-94A9-998BBE98E6F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F7A20D5-1C63-41AF-ADFF-9BE35CD0EFFE}">
      <dgm:prSet/>
      <dgm:spPr/>
      <dgm:t>
        <a:bodyPr/>
        <a:lstStyle/>
        <a:p>
          <a:pPr>
            <a:lnSpc>
              <a:spcPct val="100000"/>
            </a:lnSpc>
          </a:pPr>
          <a:r>
            <a:rPr lang="en-US" b="1" i="0"/>
            <a:t>202</a:t>
          </a:r>
          <a:r>
            <a:rPr lang="en-US" b="1"/>
            <a:t>6</a:t>
          </a:r>
          <a:r>
            <a:rPr lang="en-US" b="1" i="0"/>
            <a:t> Standard Part B Premium = $202.90*</a:t>
          </a:r>
          <a:endParaRPr lang="en-US"/>
        </a:p>
      </dgm:t>
    </dgm:pt>
    <dgm:pt modelId="{4B285FF4-8A0D-4A0E-A872-1308302CF5AC}" type="parTrans" cxnId="{6BA2D6E3-533B-401D-84B5-A85612BC2AAE}">
      <dgm:prSet/>
      <dgm:spPr/>
      <dgm:t>
        <a:bodyPr/>
        <a:lstStyle/>
        <a:p>
          <a:endParaRPr lang="en-US"/>
        </a:p>
      </dgm:t>
    </dgm:pt>
    <dgm:pt modelId="{B282968E-525B-40DC-9C59-E4293A5798DF}" type="sibTrans" cxnId="{6BA2D6E3-533B-401D-84B5-A85612BC2AAE}">
      <dgm:prSet/>
      <dgm:spPr/>
      <dgm:t>
        <a:bodyPr/>
        <a:lstStyle/>
        <a:p>
          <a:endParaRPr lang="en-US"/>
        </a:p>
      </dgm:t>
    </dgm:pt>
    <dgm:pt modelId="{21643CED-11F6-40D9-BBA7-75E050255AE0}">
      <dgm:prSet/>
      <dgm:spPr/>
      <dgm:t>
        <a:bodyPr/>
        <a:lstStyle/>
        <a:p>
          <a:pPr>
            <a:lnSpc>
              <a:spcPct val="100000"/>
            </a:lnSpc>
          </a:pPr>
          <a:r>
            <a:rPr lang="en-US" b="1" i="0"/>
            <a:t>Beneficiary pays 20% of Medicare-approved amount for doctor services, outpatient therapy and Durable Medical Equipment (DME)</a:t>
          </a:r>
          <a:endParaRPr lang="en-US"/>
        </a:p>
      </dgm:t>
    </dgm:pt>
    <dgm:pt modelId="{79FC3DCF-1065-4BA4-93A6-9F0ACEBFD9B6}" type="parTrans" cxnId="{905AFFC5-E13E-43E1-A43F-6A05210DEA68}">
      <dgm:prSet/>
      <dgm:spPr/>
      <dgm:t>
        <a:bodyPr/>
        <a:lstStyle/>
        <a:p>
          <a:endParaRPr lang="en-US"/>
        </a:p>
      </dgm:t>
    </dgm:pt>
    <dgm:pt modelId="{6EA5C2E0-B3EF-4ED5-9A92-50E20FFF07CE}" type="sibTrans" cxnId="{905AFFC5-E13E-43E1-A43F-6A05210DEA68}">
      <dgm:prSet/>
      <dgm:spPr/>
      <dgm:t>
        <a:bodyPr/>
        <a:lstStyle/>
        <a:p>
          <a:endParaRPr lang="en-US"/>
        </a:p>
      </dgm:t>
    </dgm:pt>
    <dgm:pt modelId="{EA23E15C-11F1-4D9B-B15F-FB9CDA9150CF}" type="pres">
      <dgm:prSet presAssocID="{F62FEA5B-ADAC-411B-94A9-998BBE98E6FD}" presName="root" presStyleCnt="0">
        <dgm:presLayoutVars>
          <dgm:dir/>
          <dgm:resizeHandles val="exact"/>
        </dgm:presLayoutVars>
      </dgm:prSet>
      <dgm:spPr/>
    </dgm:pt>
    <dgm:pt modelId="{EDAFF132-D01D-48CE-85FD-6EA47120E33C}" type="pres">
      <dgm:prSet presAssocID="{FF7A20D5-1C63-41AF-ADFF-9BE35CD0EFFE}" presName="compNode" presStyleCnt="0"/>
      <dgm:spPr/>
    </dgm:pt>
    <dgm:pt modelId="{E750101E-E38A-47F7-B87B-497DE3B89ADD}" type="pres">
      <dgm:prSet presAssocID="{FF7A20D5-1C63-41AF-ADFF-9BE35CD0EFFE}" presName="bgRect" presStyleLbl="bgShp" presStyleIdx="0" presStyleCnt="2"/>
      <dgm:spPr/>
    </dgm:pt>
    <dgm:pt modelId="{83F5C1BA-430B-499C-BD16-60290CF3269B}" type="pres">
      <dgm:prSet presAssocID="{FF7A20D5-1C63-41AF-ADFF-9BE35CD0EFF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dd"/>
        </a:ext>
      </dgm:extLst>
    </dgm:pt>
    <dgm:pt modelId="{50D09F18-31DF-4443-A6FC-CD7F23B1384B}" type="pres">
      <dgm:prSet presAssocID="{FF7A20D5-1C63-41AF-ADFF-9BE35CD0EFFE}" presName="spaceRect" presStyleCnt="0"/>
      <dgm:spPr/>
    </dgm:pt>
    <dgm:pt modelId="{3F91BECD-293C-4186-8719-5A7E42670E02}" type="pres">
      <dgm:prSet presAssocID="{FF7A20D5-1C63-41AF-ADFF-9BE35CD0EFFE}" presName="parTx" presStyleLbl="revTx" presStyleIdx="0" presStyleCnt="2">
        <dgm:presLayoutVars>
          <dgm:chMax val="0"/>
          <dgm:chPref val="0"/>
        </dgm:presLayoutVars>
      </dgm:prSet>
      <dgm:spPr/>
    </dgm:pt>
    <dgm:pt modelId="{B962B3CC-3D60-4AEE-82DE-B7E4181DE600}" type="pres">
      <dgm:prSet presAssocID="{B282968E-525B-40DC-9C59-E4293A5798DF}" presName="sibTrans" presStyleCnt="0"/>
      <dgm:spPr/>
    </dgm:pt>
    <dgm:pt modelId="{CDA89A55-2194-4A96-B816-8E330F6D7B41}" type="pres">
      <dgm:prSet presAssocID="{21643CED-11F6-40D9-BBA7-75E050255AE0}" presName="compNode" presStyleCnt="0"/>
      <dgm:spPr/>
    </dgm:pt>
    <dgm:pt modelId="{7E6CE735-857C-4223-842E-A9EA3E170272}" type="pres">
      <dgm:prSet presAssocID="{21643CED-11F6-40D9-BBA7-75E050255AE0}" presName="bgRect" presStyleLbl="bgShp" presStyleIdx="1" presStyleCnt="2"/>
      <dgm:spPr/>
    </dgm:pt>
    <dgm:pt modelId="{87106E29-6447-4629-BAAD-F2F00DBD3E1E}" type="pres">
      <dgm:prSet presAssocID="{21643CED-11F6-40D9-BBA7-75E050255AE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spital"/>
        </a:ext>
      </dgm:extLst>
    </dgm:pt>
    <dgm:pt modelId="{FE1AC706-C8AC-41EA-835F-238385D0DA79}" type="pres">
      <dgm:prSet presAssocID="{21643CED-11F6-40D9-BBA7-75E050255AE0}" presName="spaceRect" presStyleCnt="0"/>
      <dgm:spPr/>
    </dgm:pt>
    <dgm:pt modelId="{6FF2A5C7-C97C-469C-BF37-98E7CEAD0043}" type="pres">
      <dgm:prSet presAssocID="{21643CED-11F6-40D9-BBA7-75E050255AE0}" presName="parTx" presStyleLbl="revTx" presStyleIdx="1" presStyleCnt="2">
        <dgm:presLayoutVars>
          <dgm:chMax val="0"/>
          <dgm:chPref val="0"/>
        </dgm:presLayoutVars>
      </dgm:prSet>
      <dgm:spPr/>
    </dgm:pt>
  </dgm:ptLst>
  <dgm:cxnLst>
    <dgm:cxn modelId="{766C503F-A904-4F07-901E-3C6EAC904209}" type="presOf" srcId="{21643CED-11F6-40D9-BBA7-75E050255AE0}" destId="{6FF2A5C7-C97C-469C-BF37-98E7CEAD0043}" srcOrd="0" destOrd="0" presId="urn:microsoft.com/office/officeart/2018/2/layout/IconVerticalSolidList"/>
    <dgm:cxn modelId="{AD592C84-C84C-415C-829A-0F2AE1137764}" type="presOf" srcId="{FF7A20D5-1C63-41AF-ADFF-9BE35CD0EFFE}" destId="{3F91BECD-293C-4186-8719-5A7E42670E02}" srcOrd="0" destOrd="0" presId="urn:microsoft.com/office/officeart/2018/2/layout/IconVerticalSolidList"/>
    <dgm:cxn modelId="{6A92CBA2-9711-4A1F-B4D5-68E56F2F3D78}" type="presOf" srcId="{F62FEA5B-ADAC-411B-94A9-998BBE98E6FD}" destId="{EA23E15C-11F1-4D9B-B15F-FB9CDA9150CF}" srcOrd="0" destOrd="0" presId="urn:microsoft.com/office/officeart/2018/2/layout/IconVerticalSolidList"/>
    <dgm:cxn modelId="{905AFFC5-E13E-43E1-A43F-6A05210DEA68}" srcId="{F62FEA5B-ADAC-411B-94A9-998BBE98E6FD}" destId="{21643CED-11F6-40D9-BBA7-75E050255AE0}" srcOrd="1" destOrd="0" parTransId="{79FC3DCF-1065-4BA4-93A6-9F0ACEBFD9B6}" sibTransId="{6EA5C2E0-B3EF-4ED5-9A92-50E20FFF07CE}"/>
    <dgm:cxn modelId="{6BA2D6E3-533B-401D-84B5-A85612BC2AAE}" srcId="{F62FEA5B-ADAC-411B-94A9-998BBE98E6FD}" destId="{FF7A20D5-1C63-41AF-ADFF-9BE35CD0EFFE}" srcOrd="0" destOrd="0" parTransId="{4B285FF4-8A0D-4A0E-A872-1308302CF5AC}" sibTransId="{B282968E-525B-40DC-9C59-E4293A5798DF}"/>
    <dgm:cxn modelId="{4EC6140D-B0C4-41A9-A6CA-E40160D66159}" type="presParOf" srcId="{EA23E15C-11F1-4D9B-B15F-FB9CDA9150CF}" destId="{EDAFF132-D01D-48CE-85FD-6EA47120E33C}" srcOrd="0" destOrd="0" presId="urn:microsoft.com/office/officeart/2018/2/layout/IconVerticalSolidList"/>
    <dgm:cxn modelId="{C99107E3-DF33-4AAF-ACF9-14E8DF506C03}" type="presParOf" srcId="{EDAFF132-D01D-48CE-85FD-6EA47120E33C}" destId="{E750101E-E38A-47F7-B87B-497DE3B89ADD}" srcOrd="0" destOrd="0" presId="urn:microsoft.com/office/officeart/2018/2/layout/IconVerticalSolidList"/>
    <dgm:cxn modelId="{5E9C0622-BC6C-412B-B8DA-406F4A34FD02}" type="presParOf" srcId="{EDAFF132-D01D-48CE-85FD-6EA47120E33C}" destId="{83F5C1BA-430B-499C-BD16-60290CF3269B}" srcOrd="1" destOrd="0" presId="urn:microsoft.com/office/officeart/2018/2/layout/IconVerticalSolidList"/>
    <dgm:cxn modelId="{5599CD9B-0B85-4C3E-8649-406945C10D97}" type="presParOf" srcId="{EDAFF132-D01D-48CE-85FD-6EA47120E33C}" destId="{50D09F18-31DF-4443-A6FC-CD7F23B1384B}" srcOrd="2" destOrd="0" presId="urn:microsoft.com/office/officeart/2018/2/layout/IconVerticalSolidList"/>
    <dgm:cxn modelId="{68BA638F-B928-4B5B-8055-CEB1C4E5310D}" type="presParOf" srcId="{EDAFF132-D01D-48CE-85FD-6EA47120E33C}" destId="{3F91BECD-293C-4186-8719-5A7E42670E02}" srcOrd="3" destOrd="0" presId="urn:microsoft.com/office/officeart/2018/2/layout/IconVerticalSolidList"/>
    <dgm:cxn modelId="{8659542B-BB7A-41D9-86BB-72F5B162420A}" type="presParOf" srcId="{EA23E15C-11F1-4D9B-B15F-FB9CDA9150CF}" destId="{B962B3CC-3D60-4AEE-82DE-B7E4181DE600}" srcOrd="1" destOrd="0" presId="urn:microsoft.com/office/officeart/2018/2/layout/IconVerticalSolidList"/>
    <dgm:cxn modelId="{190578C2-B09B-4C7D-907B-9FDE9021CE5E}" type="presParOf" srcId="{EA23E15C-11F1-4D9B-B15F-FB9CDA9150CF}" destId="{CDA89A55-2194-4A96-B816-8E330F6D7B41}" srcOrd="2" destOrd="0" presId="urn:microsoft.com/office/officeart/2018/2/layout/IconVerticalSolidList"/>
    <dgm:cxn modelId="{AE91BEC0-04BE-4F76-B36B-7668C3E9F5A3}" type="presParOf" srcId="{CDA89A55-2194-4A96-B816-8E330F6D7B41}" destId="{7E6CE735-857C-4223-842E-A9EA3E170272}" srcOrd="0" destOrd="0" presId="urn:microsoft.com/office/officeart/2018/2/layout/IconVerticalSolidList"/>
    <dgm:cxn modelId="{2F8CB140-B401-4BC0-AC28-8C9D7F589B6E}" type="presParOf" srcId="{CDA89A55-2194-4A96-B816-8E330F6D7B41}" destId="{87106E29-6447-4629-BAAD-F2F00DBD3E1E}" srcOrd="1" destOrd="0" presId="urn:microsoft.com/office/officeart/2018/2/layout/IconVerticalSolidList"/>
    <dgm:cxn modelId="{4681BC13-5950-4327-AC9F-D483DA8E43DB}" type="presParOf" srcId="{CDA89A55-2194-4A96-B816-8E330F6D7B41}" destId="{FE1AC706-C8AC-41EA-835F-238385D0DA79}" srcOrd="2" destOrd="0" presId="urn:microsoft.com/office/officeart/2018/2/layout/IconVerticalSolidList"/>
    <dgm:cxn modelId="{A5BDA7E9-D96E-4408-8095-E07F174643C6}" type="presParOf" srcId="{CDA89A55-2194-4A96-B816-8E330F6D7B41}" destId="{6FF2A5C7-C97C-469C-BF37-98E7CEAD0043}"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03CE59-82D1-473D-A42C-010369CA74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3E0255D-2165-428B-9A05-1E13E90F32FB}">
      <dgm:prSet/>
      <dgm:spPr/>
      <dgm:t>
        <a:bodyPr/>
        <a:lstStyle/>
        <a:p>
          <a:r>
            <a:rPr lang="en-US" b="1" i="0" dirty="0"/>
            <a:t>Prescription Drugs not covered under Part B Benefits </a:t>
          </a:r>
          <a:endParaRPr lang="en-US" dirty="0"/>
        </a:p>
      </dgm:t>
    </dgm:pt>
    <dgm:pt modelId="{E9996599-7B49-4B10-9CB8-8BE02E772D84}" type="parTrans" cxnId="{B16B082D-4676-4945-ADFA-513F94E73C39}">
      <dgm:prSet/>
      <dgm:spPr/>
      <dgm:t>
        <a:bodyPr/>
        <a:lstStyle/>
        <a:p>
          <a:endParaRPr lang="en-US"/>
        </a:p>
      </dgm:t>
    </dgm:pt>
    <dgm:pt modelId="{4C4FF634-0D7A-4D25-9E51-144FC31998BA}" type="sibTrans" cxnId="{B16B082D-4676-4945-ADFA-513F94E73C39}">
      <dgm:prSet/>
      <dgm:spPr/>
      <dgm:t>
        <a:bodyPr/>
        <a:lstStyle/>
        <a:p>
          <a:endParaRPr lang="en-US"/>
        </a:p>
      </dgm:t>
    </dgm:pt>
    <dgm:pt modelId="{77188829-DDAC-47D0-A160-D91CBFD576F7}">
      <dgm:prSet/>
      <dgm:spPr/>
      <dgm:t>
        <a:bodyPr/>
        <a:lstStyle/>
        <a:p>
          <a:r>
            <a:rPr lang="en-US" b="1" i="0"/>
            <a:t>Out-of-Country Care</a:t>
          </a:r>
          <a:endParaRPr lang="en-US"/>
        </a:p>
      </dgm:t>
    </dgm:pt>
    <dgm:pt modelId="{6E0812A8-D38E-46AD-88E6-9254FF2A3E5D}" type="parTrans" cxnId="{D3C30486-A618-4446-8F32-814D3E48FC1D}">
      <dgm:prSet/>
      <dgm:spPr/>
      <dgm:t>
        <a:bodyPr/>
        <a:lstStyle/>
        <a:p>
          <a:endParaRPr lang="en-US"/>
        </a:p>
      </dgm:t>
    </dgm:pt>
    <dgm:pt modelId="{AC6D62D6-79A9-46A1-9CBB-4DEEE3E901B0}" type="sibTrans" cxnId="{D3C30486-A618-4446-8F32-814D3E48FC1D}">
      <dgm:prSet/>
      <dgm:spPr/>
      <dgm:t>
        <a:bodyPr/>
        <a:lstStyle/>
        <a:p>
          <a:endParaRPr lang="en-US"/>
        </a:p>
      </dgm:t>
    </dgm:pt>
    <dgm:pt modelId="{85EC171E-4BD8-4A34-98EB-FA74EDDE8117}">
      <dgm:prSet/>
      <dgm:spPr/>
      <dgm:t>
        <a:bodyPr/>
        <a:lstStyle/>
        <a:p>
          <a:r>
            <a:rPr lang="en-US" b="1" i="0"/>
            <a:t>Routine Eye Care</a:t>
          </a:r>
          <a:endParaRPr lang="en-US"/>
        </a:p>
      </dgm:t>
    </dgm:pt>
    <dgm:pt modelId="{3E354169-040E-453C-ACFA-2728D6C14F76}" type="parTrans" cxnId="{ED6D8F2B-D71A-4FAE-874A-F1234741123A}">
      <dgm:prSet/>
      <dgm:spPr/>
      <dgm:t>
        <a:bodyPr/>
        <a:lstStyle/>
        <a:p>
          <a:endParaRPr lang="en-US"/>
        </a:p>
      </dgm:t>
    </dgm:pt>
    <dgm:pt modelId="{06BAEA44-D3C1-43EF-B846-EBA030846CCD}" type="sibTrans" cxnId="{ED6D8F2B-D71A-4FAE-874A-F1234741123A}">
      <dgm:prSet/>
      <dgm:spPr/>
      <dgm:t>
        <a:bodyPr/>
        <a:lstStyle/>
        <a:p>
          <a:endParaRPr lang="en-US"/>
        </a:p>
      </dgm:t>
    </dgm:pt>
    <dgm:pt modelId="{BDDD3AF1-CAD2-4362-96C0-C01DADA24AE1}">
      <dgm:prSet/>
      <dgm:spPr/>
      <dgm:t>
        <a:bodyPr/>
        <a:lstStyle/>
        <a:p>
          <a:r>
            <a:rPr lang="en-US" b="1" i="0"/>
            <a:t>Hearing Tests or Hearing Aids</a:t>
          </a:r>
          <a:endParaRPr lang="en-US"/>
        </a:p>
      </dgm:t>
    </dgm:pt>
    <dgm:pt modelId="{C110D614-830D-4BF7-8921-8457F45A74BC}" type="parTrans" cxnId="{314B9813-6A42-4F37-921B-51B87D870736}">
      <dgm:prSet/>
      <dgm:spPr/>
      <dgm:t>
        <a:bodyPr/>
        <a:lstStyle/>
        <a:p>
          <a:endParaRPr lang="en-US"/>
        </a:p>
      </dgm:t>
    </dgm:pt>
    <dgm:pt modelId="{4BE3D064-2F91-4C86-A80E-B94DF2ADBAB4}" type="sibTrans" cxnId="{314B9813-6A42-4F37-921B-51B87D870736}">
      <dgm:prSet/>
      <dgm:spPr/>
      <dgm:t>
        <a:bodyPr/>
        <a:lstStyle/>
        <a:p>
          <a:endParaRPr lang="en-US"/>
        </a:p>
      </dgm:t>
    </dgm:pt>
    <dgm:pt modelId="{864DD0ED-1602-4137-898D-35D633D5A3C2}">
      <dgm:prSet/>
      <dgm:spPr/>
      <dgm:t>
        <a:bodyPr/>
        <a:lstStyle/>
        <a:p>
          <a:r>
            <a:rPr lang="en-US" b="1" i="0"/>
            <a:t>Routine Chiropractic/Acupuncture </a:t>
          </a:r>
          <a:endParaRPr lang="en-US"/>
        </a:p>
      </dgm:t>
    </dgm:pt>
    <dgm:pt modelId="{96516350-1A25-4A4F-A687-C1A5C0790A44}" type="parTrans" cxnId="{2C5EF21F-FE9A-4268-9887-F974DBCC132C}">
      <dgm:prSet/>
      <dgm:spPr/>
      <dgm:t>
        <a:bodyPr/>
        <a:lstStyle/>
        <a:p>
          <a:endParaRPr lang="en-US"/>
        </a:p>
      </dgm:t>
    </dgm:pt>
    <dgm:pt modelId="{F6B02825-75F7-4639-8DC6-F359F130C29A}" type="sibTrans" cxnId="{2C5EF21F-FE9A-4268-9887-F974DBCC132C}">
      <dgm:prSet/>
      <dgm:spPr/>
      <dgm:t>
        <a:bodyPr/>
        <a:lstStyle/>
        <a:p>
          <a:endParaRPr lang="en-US"/>
        </a:p>
      </dgm:t>
    </dgm:pt>
    <dgm:pt modelId="{9B2EB1E2-6A0C-4E02-8540-160FEF9364B2}">
      <dgm:prSet/>
      <dgm:spPr/>
      <dgm:t>
        <a:bodyPr/>
        <a:lstStyle/>
        <a:p>
          <a:r>
            <a:rPr lang="en-US" b="1" i="0"/>
            <a:t>Dental</a:t>
          </a:r>
          <a:endParaRPr lang="en-US"/>
        </a:p>
      </dgm:t>
    </dgm:pt>
    <dgm:pt modelId="{AE88CC43-C8A9-4003-A25A-FC62250B48FD}" type="parTrans" cxnId="{C66A7B38-020E-4A80-975C-84291A5502B8}">
      <dgm:prSet/>
      <dgm:spPr/>
      <dgm:t>
        <a:bodyPr/>
        <a:lstStyle/>
        <a:p>
          <a:endParaRPr lang="en-US"/>
        </a:p>
      </dgm:t>
    </dgm:pt>
    <dgm:pt modelId="{FAC09121-112E-4680-B12F-67A1E4A39114}" type="sibTrans" cxnId="{C66A7B38-020E-4A80-975C-84291A5502B8}">
      <dgm:prSet/>
      <dgm:spPr/>
      <dgm:t>
        <a:bodyPr/>
        <a:lstStyle/>
        <a:p>
          <a:endParaRPr lang="en-US"/>
        </a:p>
      </dgm:t>
    </dgm:pt>
    <dgm:pt modelId="{A57C6864-1342-4BAF-A23D-81E0AFCA3DBC}">
      <dgm:prSet/>
      <dgm:spPr/>
      <dgm:t>
        <a:bodyPr/>
        <a:lstStyle/>
        <a:p>
          <a:r>
            <a:rPr lang="en-US" b="1" i="0"/>
            <a:t>Transportation</a:t>
          </a:r>
          <a:endParaRPr lang="en-US"/>
        </a:p>
      </dgm:t>
    </dgm:pt>
    <dgm:pt modelId="{BF2DBBE3-B969-4969-8B79-260C10C5A80B}" type="parTrans" cxnId="{FBDDF6B7-4F75-4904-A275-E6323A355F81}">
      <dgm:prSet/>
      <dgm:spPr/>
      <dgm:t>
        <a:bodyPr/>
        <a:lstStyle/>
        <a:p>
          <a:endParaRPr lang="en-US"/>
        </a:p>
      </dgm:t>
    </dgm:pt>
    <dgm:pt modelId="{06B3EF5E-3328-4C99-8AD3-E927B56833DD}" type="sibTrans" cxnId="{FBDDF6B7-4F75-4904-A275-E6323A355F81}">
      <dgm:prSet/>
      <dgm:spPr/>
      <dgm:t>
        <a:bodyPr/>
        <a:lstStyle/>
        <a:p>
          <a:endParaRPr lang="en-US"/>
        </a:p>
      </dgm:t>
    </dgm:pt>
    <dgm:pt modelId="{61C57BA4-3F30-4BE5-B969-4DBF504D2A4B}">
      <dgm:prSet/>
      <dgm:spPr/>
      <dgm:t>
        <a:bodyPr/>
        <a:lstStyle/>
        <a:p>
          <a:r>
            <a:rPr lang="en-US" b="1" i="0"/>
            <a:t>Long Term Care</a:t>
          </a:r>
          <a:endParaRPr lang="en-US"/>
        </a:p>
      </dgm:t>
    </dgm:pt>
    <dgm:pt modelId="{66C73C4B-2AC3-40CB-97CD-4866A4E0F11A}" type="parTrans" cxnId="{AD94AD39-0D5D-4F79-B60F-F68DBB8CC22E}">
      <dgm:prSet/>
      <dgm:spPr/>
      <dgm:t>
        <a:bodyPr/>
        <a:lstStyle/>
        <a:p>
          <a:endParaRPr lang="en-US"/>
        </a:p>
      </dgm:t>
    </dgm:pt>
    <dgm:pt modelId="{7E3DE4C0-AC3B-417C-B256-7A2B7AD5CA9B}" type="sibTrans" cxnId="{AD94AD39-0D5D-4F79-B60F-F68DBB8CC22E}">
      <dgm:prSet/>
      <dgm:spPr/>
      <dgm:t>
        <a:bodyPr/>
        <a:lstStyle/>
        <a:p>
          <a:endParaRPr lang="en-US"/>
        </a:p>
      </dgm:t>
    </dgm:pt>
    <dgm:pt modelId="{9AB72505-FC3E-42B4-90CB-FB84873E241A}" type="pres">
      <dgm:prSet presAssocID="{6A03CE59-82D1-473D-A42C-010369CA7467}" presName="linear" presStyleCnt="0">
        <dgm:presLayoutVars>
          <dgm:animLvl val="lvl"/>
          <dgm:resizeHandles val="exact"/>
        </dgm:presLayoutVars>
      </dgm:prSet>
      <dgm:spPr/>
    </dgm:pt>
    <dgm:pt modelId="{8994A4B6-7D19-46FB-92EB-56DC67C9939E}" type="pres">
      <dgm:prSet presAssocID="{D3E0255D-2165-428B-9A05-1E13E90F32FB}" presName="parentText" presStyleLbl="node1" presStyleIdx="0" presStyleCnt="8">
        <dgm:presLayoutVars>
          <dgm:chMax val="0"/>
          <dgm:bulletEnabled val="1"/>
        </dgm:presLayoutVars>
      </dgm:prSet>
      <dgm:spPr/>
    </dgm:pt>
    <dgm:pt modelId="{D9114654-CDE1-4D32-A7D7-60DC2DDF9B48}" type="pres">
      <dgm:prSet presAssocID="{4C4FF634-0D7A-4D25-9E51-144FC31998BA}" presName="spacer" presStyleCnt="0"/>
      <dgm:spPr/>
    </dgm:pt>
    <dgm:pt modelId="{DCF286D0-FC93-4CD3-8621-C4A700D60EE7}" type="pres">
      <dgm:prSet presAssocID="{77188829-DDAC-47D0-A160-D91CBFD576F7}" presName="parentText" presStyleLbl="node1" presStyleIdx="1" presStyleCnt="8">
        <dgm:presLayoutVars>
          <dgm:chMax val="0"/>
          <dgm:bulletEnabled val="1"/>
        </dgm:presLayoutVars>
      </dgm:prSet>
      <dgm:spPr/>
    </dgm:pt>
    <dgm:pt modelId="{FDDF3203-7CDB-4F97-BC4E-6CF51FB9ABB5}" type="pres">
      <dgm:prSet presAssocID="{AC6D62D6-79A9-46A1-9CBB-4DEEE3E901B0}" presName="spacer" presStyleCnt="0"/>
      <dgm:spPr/>
    </dgm:pt>
    <dgm:pt modelId="{1D59C976-B6D2-4FC1-9397-EEA03EEB16E7}" type="pres">
      <dgm:prSet presAssocID="{85EC171E-4BD8-4A34-98EB-FA74EDDE8117}" presName="parentText" presStyleLbl="node1" presStyleIdx="2" presStyleCnt="8">
        <dgm:presLayoutVars>
          <dgm:chMax val="0"/>
          <dgm:bulletEnabled val="1"/>
        </dgm:presLayoutVars>
      </dgm:prSet>
      <dgm:spPr/>
    </dgm:pt>
    <dgm:pt modelId="{8583337D-72F6-4778-990F-51F64FF08209}" type="pres">
      <dgm:prSet presAssocID="{06BAEA44-D3C1-43EF-B846-EBA030846CCD}" presName="spacer" presStyleCnt="0"/>
      <dgm:spPr/>
    </dgm:pt>
    <dgm:pt modelId="{5964BE31-E0D2-48CF-818B-2A7ABB10EEAC}" type="pres">
      <dgm:prSet presAssocID="{BDDD3AF1-CAD2-4362-96C0-C01DADA24AE1}" presName="parentText" presStyleLbl="node1" presStyleIdx="3" presStyleCnt="8">
        <dgm:presLayoutVars>
          <dgm:chMax val="0"/>
          <dgm:bulletEnabled val="1"/>
        </dgm:presLayoutVars>
      </dgm:prSet>
      <dgm:spPr/>
    </dgm:pt>
    <dgm:pt modelId="{86B336D8-6C5D-4D43-B048-2984D631223D}" type="pres">
      <dgm:prSet presAssocID="{4BE3D064-2F91-4C86-A80E-B94DF2ADBAB4}" presName="spacer" presStyleCnt="0"/>
      <dgm:spPr/>
    </dgm:pt>
    <dgm:pt modelId="{CCD35CDC-B15F-4780-BD5E-5CA43B725C60}" type="pres">
      <dgm:prSet presAssocID="{864DD0ED-1602-4137-898D-35D633D5A3C2}" presName="parentText" presStyleLbl="node1" presStyleIdx="4" presStyleCnt="8">
        <dgm:presLayoutVars>
          <dgm:chMax val="0"/>
          <dgm:bulletEnabled val="1"/>
        </dgm:presLayoutVars>
      </dgm:prSet>
      <dgm:spPr/>
    </dgm:pt>
    <dgm:pt modelId="{84BB2ADF-CA11-420D-ACD2-9E620BE54B48}" type="pres">
      <dgm:prSet presAssocID="{F6B02825-75F7-4639-8DC6-F359F130C29A}" presName="spacer" presStyleCnt="0"/>
      <dgm:spPr/>
    </dgm:pt>
    <dgm:pt modelId="{D742B9DB-44B6-4F81-9999-2FAE98C56F60}" type="pres">
      <dgm:prSet presAssocID="{9B2EB1E2-6A0C-4E02-8540-160FEF9364B2}" presName="parentText" presStyleLbl="node1" presStyleIdx="5" presStyleCnt="8">
        <dgm:presLayoutVars>
          <dgm:chMax val="0"/>
          <dgm:bulletEnabled val="1"/>
        </dgm:presLayoutVars>
      </dgm:prSet>
      <dgm:spPr/>
    </dgm:pt>
    <dgm:pt modelId="{F8D334A5-562E-419F-B784-BAF408CEBEDC}" type="pres">
      <dgm:prSet presAssocID="{FAC09121-112E-4680-B12F-67A1E4A39114}" presName="spacer" presStyleCnt="0"/>
      <dgm:spPr/>
    </dgm:pt>
    <dgm:pt modelId="{7D20654A-C324-49C4-AD06-2E9FE39DD1AE}" type="pres">
      <dgm:prSet presAssocID="{A57C6864-1342-4BAF-A23D-81E0AFCA3DBC}" presName="parentText" presStyleLbl="node1" presStyleIdx="6" presStyleCnt="8">
        <dgm:presLayoutVars>
          <dgm:chMax val="0"/>
          <dgm:bulletEnabled val="1"/>
        </dgm:presLayoutVars>
      </dgm:prSet>
      <dgm:spPr/>
    </dgm:pt>
    <dgm:pt modelId="{EE58F0C0-8F34-4934-90EA-76E2CC08F09E}" type="pres">
      <dgm:prSet presAssocID="{06B3EF5E-3328-4C99-8AD3-E927B56833DD}" presName="spacer" presStyleCnt="0"/>
      <dgm:spPr/>
    </dgm:pt>
    <dgm:pt modelId="{2F128828-39D1-4538-A1DA-C587EB85CE94}" type="pres">
      <dgm:prSet presAssocID="{61C57BA4-3F30-4BE5-B969-4DBF504D2A4B}" presName="parentText" presStyleLbl="node1" presStyleIdx="7" presStyleCnt="8">
        <dgm:presLayoutVars>
          <dgm:chMax val="0"/>
          <dgm:bulletEnabled val="1"/>
        </dgm:presLayoutVars>
      </dgm:prSet>
      <dgm:spPr/>
    </dgm:pt>
  </dgm:ptLst>
  <dgm:cxnLst>
    <dgm:cxn modelId="{314B9813-6A42-4F37-921B-51B87D870736}" srcId="{6A03CE59-82D1-473D-A42C-010369CA7467}" destId="{BDDD3AF1-CAD2-4362-96C0-C01DADA24AE1}" srcOrd="3" destOrd="0" parTransId="{C110D614-830D-4BF7-8921-8457F45A74BC}" sibTransId="{4BE3D064-2F91-4C86-A80E-B94DF2ADBAB4}"/>
    <dgm:cxn modelId="{2C5EF21F-FE9A-4268-9887-F974DBCC132C}" srcId="{6A03CE59-82D1-473D-A42C-010369CA7467}" destId="{864DD0ED-1602-4137-898D-35D633D5A3C2}" srcOrd="4" destOrd="0" parTransId="{96516350-1A25-4A4F-A687-C1A5C0790A44}" sibTransId="{F6B02825-75F7-4639-8DC6-F359F130C29A}"/>
    <dgm:cxn modelId="{1F7F8620-C7D6-45FB-A37D-A72E1F959DC3}" type="presOf" srcId="{9B2EB1E2-6A0C-4E02-8540-160FEF9364B2}" destId="{D742B9DB-44B6-4F81-9999-2FAE98C56F60}" srcOrd="0" destOrd="0" presId="urn:microsoft.com/office/officeart/2005/8/layout/vList2"/>
    <dgm:cxn modelId="{16CFAF27-0C25-450C-B933-2E0911D1DD0E}" type="presOf" srcId="{BDDD3AF1-CAD2-4362-96C0-C01DADA24AE1}" destId="{5964BE31-E0D2-48CF-818B-2A7ABB10EEAC}" srcOrd="0" destOrd="0" presId="urn:microsoft.com/office/officeart/2005/8/layout/vList2"/>
    <dgm:cxn modelId="{ED6D8F2B-D71A-4FAE-874A-F1234741123A}" srcId="{6A03CE59-82D1-473D-A42C-010369CA7467}" destId="{85EC171E-4BD8-4A34-98EB-FA74EDDE8117}" srcOrd="2" destOrd="0" parTransId="{3E354169-040E-453C-ACFA-2728D6C14F76}" sibTransId="{06BAEA44-D3C1-43EF-B846-EBA030846CCD}"/>
    <dgm:cxn modelId="{B16B082D-4676-4945-ADFA-513F94E73C39}" srcId="{6A03CE59-82D1-473D-A42C-010369CA7467}" destId="{D3E0255D-2165-428B-9A05-1E13E90F32FB}" srcOrd="0" destOrd="0" parTransId="{E9996599-7B49-4B10-9CB8-8BE02E772D84}" sibTransId="{4C4FF634-0D7A-4D25-9E51-144FC31998BA}"/>
    <dgm:cxn modelId="{C66A7B38-020E-4A80-975C-84291A5502B8}" srcId="{6A03CE59-82D1-473D-A42C-010369CA7467}" destId="{9B2EB1E2-6A0C-4E02-8540-160FEF9364B2}" srcOrd="5" destOrd="0" parTransId="{AE88CC43-C8A9-4003-A25A-FC62250B48FD}" sibTransId="{FAC09121-112E-4680-B12F-67A1E4A39114}"/>
    <dgm:cxn modelId="{AD94AD39-0D5D-4F79-B60F-F68DBB8CC22E}" srcId="{6A03CE59-82D1-473D-A42C-010369CA7467}" destId="{61C57BA4-3F30-4BE5-B969-4DBF504D2A4B}" srcOrd="7" destOrd="0" parTransId="{66C73C4B-2AC3-40CB-97CD-4866A4E0F11A}" sibTransId="{7E3DE4C0-AC3B-417C-B256-7A2B7AD5CA9B}"/>
    <dgm:cxn modelId="{FB3AEB52-2C80-47CC-862C-E94E1BC26B40}" type="presOf" srcId="{61C57BA4-3F30-4BE5-B969-4DBF504D2A4B}" destId="{2F128828-39D1-4538-A1DA-C587EB85CE94}" srcOrd="0" destOrd="0" presId="urn:microsoft.com/office/officeart/2005/8/layout/vList2"/>
    <dgm:cxn modelId="{39255D56-B64E-4648-A05D-6009B3776460}" type="presOf" srcId="{D3E0255D-2165-428B-9A05-1E13E90F32FB}" destId="{8994A4B6-7D19-46FB-92EB-56DC67C9939E}" srcOrd="0" destOrd="0" presId="urn:microsoft.com/office/officeart/2005/8/layout/vList2"/>
    <dgm:cxn modelId="{D3C30486-A618-4446-8F32-814D3E48FC1D}" srcId="{6A03CE59-82D1-473D-A42C-010369CA7467}" destId="{77188829-DDAC-47D0-A160-D91CBFD576F7}" srcOrd="1" destOrd="0" parTransId="{6E0812A8-D38E-46AD-88E6-9254FF2A3E5D}" sibTransId="{AC6D62D6-79A9-46A1-9CBB-4DEEE3E901B0}"/>
    <dgm:cxn modelId="{4856C38C-7ECD-4B9C-94C0-39588FDB7996}" type="presOf" srcId="{864DD0ED-1602-4137-898D-35D633D5A3C2}" destId="{CCD35CDC-B15F-4780-BD5E-5CA43B725C60}" srcOrd="0" destOrd="0" presId="urn:microsoft.com/office/officeart/2005/8/layout/vList2"/>
    <dgm:cxn modelId="{81E937A8-F655-4047-B5E7-6B9CC077B0C5}" type="presOf" srcId="{77188829-DDAC-47D0-A160-D91CBFD576F7}" destId="{DCF286D0-FC93-4CD3-8621-C4A700D60EE7}" srcOrd="0" destOrd="0" presId="urn:microsoft.com/office/officeart/2005/8/layout/vList2"/>
    <dgm:cxn modelId="{9ED860B0-CD3B-411F-945D-039377FE483F}" type="presOf" srcId="{6A03CE59-82D1-473D-A42C-010369CA7467}" destId="{9AB72505-FC3E-42B4-90CB-FB84873E241A}" srcOrd="0" destOrd="0" presId="urn:microsoft.com/office/officeart/2005/8/layout/vList2"/>
    <dgm:cxn modelId="{FBDDF6B7-4F75-4904-A275-E6323A355F81}" srcId="{6A03CE59-82D1-473D-A42C-010369CA7467}" destId="{A57C6864-1342-4BAF-A23D-81E0AFCA3DBC}" srcOrd="6" destOrd="0" parTransId="{BF2DBBE3-B969-4969-8B79-260C10C5A80B}" sibTransId="{06B3EF5E-3328-4C99-8AD3-E927B56833DD}"/>
    <dgm:cxn modelId="{F11CFFE1-6980-4AEB-A927-8112C0B92A34}" type="presOf" srcId="{A57C6864-1342-4BAF-A23D-81E0AFCA3DBC}" destId="{7D20654A-C324-49C4-AD06-2E9FE39DD1AE}" srcOrd="0" destOrd="0" presId="urn:microsoft.com/office/officeart/2005/8/layout/vList2"/>
    <dgm:cxn modelId="{90BC18E6-A0BF-40B6-82FE-FC97D7BA1518}" type="presOf" srcId="{85EC171E-4BD8-4A34-98EB-FA74EDDE8117}" destId="{1D59C976-B6D2-4FC1-9397-EEA03EEB16E7}" srcOrd="0" destOrd="0" presId="urn:microsoft.com/office/officeart/2005/8/layout/vList2"/>
    <dgm:cxn modelId="{8300C750-3D56-4CC6-A365-76B3E00FAF7F}" type="presParOf" srcId="{9AB72505-FC3E-42B4-90CB-FB84873E241A}" destId="{8994A4B6-7D19-46FB-92EB-56DC67C9939E}" srcOrd="0" destOrd="0" presId="urn:microsoft.com/office/officeart/2005/8/layout/vList2"/>
    <dgm:cxn modelId="{AAB35D5A-B2D9-4555-B728-5996C99A86E7}" type="presParOf" srcId="{9AB72505-FC3E-42B4-90CB-FB84873E241A}" destId="{D9114654-CDE1-4D32-A7D7-60DC2DDF9B48}" srcOrd="1" destOrd="0" presId="urn:microsoft.com/office/officeart/2005/8/layout/vList2"/>
    <dgm:cxn modelId="{0E9C115E-8870-4477-A1C3-851970C4ABAD}" type="presParOf" srcId="{9AB72505-FC3E-42B4-90CB-FB84873E241A}" destId="{DCF286D0-FC93-4CD3-8621-C4A700D60EE7}" srcOrd="2" destOrd="0" presId="urn:microsoft.com/office/officeart/2005/8/layout/vList2"/>
    <dgm:cxn modelId="{6752E15E-D666-4011-8513-D26B963FDDD4}" type="presParOf" srcId="{9AB72505-FC3E-42B4-90CB-FB84873E241A}" destId="{FDDF3203-7CDB-4F97-BC4E-6CF51FB9ABB5}" srcOrd="3" destOrd="0" presId="urn:microsoft.com/office/officeart/2005/8/layout/vList2"/>
    <dgm:cxn modelId="{A5E5FF6C-57DA-43F8-9DB4-DA6B0875E521}" type="presParOf" srcId="{9AB72505-FC3E-42B4-90CB-FB84873E241A}" destId="{1D59C976-B6D2-4FC1-9397-EEA03EEB16E7}" srcOrd="4" destOrd="0" presId="urn:microsoft.com/office/officeart/2005/8/layout/vList2"/>
    <dgm:cxn modelId="{E47C481C-B1B4-4559-B8CB-9BCC100C024E}" type="presParOf" srcId="{9AB72505-FC3E-42B4-90CB-FB84873E241A}" destId="{8583337D-72F6-4778-990F-51F64FF08209}" srcOrd="5" destOrd="0" presId="urn:microsoft.com/office/officeart/2005/8/layout/vList2"/>
    <dgm:cxn modelId="{C74BECEC-071E-4F35-BC3B-E62E25A1A920}" type="presParOf" srcId="{9AB72505-FC3E-42B4-90CB-FB84873E241A}" destId="{5964BE31-E0D2-48CF-818B-2A7ABB10EEAC}" srcOrd="6" destOrd="0" presId="urn:microsoft.com/office/officeart/2005/8/layout/vList2"/>
    <dgm:cxn modelId="{CB8928ED-AF96-43FA-915F-DA221E768AAD}" type="presParOf" srcId="{9AB72505-FC3E-42B4-90CB-FB84873E241A}" destId="{86B336D8-6C5D-4D43-B048-2984D631223D}" srcOrd="7" destOrd="0" presId="urn:microsoft.com/office/officeart/2005/8/layout/vList2"/>
    <dgm:cxn modelId="{2FE16B93-FF29-4C67-8DAD-7FC815F417E1}" type="presParOf" srcId="{9AB72505-FC3E-42B4-90CB-FB84873E241A}" destId="{CCD35CDC-B15F-4780-BD5E-5CA43B725C60}" srcOrd="8" destOrd="0" presId="urn:microsoft.com/office/officeart/2005/8/layout/vList2"/>
    <dgm:cxn modelId="{EB8BB40A-E61E-4476-AC36-FA22993C9BCA}" type="presParOf" srcId="{9AB72505-FC3E-42B4-90CB-FB84873E241A}" destId="{84BB2ADF-CA11-420D-ACD2-9E620BE54B48}" srcOrd="9" destOrd="0" presId="urn:microsoft.com/office/officeart/2005/8/layout/vList2"/>
    <dgm:cxn modelId="{40828A38-85F6-4AF5-9BC5-44B69BF61997}" type="presParOf" srcId="{9AB72505-FC3E-42B4-90CB-FB84873E241A}" destId="{D742B9DB-44B6-4F81-9999-2FAE98C56F60}" srcOrd="10" destOrd="0" presId="urn:microsoft.com/office/officeart/2005/8/layout/vList2"/>
    <dgm:cxn modelId="{40B81AC9-5EB6-4859-9B31-F845C35F7199}" type="presParOf" srcId="{9AB72505-FC3E-42B4-90CB-FB84873E241A}" destId="{F8D334A5-562E-419F-B784-BAF408CEBEDC}" srcOrd="11" destOrd="0" presId="urn:microsoft.com/office/officeart/2005/8/layout/vList2"/>
    <dgm:cxn modelId="{E00B5C98-331D-416A-A23A-F2198C8D5C32}" type="presParOf" srcId="{9AB72505-FC3E-42B4-90CB-FB84873E241A}" destId="{7D20654A-C324-49C4-AD06-2E9FE39DD1AE}" srcOrd="12" destOrd="0" presId="urn:microsoft.com/office/officeart/2005/8/layout/vList2"/>
    <dgm:cxn modelId="{F257C273-851F-4FAE-AD93-3F6092B01281}" type="presParOf" srcId="{9AB72505-FC3E-42B4-90CB-FB84873E241A}" destId="{EE58F0C0-8F34-4934-90EA-76E2CC08F09E}" srcOrd="13" destOrd="0" presId="urn:microsoft.com/office/officeart/2005/8/layout/vList2"/>
    <dgm:cxn modelId="{3E35D440-850C-45BD-BA4A-A61DD9CC0257}" type="presParOf" srcId="{9AB72505-FC3E-42B4-90CB-FB84873E241A}" destId="{2F128828-39D1-4538-A1DA-C587EB85CE94}" srcOrd="1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3EEEBE-657E-4D02-9B8F-FB5EF7FB49D1}"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0C527F99-164B-4119-8799-E724E66CE356}">
      <dgm:prSet/>
      <dgm:spPr/>
      <dgm:t>
        <a:bodyPr/>
        <a:lstStyle/>
        <a:p>
          <a:pPr>
            <a:lnSpc>
              <a:spcPct val="100000"/>
            </a:lnSpc>
            <a:defRPr b="1"/>
          </a:pPr>
          <a:r>
            <a:rPr lang="en-US" b="1" i="0"/>
            <a:t>Out-of-pocket costs vary by plan (Deductibles and copayments) </a:t>
          </a:r>
          <a:endParaRPr lang="en-US"/>
        </a:p>
      </dgm:t>
    </dgm:pt>
    <dgm:pt modelId="{012E1415-CC26-4BD3-91F1-526AF93AA23C}" type="parTrans" cxnId="{E9CE94D7-9A9F-4025-9266-8CAE3CA62265}">
      <dgm:prSet/>
      <dgm:spPr/>
      <dgm:t>
        <a:bodyPr/>
        <a:lstStyle/>
        <a:p>
          <a:endParaRPr lang="en-US"/>
        </a:p>
      </dgm:t>
    </dgm:pt>
    <dgm:pt modelId="{7D0C4EE0-AE23-4780-92AA-09CD6D4AB1EE}" type="sibTrans" cxnId="{E9CE94D7-9A9F-4025-9266-8CAE3CA62265}">
      <dgm:prSet/>
      <dgm:spPr/>
      <dgm:t>
        <a:bodyPr/>
        <a:lstStyle/>
        <a:p>
          <a:endParaRPr lang="en-US"/>
        </a:p>
      </dgm:t>
    </dgm:pt>
    <dgm:pt modelId="{A6FDDF50-9B1A-4FA6-B4CC-81F481F234E2}">
      <dgm:prSet/>
      <dgm:spPr/>
      <dgm:t>
        <a:bodyPr/>
        <a:lstStyle/>
        <a:p>
          <a:pPr>
            <a:lnSpc>
              <a:spcPct val="100000"/>
            </a:lnSpc>
            <a:defRPr b="1"/>
          </a:pPr>
          <a:r>
            <a:rPr lang="en-US" b="1" i="0"/>
            <a:t>Members are still responsible for their Part B premium</a:t>
          </a:r>
          <a:endParaRPr lang="en-US"/>
        </a:p>
      </dgm:t>
    </dgm:pt>
    <dgm:pt modelId="{15C9793F-260C-434F-9054-9209AD8EDDF9}" type="parTrans" cxnId="{06621510-6748-4348-A52B-6DC8EA5D3F4A}">
      <dgm:prSet/>
      <dgm:spPr/>
      <dgm:t>
        <a:bodyPr/>
        <a:lstStyle/>
        <a:p>
          <a:endParaRPr lang="en-US"/>
        </a:p>
      </dgm:t>
    </dgm:pt>
    <dgm:pt modelId="{FFE933EE-0B0C-4CD1-8BB0-EA56D798E387}" type="sibTrans" cxnId="{06621510-6748-4348-A52B-6DC8EA5D3F4A}">
      <dgm:prSet/>
      <dgm:spPr/>
      <dgm:t>
        <a:bodyPr/>
        <a:lstStyle/>
        <a:p>
          <a:endParaRPr lang="en-US"/>
        </a:p>
      </dgm:t>
    </dgm:pt>
    <dgm:pt modelId="{FA78790F-7AA2-41D1-AD7F-F6851F52523C}">
      <dgm:prSet/>
      <dgm:spPr/>
      <dgm:t>
        <a:bodyPr/>
        <a:lstStyle/>
        <a:p>
          <a:pPr>
            <a:lnSpc>
              <a:spcPct val="100000"/>
            </a:lnSpc>
          </a:pPr>
          <a:r>
            <a:rPr lang="en-US" i="0" dirty="0"/>
            <a:t>In some cases a plan may pay a portion or all of your Part B premium</a:t>
          </a:r>
          <a:endParaRPr lang="en-US" dirty="0"/>
        </a:p>
      </dgm:t>
    </dgm:pt>
    <dgm:pt modelId="{0FD1BF9B-EC48-446C-816C-D66B91DD34E8}" type="parTrans" cxnId="{F886F457-FFFE-4FE6-AC87-1262F4DC77C8}">
      <dgm:prSet/>
      <dgm:spPr/>
      <dgm:t>
        <a:bodyPr/>
        <a:lstStyle/>
        <a:p>
          <a:endParaRPr lang="en-US"/>
        </a:p>
      </dgm:t>
    </dgm:pt>
    <dgm:pt modelId="{7B9AC0F9-8463-43BA-AF4E-B6001F8A4A64}" type="sibTrans" cxnId="{F886F457-FFFE-4FE6-AC87-1262F4DC77C8}">
      <dgm:prSet/>
      <dgm:spPr/>
      <dgm:t>
        <a:bodyPr/>
        <a:lstStyle/>
        <a:p>
          <a:endParaRPr lang="en-US"/>
        </a:p>
      </dgm:t>
    </dgm:pt>
    <dgm:pt modelId="{95BA790F-269C-4B9A-99F0-0E61DD5A3C7B}">
      <dgm:prSet/>
      <dgm:spPr/>
      <dgm:t>
        <a:bodyPr/>
        <a:lstStyle/>
        <a:p>
          <a:pPr>
            <a:lnSpc>
              <a:spcPct val="100000"/>
            </a:lnSpc>
            <a:defRPr b="1"/>
          </a:pPr>
          <a:r>
            <a:rPr lang="en-US" b="1" i="0"/>
            <a:t>Each plan has a maximum out-of-pocket</a:t>
          </a:r>
          <a:endParaRPr lang="en-US"/>
        </a:p>
      </dgm:t>
    </dgm:pt>
    <dgm:pt modelId="{50EA6411-52DC-4780-9CA9-C34716B96645}" type="parTrans" cxnId="{94E211A0-0E82-49E5-8866-8C9C4B808B0F}">
      <dgm:prSet/>
      <dgm:spPr/>
      <dgm:t>
        <a:bodyPr/>
        <a:lstStyle/>
        <a:p>
          <a:endParaRPr lang="en-US"/>
        </a:p>
      </dgm:t>
    </dgm:pt>
    <dgm:pt modelId="{1009AED7-6934-49B7-B214-FE9C68B5D172}" type="sibTrans" cxnId="{94E211A0-0E82-49E5-8866-8C9C4B808B0F}">
      <dgm:prSet/>
      <dgm:spPr/>
      <dgm:t>
        <a:bodyPr/>
        <a:lstStyle/>
        <a:p>
          <a:endParaRPr lang="en-US"/>
        </a:p>
      </dgm:t>
    </dgm:pt>
    <dgm:pt modelId="{3B9879ED-B915-4AF0-950D-70B7361B117D}" type="pres">
      <dgm:prSet presAssocID="{F23EEEBE-657E-4D02-9B8F-FB5EF7FB49D1}" presName="root" presStyleCnt="0">
        <dgm:presLayoutVars>
          <dgm:dir/>
          <dgm:resizeHandles val="exact"/>
        </dgm:presLayoutVars>
      </dgm:prSet>
      <dgm:spPr/>
    </dgm:pt>
    <dgm:pt modelId="{2E3501E1-6043-4A72-A8B0-E626B1F2C5D0}" type="pres">
      <dgm:prSet presAssocID="{0C527F99-164B-4119-8799-E724E66CE356}" presName="compNode" presStyleCnt="0"/>
      <dgm:spPr/>
    </dgm:pt>
    <dgm:pt modelId="{A2EDA6D2-8F1D-4673-BFC7-7CB7BE34073A}" type="pres">
      <dgm:prSet presAssocID="{0C527F99-164B-4119-8799-E724E66CE35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9B373FDF-0608-4289-BAB9-D1EC917384EC}" type="pres">
      <dgm:prSet presAssocID="{0C527F99-164B-4119-8799-E724E66CE356}" presName="iconSpace" presStyleCnt="0"/>
      <dgm:spPr/>
    </dgm:pt>
    <dgm:pt modelId="{083EC94F-7868-4AE1-AE21-BA342CD217E2}" type="pres">
      <dgm:prSet presAssocID="{0C527F99-164B-4119-8799-E724E66CE356}" presName="parTx" presStyleLbl="revTx" presStyleIdx="0" presStyleCnt="6">
        <dgm:presLayoutVars>
          <dgm:chMax val="0"/>
          <dgm:chPref val="0"/>
        </dgm:presLayoutVars>
      </dgm:prSet>
      <dgm:spPr/>
    </dgm:pt>
    <dgm:pt modelId="{EEDDDC9C-EB10-435A-8089-82A06AB99B4A}" type="pres">
      <dgm:prSet presAssocID="{0C527F99-164B-4119-8799-E724E66CE356}" presName="txSpace" presStyleCnt="0"/>
      <dgm:spPr/>
    </dgm:pt>
    <dgm:pt modelId="{B90FDCE5-A8B2-460E-B34D-4DD1BF4B04F4}" type="pres">
      <dgm:prSet presAssocID="{0C527F99-164B-4119-8799-E724E66CE356}" presName="desTx" presStyleLbl="revTx" presStyleIdx="1" presStyleCnt="6">
        <dgm:presLayoutVars/>
      </dgm:prSet>
      <dgm:spPr/>
    </dgm:pt>
    <dgm:pt modelId="{A9371CD1-160B-4865-B663-698906457721}" type="pres">
      <dgm:prSet presAssocID="{7D0C4EE0-AE23-4780-92AA-09CD6D4AB1EE}" presName="sibTrans" presStyleCnt="0"/>
      <dgm:spPr/>
    </dgm:pt>
    <dgm:pt modelId="{DC7A25C3-32BF-47A6-B63A-27B8808F608E}" type="pres">
      <dgm:prSet presAssocID="{A6FDDF50-9B1A-4FA6-B4CC-81F481F234E2}" presName="compNode" presStyleCnt="0"/>
      <dgm:spPr/>
    </dgm:pt>
    <dgm:pt modelId="{E2C23D55-2A75-45E4-82E3-3A678862F619}" type="pres">
      <dgm:prSet presAssocID="{A6FDDF50-9B1A-4FA6-B4CC-81F481F234E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9EC2C1AC-4485-451C-90B9-862B7FEBF19E}" type="pres">
      <dgm:prSet presAssocID="{A6FDDF50-9B1A-4FA6-B4CC-81F481F234E2}" presName="iconSpace" presStyleCnt="0"/>
      <dgm:spPr/>
    </dgm:pt>
    <dgm:pt modelId="{6A5E131C-3FFE-4BD2-8058-8C4A00B9F234}" type="pres">
      <dgm:prSet presAssocID="{A6FDDF50-9B1A-4FA6-B4CC-81F481F234E2}" presName="parTx" presStyleLbl="revTx" presStyleIdx="2" presStyleCnt="6">
        <dgm:presLayoutVars>
          <dgm:chMax val="0"/>
          <dgm:chPref val="0"/>
        </dgm:presLayoutVars>
      </dgm:prSet>
      <dgm:spPr/>
    </dgm:pt>
    <dgm:pt modelId="{BAFF1BA7-3983-469D-898A-AAE5A96ECAE4}" type="pres">
      <dgm:prSet presAssocID="{A6FDDF50-9B1A-4FA6-B4CC-81F481F234E2}" presName="txSpace" presStyleCnt="0"/>
      <dgm:spPr/>
    </dgm:pt>
    <dgm:pt modelId="{A2EEE893-E444-4099-8B73-5F1CEFDAE74A}" type="pres">
      <dgm:prSet presAssocID="{A6FDDF50-9B1A-4FA6-B4CC-81F481F234E2}" presName="desTx" presStyleLbl="revTx" presStyleIdx="3" presStyleCnt="6">
        <dgm:presLayoutVars/>
      </dgm:prSet>
      <dgm:spPr/>
    </dgm:pt>
    <dgm:pt modelId="{D63F227A-A089-4F4A-8199-59DEFA6AE2F7}" type="pres">
      <dgm:prSet presAssocID="{FFE933EE-0B0C-4CD1-8BB0-EA56D798E387}" presName="sibTrans" presStyleCnt="0"/>
      <dgm:spPr/>
    </dgm:pt>
    <dgm:pt modelId="{0EB20A4D-082E-4B6E-B4A0-8A7ACA21948F}" type="pres">
      <dgm:prSet presAssocID="{95BA790F-269C-4B9A-99F0-0E61DD5A3C7B}" presName="compNode" presStyleCnt="0"/>
      <dgm:spPr/>
    </dgm:pt>
    <dgm:pt modelId="{5859EBC1-B828-4204-A462-E09A1C9597D4}" type="pres">
      <dgm:prSet presAssocID="{95BA790F-269C-4B9A-99F0-0E61DD5A3C7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iggy Bank"/>
        </a:ext>
      </dgm:extLst>
    </dgm:pt>
    <dgm:pt modelId="{84F1560F-C324-4BB9-9114-FFA87A88A940}" type="pres">
      <dgm:prSet presAssocID="{95BA790F-269C-4B9A-99F0-0E61DD5A3C7B}" presName="iconSpace" presStyleCnt="0"/>
      <dgm:spPr/>
    </dgm:pt>
    <dgm:pt modelId="{268CEF5F-B850-42A2-862C-AFDBE0CBE145}" type="pres">
      <dgm:prSet presAssocID="{95BA790F-269C-4B9A-99F0-0E61DD5A3C7B}" presName="parTx" presStyleLbl="revTx" presStyleIdx="4" presStyleCnt="6">
        <dgm:presLayoutVars>
          <dgm:chMax val="0"/>
          <dgm:chPref val="0"/>
        </dgm:presLayoutVars>
      </dgm:prSet>
      <dgm:spPr/>
    </dgm:pt>
    <dgm:pt modelId="{F0B651B1-769E-456B-AFC0-137B7A48B181}" type="pres">
      <dgm:prSet presAssocID="{95BA790F-269C-4B9A-99F0-0E61DD5A3C7B}" presName="txSpace" presStyleCnt="0"/>
      <dgm:spPr/>
    </dgm:pt>
    <dgm:pt modelId="{3B0D267C-A84D-4877-8083-2C616075F014}" type="pres">
      <dgm:prSet presAssocID="{95BA790F-269C-4B9A-99F0-0E61DD5A3C7B}" presName="desTx" presStyleLbl="revTx" presStyleIdx="5" presStyleCnt="6">
        <dgm:presLayoutVars/>
      </dgm:prSet>
      <dgm:spPr/>
    </dgm:pt>
  </dgm:ptLst>
  <dgm:cxnLst>
    <dgm:cxn modelId="{DACD920D-DD65-4E92-A02D-7C7BC5DB40B2}" type="presOf" srcId="{FA78790F-7AA2-41D1-AD7F-F6851F52523C}" destId="{A2EEE893-E444-4099-8B73-5F1CEFDAE74A}" srcOrd="0" destOrd="0" presId="urn:microsoft.com/office/officeart/2018/2/layout/IconLabelDescriptionList"/>
    <dgm:cxn modelId="{06621510-6748-4348-A52B-6DC8EA5D3F4A}" srcId="{F23EEEBE-657E-4D02-9B8F-FB5EF7FB49D1}" destId="{A6FDDF50-9B1A-4FA6-B4CC-81F481F234E2}" srcOrd="1" destOrd="0" parTransId="{15C9793F-260C-434F-9054-9209AD8EDDF9}" sibTransId="{FFE933EE-0B0C-4CD1-8BB0-EA56D798E387}"/>
    <dgm:cxn modelId="{CE3D2A2C-ECEA-4369-9A83-C744BA8CA44B}" type="presOf" srcId="{0C527F99-164B-4119-8799-E724E66CE356}" destId="{083EC94F-7868-4AE1-AE21-BA342CD217E2}" srcOrd="0" destOrd="0" presId="urn:microsoft.com/office/officeart/2018/2/layout/IconLabelDescriptionList"/>
    <dgm:cxn modelId="{F3070C4E-68AC-4B2C-BF2D-02B22352EA6B}" type="presOf" srcId="{F23EEEBE-657E-4D02-9B8F-FB5EF7FB49D1}" destId="{3B9879ED-B915-4AF0-950D-70B7361B117D}" srcOrd="0" destOrd="0" presId="urn:microsoft.com/office/officeart/2018/2/layout/IconLabelDescriptionList"/>
    <dgm:cxn modelId="{F886F457-FFFE-4FE6-AC87-1262F4DC77C8}" srcId="{A6FDDF50-9B1A-4FA6-B4CC-81F481F234E2}" destId="{FA78790F-7AA2-41D1-AD7F-F6851F52523C}" srcOrd="0" destOrd="0" parTransId="{0FD1BF9B-EC48-446C-816C-D66B91DD34E8}" sibTransId="{7B9AC0F9-8463-43BA-AF4E-B6001F8A4A64}"/>
    <dgm:cxn modelId="{29F8CB80-E0E4-48DC-A953-D89894A8160E}" type="presOf" srcId="{95BA790F-269C-4B9A-99F0-0E61DD5A3C7B}" destId="{268CEF5F-B850-42A2-862C-AFDBE0CBE145}" srcOrd="0" destOrd="0" presId="urn:microsoft.com/office/officeart/2018/2/layout/IconLabelDescriptionList"/>
    <dgm:cxn modelId="{94E211A0-0E82-49E5-8866-8C9C4B808B0F}" srcId="{F23EEEBE-657E-4D02-9B8F-FB5EF7FB49D1}" destId="{95BA790F-269C-4B9A-99F0-0E61DD5A3C7B}" srcOrd="2" destOrd="0" parTransId="{50EA6411-52DC-4780-9CA9-C34716B96645}" sibTransId="{1009AED7-6934-49B7-B214-FE9C68B5D172}"/>
    <dgm:cxn modelId="{E9CE94D7-9A9F-4025-9266-8CAE3CA62265}" srcId="{F23EEEBE-657E-4D02-9B8F-FB5EF7FB49D1}" destId="{0C527F99-164B-4119-8799-E724E66CE356}" srcOrd="0" destOrd="0" parTransId="{012E1415-CC26-4BD3-91F1-526AF93AA23C}" sibTransId="{7D0C4EE0-AE23-4780-92AA-09CD6D4AB1EE}"/>
    <dgm:cxn modelId="{E3B333E6-5E5D-48B1-8140-424978F184EF}" type="presOf" srcId="{A6FDDF50-9B1A-4FA6-B4CC-81F481F234E2}" destId="{6A5E131C-3FFE-4BD2-8058-8C4A00B9F234}" srcOrd="0" destOrd="0" presId="urn:microsoft.com/office/officeart/2018/2/layout/IconLabelDescriptionList"/>
    <dgm:cxn modelId="{24454399-1436-4551-8703-BD60B6512C75}" type="presParOf" srcId="{3B9879ED-B915-4AF0-950D-70B7361B117D}" destId="{2E3501E1-6043-4A72-A8B0-E626B1F2C5D0}" srcOrd="0" destOrd="0" presId="urn:microsoft.com/office/officeart/2018/2/layout/IconLabelDescriptionList"/>
    <dgm:cxn modelId="{2E73B6D4-C74D-42B8-BFA8-BAB0D2C0BAA0}" type="presParOf" srcId="{2E3501E1-6043-4A72-A8B0-E626B1F2C5D0}" destId="{A2EDA6D2-8F1D-4673-BFC7-7CB7BE34073A}" srcOrd="0" destOrd="0" presId="urn:microsoft.com/office/officeart/2018/2/layout/IconLabelDescriptionList"/>
    <dgm:cxn modelId="{8350C7DF-85AD-41CA-A522-0FDF9E0708AF}" type="presParOf" srcId="{2E3501E1-6043-4A72-A8B0-E626B1F2C5D0}" destId="{9B373FDF-0608-4289-BAB9-D1EC917384EC}" srcOrd="1" destOrd="0" presId="urn:microsoft.com/office/officeart/2018/2/layout/IconLabelDescriptionList"/>
    <dgm:cxn modelId="{BE380A38-57F5-4DF1-96B7-16E71543647A}" type="presParOf" srcId="{2E3501E1-6043-4A72-A8B0-E626B1F2C5D0}" destId="{083EC94F-7868-4AE1-AE21-BA342CD217E2}" srcOrd="2" destOrd="0" presId="urn:microsoft.com/office/officeart/2018/2/layout/IconLabelDescriptionList"/>
    <dgm:cxn modelId="{6D2CD863-5194-4AB4-AA12-3FBC0D18ECD5}" type="presParOf" srcId="{2E3501E1-6043-4A72-A8B0-E626B1F2C5D0}" destId="{EEDDDC9C-EB10-435A-8089-82A06AB99B4A}" srcOrd="3" destOrd="0" presId="urn:microsoft.com/office/officeart/2018/2/layout/IconLabelDescriptionList"/>
    <dgm:cxn modelId="{01D388C8-4E45-4A88-83EE-F15171D45A2D}" type="presParOf" srcId="{2E3501E1-6043-4A72-A8B0-E626B1F2C5D0}" destId="{B90FDCE5-A8B2-460E-B34D-4DD1BF4B04F4}" srcOrd="4" destOrd="0" presId="urn:microsoft.com/office/officeart/2018/2/layout/IconLabelDescriptionList"/>
    <dgm:cxn modelId="{6739D617-EF4D-4F7E-B6F5-5652AE38722D}" type="presParOf" srcId="{3B9879ED-B915-4AF0-950D-70B7361B117D}" destId="{A9371CD1-160B-4865-B663-698906457721}" srcOrd="1" destOrd="0" presId="urn:microsoft.com/office/officeart/2018/2/layout/IconLabelDescriptionList"/>
    <dgm:cxn modelId="{8A0F2CCF-B650-4F2F-A71E-BB40150DEA83}" type="presParOf" srcId="{3B9879ED-B915-4AF0-950D-70B7361B117D}" destId="{DC7A25C3-32BF-47A6-B63A-27B8808F608E}" srcOrd="2" destOrd="0" presId="urn:microsoft.com/office/officeart/2018/2/layout/IconLabelDescriptionList"/>
    <dgm:cxn modelId="{95BA1883-3F9B-4B0C-A7B3-9EBD7A1B6269}" type="presParOf" srcId="{DC7A25C3-32BF-47A6-B63A-27B8808F608E}" destId="{E2C23D55-2A75-45E4-82E3-3A678862F619}" srcOrd="0" destOrd="0" presId="urn:microsoft.com/office/officeart/2018/2/layout/IconLabelDescriptionList"/>
    <dgm:cxn modelId="{EE965654-4DD6-4F82-9313-FCA490C41C13}" type="presParOf" srcId="{DC7A25C3-32BF-47A6-B63A-27B8808F608E}" destId="{9EC2C1AC-4485-451C-90B9-862B7FEBF19E}" srcOrd="1" destOrd="0" presId="urn:microsoft.com/office/officeart/2018/2/layout/IconLabelDescriptionList"/>
    <dgm:cxn modelId="{A1435316-D2F8-44DC-B064-F60DDC1BFB51}" type="presParOf" srcId="{DC7A25C3-32BF-47A6-B63A-27B8808F608E}" destId="{6A5E131C-3FFE-4BD2-8058-8C4A00B9F234}" srcOrd="2" destOrd="0" presId="urn:microsoft.com/office/officeart/2018/2/layout/IconLabelDescriptionList"/>
    <dgm:cxn modelId="{09469E07-B252-472B-8A29-251C906477B4}" type="presParOf" srcId="{DC7A25C3-32BF-47A6-B63A-27B8808F608E}" destId="{BAFF1BA7-3983-469D-898A-AAE5A96ECAE4}" srcOrd="3" destOrd="0" presId="urn:microsoft.com/office/officeart/2018/2/layout/IconLabelDescriptionList"/>
    <dgm:cxn modelId="{305A49E5-2A55-4254-B42E-AADCFF358237}" type="presParOf" srcId="{DC7A25C3-32BF-47A6-B63A-27B8808F608E}" destId="{A2EEE893-E444-4099-8B73-5F1CEFDAE74A}" srcOrd="4" destOrd="0" presId="urn:microsoft.com/office/officeart/2018/2/layout/IconLabelDescriptionList"/>
    <dgm:cxn modelId="{C7AF79E1-7B3F-4492-97E2-E7BA1A62FF87}" type="presParOf" srcId="{3B9879ED-B915-4AF0-950D-70B7361B117D}" destId="{D63F227A-A089-4F4A-8199-59DEFA6AE2F7}" srcOrd="3" destOrd="0" presId="urn:microsoft.com/office/officeart/2018/2/layout/IconLabelDescriptionList"/>
    <dgm:cxn modelId="{8B18FCB8-B946-4A32-918F-7FF3EAEA1996}" type="presParOf" srcId="{3B9879ED-B915-4AF0-950D-70B7361B117D}" destId="{0EB20A4D-082E-4B6E-B4A0-8A7ACA21948F}" srcOrd="4" destOrd="0" presId="urn:microsoft.com/office/officeart/2018/2/layout/IconLabelDescriptionList"/>
    <dgm:cxn modelId="{D42B58BC-885A-46B6-A477-B59B48F6AACB}" type="presParOf" srcId="{0EB20A4D-082E-4B6E-B4A0-8A7ACA21948F}" destId="{5859EBC1-B828-4204-A462-E09A1C9597D4}" srcOrd="0" destOrd="0" presId="urn:microsoft.com/office/officeart/2018/2/layout/IconLabelDescriptionList"/>
    <dgm:cxn modelId="{2155E89B-553B-446F-8C66-9ACB54F03B99}" type="presParOf" srcId="{0EB20A4D-082E-4B6E-B4A0-8A7ACA21948F}" destId="{84F1560F-C324-4BB9-9114-FFA87A88A940}" srcOrd="1" destOrd="0" presId="urn:microsoft.com/office/officeart/2018/2/layout/IconLabelDescriptionList"/>
    <dgm:cxn modelId="{DE334212-5943-436B-A101-E9F96FA7F4CA}" type="presParOf" srcId="{0EB20A4D-082E-4B6E-B4A0-8A7ACA21948F}" destId="{268CEF5F-B850-42A2-862C-AFDBE0CBE145}" srcOrd="2" destOrd="0" presId="urn:microsoft.com/office/officeart/2018/2/layout/IconLabelDescriptionList"/>
    <dgm:cxn modelId="{8BBD7AF5-AA65-40A0-9682-385685E21FB8}" type="presParOf" srcId="{0EB20A4D-082E-4B6E-B4A0-8A7ACA21948F}" destId="{F0B651B1-769E-456B-AFC0-137B7A48B181}" srcOrd="3" destOrd="0" presId="urn:microsoft.com/office/officeart/2018/2/layout/IconLabelDescriptionList"/>
    <dgm:cxn modelId="{01AC1770-9427-4C18-AEB7-F9B7D98A5154}" type="presParOf" srcId="{0EB20A4D-082E-4B6E-B4A0-8A7ACA21948F}" destId="{3B0D267C-A84D-4877-8083-2C616075F014}" srcOrd="4" destOrd="0" presId="urn:microsoft.com/office/officeart/2018/2/layout/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F948AE-C08A-4520-86DC-E701B8F81D4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46D2DB1-D3C9-4477-BBCC-BE93685B2E00}">
      <dgm:prSet/>
      <dgm:spPr/>
      <dgm:t>
        <a:bodyPr/>
        <a:lstStyle/>
        <a:p>
          <a:r>
            <a:rPr lang="en-US" b="1"/>
            <a:t>How Part D Works:</a:t>
          </a:r>
          <a:endParaRPr lang="en-US"/>
        </a:p>
      </dgm:t>
    </dgm:pt>
    <dgm:pt modelId="{8FC23198-1552-4AF7-B7C0-D5B362A9A371}" type="parTrans" cxnId="{5E693D85-C463-4F0C-96BF-A94227E6FC11}">
      <dgm:prSet/>
      <dgm:spPr/>
      <dgm:t>
        <a:bodyPr/>
        <a:lstStyle/>
        <a:p>
          <a:endParaRPr lang="en-US"/>
        </a:p>
      </dgm:t>
    </dgm:pt>
    <dgm:pt modelId="{FE3EB02B-887E-41E8-89C6-477D5AF145E0}" type="sibTrans" cxnId="{5E693D85-C463-4F0C-96BF-A94227E6FC11}">
      <dgm:prSet/>
      <dgm:spPr/>
      <dgm:t>
        <a:bodyPr/>
        <a:lstStyle/>
        <a:p>
          <a:endParaRPr lang="en-US"/>
        </a:p>
      </dgm:t>
    </dgm:pt>
    <dgm:pt modelId="{086C5DFE-1BE9-47AD-9B2F-945AC0F919D6}">
      <dgm:prSet/>
      <dgm:spPr/>
      <dgm:t>
        <a:bodyPr/>
        <a:lstStyle/>
        <a:p>
          <a:r>
            <a:rPr lang="en-US"/>
            <a:t>Plans have a </a:t>
          </a:r>
          <a:r>
            <a:rPr lang="en-US" b="1"/>
            <a:t>monthly premium</a:t>
          </a:r>
          <a:r>
            <a:rPr lang="en-US"/>
            <a:t>.</a:t>
          </a:r>
        </a:p>
      </dgm:t>
    </dgm:pt>
    <dgm:pt modelId="{F423ADA3-BC5E-4978-863E-95606AF3F8D9}" type="parTrans" cxnId="{BC8F2FB4-E196-4014-9725-4AEC93CF32B1}">
      <dgm:prSet/>
      <dgm:spPr/>
      <dgm:t>
        <a:bodyPr/>
        <a:lstStyle/>
        <a:p>
          <a:endParaRPr lang="en-US"/>
        </a:p>
      </dgm:t>
    </dgm:pt>
    <dgm:pt modelId="{1CBAC225-E769-4FAE-A933-E5E99CE373D0}" type="sibTrans" cxnId="{BC8F2FB4-E196-4014-9725-4AEC93CF32B1}">
      <dgm:prSet/>
      <dgm:spPr/>
      <dgm:t>
        <a:bodyPr/>
        <a:lstStyle/>
        <a:p>
          <a:endParaRPr lang="en-US"/>
        </a:p>
      </dgm:t>
    </dgm:pt>
    <dgm:pt modelId="{990F7F7E-7504-4349-9C4E-C4E222CDFC1F}">
      <dgm:prSet/>
      <dgm:spPr/>
      <dgm:t>
        <a:bodyPr/>
        <a:lstStyle/>
        <a:p>
          <a:r>
            <a:rPr lang="en-US"/>
            <a:t>Costs vary depending on:</a:t>
          </a:r>
        </a:p>
      </dgm:t>
    </dgm:pt>
    <dgm:pt modelId="{FACEAAE1-B977-42AF-8746-C9EEF0B250B3}" type="parTrans" cxnId="{540AFDD6-287D-40AC-81A8-C6120395D614}">
      <dgm:prSet/>
      <dgm:spPr/>
      <dgm:t>
        <a:bodyPr/>
        <a:lstStyle/>
        <a:p>
          <a:endParaRPr lang="en-US"/>
        </a:p>
      </dgm:t>
    </dgm:pt>
    <dgm:pt modelId="{D6A51202-2C6B-41CA-909B-8FFB8E38ECA7}" type="sibTrans" cxnId="{540AFDD6-287D-40AC-81A8-C6120395D614}">
      <dgm:prSet/>
      <dgm:spPr/>
      <dgm:t>
        <a:bodyPr/>
        <a:lstStyle/>
        <a:p>
          <a:endParaRPr lang="en-US"/>
        </a:p>
      </dgm:t>
    </dgm:pt>
    <dgm:pt modelId="{370BF4A7-5FB6-4550-BC6B-C87CE5A8B560}">
      <dgm:prSet/>
      <dgm:spPr/>
      <dgm:t>
        <a:bodyPr/>
        <a:lstStyle/>
        <a:p>
          <a:r>
            <a:rPr lang="en-US" b="1"/>
            <a:t>- Deductible</a:t>
          </a:r>
          <a:r>
            <a:rPr lang="en-US"/>
            <a:t> (the amount you pay before coverage starts)</a:t>
          </a:r>
        </a:p>
      </dgm:t>
    </dgm:pt>
    <dgm:pt modelId="{529C74FE-C32C-4968-8990-4BDCE1812258}" type="parTrans" cxnId="{4DCE8F42-20C5-43A6-A237-5560BFC69E28}">
      <dgm:prSet/>
      <dgm:spPr/>
      <dgm:t>
        <a:bodyPr/>
        <a:lstStyle/>
        <a:p>
          <a:endParaRPr lang="en-US"/>
        </a:p>
      </dgm:t>
    </dgm:pt>
    <dgm:pt modelId="{EBF796FC-4E91-49D7-B3F3-0839B9E01DE8}" type="sibTrans" cxnId="{4DCE8F42-20C5-43A6-A237-5560BFC69E28}">
      <dgm:prSet/>
      <dgm:spPr/>
      <dgm:t>
        <a:bodyPr/>
        <a:lstStyle/>
        <a:p>
          <a:endParaRPr lang="en-US"/>
        </a:p>
      </dgm:t>
    </dgm:pt>
    <dgm:pt modelId="{706B2A40-63CC-478B-BEE2-4693EF06B564}">
      <dgm:prSet/>
      <dgm:spPr/>
      <dgm:t>
        <a:bodyPr/>
        <a:lstStyle/>
        <a:p>
          <a:r>
            <a:rPr lang="en-US" b="1"/>
            <a:t>- Copayments or coinsurance</a:t>
          </a:r>
          <a:endParaRPr lang="en-US"/>
        </a:p>
      </dgm:t>
    </dgm:pt>
    <dgm:pt modelId="{2CF3F80F-8355-4E19-9FB5-4B226F6A14F6}" type="parTrans" cxnId="{6D68C502-2314-4F74-AF54-6405531A502C}">
      <dgm:prSet/>
      <dgm:spPr/>
      <dgm:t>
        <a:bodyPr/>
        <a:lstStyle/>
        <a:p>
          <a:endParaRPr lang="en-US"/>
        </a:p>
      </dgm:t>
    </dgm:pt>
    <dgm:pt modelId="{1BC577A3-1D0F-4C31-B6B9-E72E2074AACC}" type="sibTrans" cxnId="{6D68C502-2314-4F74-AF54-6405531A502C}">
      <dgm:prSet/>
      <dgm:spPr/>
      <dgm:t>
        <a:bodyPr/>
        <a:lstStyle/>
        <a:p>
          <a:endParaRPr lang="en-US"/>
        </a:p>
      </dgm:t>
    </dgm:pt>
    <dgm:pt modelId="{48A66947-D5B3-4118-8143-BCA9646FB8EB}">
      <dgm:prSet/>
      <dgm:spPr/>
      <dgm:t>
        <a:bodyPr/>
        <a:lstStyle/>
        <a:p>
          <a:r>
            <a:rPr lang="en-US" b="1"/>
            <a:t>- Formulary tiers</a:t>
          </a:r>
          <a:r>
            <a:rPr lang="en-US"/>
            <a:t> (generic vs. brand-name drugs)</a:t>
          </a:r>
        </a:p>
      </dgm:t>
    </dgm:pt>
    <dgm:pt modelId="{EB9A36B6-2F7D-4CB3-96E7-B44C4959A5F3}" type="parTrans" cxnId="{B1B2F9E5-6ACB-479D-BD87-8CF3DA1AFD5A}">
      <dgm:prSet/>
      <dgm:spPr/>
      <dgm:t>
        <a:bodyPr/>
        <a:lstStyle/>
        <a:p>
          <a:endParaRPr lang="en-US"/>
        </a:p>
      </dgm:t>
    </dgm:pt>
    <dgm:pt modelId="{E7A98CA7-5605-46E5-A855-23C8B474EFD6}" type="sibTrans" cxnId="{B1B2F9E5-6ACB-479D-BD87-8CF3DA1AFD5A}">
      <dgm:prSet/>
      <dgm:spPr/>
      <dgm:t>
        <a:bodyPr/>
        <a:lstStyle/>
        <a:p>
          <a:endParaRPr lang="en-US"/>
        </a:p>
      </dgm:t>
    </dgm:pt>
    <dgm:pt modelId="{AF7BF919-223D-4589-AD35-BCA5AC3C03F4}">
      <dgm:prSet/>
      <dgm:spPr/>
      <dgm:t>
        <a:bodyPr/>
        <a:lstStyle/>
        <a:p>
          <a:r>
            <a:rPr lang="en-US"/>
            <a:t>Plans have a </a:t>
          </a:r>
          <a:r>
            <a:rPr lang="en-US" b="1"/>
            <a:t>formularies</a:t>
          </a:r>
          <a:r>
            <a:rPr lang="en-US"/>
            <a:t> (list of covered drugs) which may change yearly.</a:t>
          </a:r>
        </a:p>
      </dgm:t>
    </dgm:pt>
    <dgm:pt modelId="{DA0CB457-317A-4632-BE43-AF1062EC8DDA}" type="parTrans" cxnId="{13B09824-DBD8-426C-AC23-858CF21D7BD2}">
      <dgm:prSet/>
      <dgm:spPr/>
      <dgm:t>
        <a:bodyPr/>
        <a:lstStyle/>
        <a:p>
          <a:endParaRPr lang="en-US"/>
        </a:p>
      </dgm:t>
    </dgm:pt>
    <dgm:pt modelId="{3B6A29B5-CADB-48CB-89FE-F007DA0CF8A9}" type="sibTrans" cxnId="{13B09824-DBD8-426C-AC23-858CF21D7BD2}">
      <dgm:prSet/>
      <dgm:spPr/>
      <dgm:t>
        <a:bodyPr/>
        <a:lstStyle/>
        <a:p>
          <a:endParaRPr lang="en-US"/>
        </a:p>
      </dgm:t>
    </dgm:pt>
    <dgm:pt modelId="{91B209BA-2E43-40D9-9E58-39F4E380C543}" type="pres">
      <dgm:prSet presAssocID="{A6F948AE-C08A-4520-86DC-E701B8F81D4F}" presName="linear" presStyleCnt="0">
        <dgm:presLayoutVars>
          <dgm:animLvl val="lvl"/>
          <dgm:resizeHandles val="exact"/>
        </dgm:presLayoutVars>
      </dgm:prSet>
      <dgm:spPr/>
    </dgm:pt>
    <dgm:pt modelId="{BB1D1D6C-A5AC-4651-B120-5BD9BAC672CF}" type="pres">
      <dgm:prSet presAssocID="{246D2DB1-D3C9-4477-BBCC-BE93685B2E00}" presName="parentText" presStyleLbl="node1" presStyleIdx="0" presStyleCnt="1">
        <dgm:presLayoutVars>
          <dgm:chMax val="0"/>
          <dgm:bulletEnabled val="1"/>
        </dgm:presLayoutVars>
      </dgm:prSet>
      <dgm:spPr/>
    </dgm:pt>
    <dgm:pt modelId="{AF3A478A-6415-4439-9A81-826AF3518ACE}" type="pres">
      <dgm:prSet presAssocID="{246D2DB1-D3C9-4477-BBCC-BE93685B2E00}" presName="childText" presStyleLbl="revTx" presStyleIdx="0" presStyleCnt="1">
        <dgm:presLayoutVars>
          <dgm:bulletEnabled val="1"/>
        </dgm:presLayoutVars>
      </dgm:prSet>
      <dgm:spPr/>
    </dgm:pt>
  </dgm:ptLst>
  <dgm:cxnLst>
    <dgm:cxn modelId="{6D68C502-2314-4F74-AF54-6405531A502C}" srcId="{990F7F7E-7504-4349-9C4E-C4E222CDFC1F}" destId="{706B2A40-63CC-478B-BEE2-4693EF06B564}" srcOrd="1" destOrd="0" parTransId="{2CF3F80F-8355-4E19-9FB5-4B226F6A14F6}" sibTransId="{1BC577A3-1D0F-4C31-B6B9-E72E2074AACC}"/>
    <dgm:cxn modelId="{211C5905-11DB-4417-A75A-735136048887}" type="presOf" srcId="{48A66947-D5B3-4118-8143-BCA9646FB8EB}" destId="{AF3A478A-6415-4439-9A81-826AF3518ACE}" srcOrd="0" destOrd="4" presId="urn:microsoft.com/office/officeart/2005/8/layout/vList2"/>
    <dgm:cxn modelId="{2D86D505-77EF-4B2B-BD25-7AF0815BFCBE}" type="presOf" srcId="{246D2DB1-D3C9-4477-BBCC-BE93685B2E00}" destId="{BB1D1D6C-A5AC-4651-B120-5BD9BAC672CF}" srcOrd="0" destOrd="0" presId="urn:microsoft.com/office/officeart/2005/8/layout/vList2"/>
    <dgm:cxn modelId="{C26DAA10-0FD1-4B7A-A634-E6ADBC031419}" type="presOf" srcId="{A6F948AE-C08A-4520-86DC-E701B8F81D4F}" destId="{91B209BA-2E43-40D9-9E58-39F4E380C543}" srcOrd="0" destOrd="0" presId="urn:microsoft.com/office/officeart/2005/8/layout/vList2"/>
    <dgm:cxn modelId="{13B09824-DBD8-426C-AC23-858CF21D7BD2}" srcId="{246D2DB1-D3C9-4477-BBCC-BE93685B2E00}" destId="{AF7BF919-223D-4589-AD35-BCA5AC3C03F4}" srcOrd="2" destOrd="0" parTransId="{DA0CB457-317A-4632-BE43-AF1062EC8DDA}" sibTransId="{3B6A29B5-CADB-48CB-89FE-F007DA0CF8A9}"/>
    <dgm:cxn modelId="{EE692F27-AEC8-44EC-A118-AD185958D805}" type="presOf" srcId="{706B2A40-63CC-478B-BEE2-4693EF06B564}" destId="{AF3A478A-6415-4439-9A81-826AF3518ACE}" srcOrd="0" destOrd="3" presId="urn:microsoft.com/office/officeart/2005/8/layout/vList2"/>
    <dgm:cxn modelId="{20FBF53A-CBB3-4C18-835D-0FE7B2F4E7AA}" type="presOf" srcId="{370BF4A7-5FB6-4550-BC6B-C87CE5A8B560}" destId="{AF3A478A-6415-4439-9A81-826AF3518ACE}" srcOrd="0" destOrd="2" presId="urn:microsoft.com/office/officeart/2005/8/layout/vList2"/>
    <dgm:cxn modelId="{4DCE8F42-20C5-43A6-A237-5560BFC69E28}" srcId="{990F7F7E-7504-4349-9C4E-C4E222CDFC1F}" destId="{370BF4A7-5FB6-4550-BC6B-C87CE5A8B560}" srcOrd="0" destOrd="0" parTransId="{529C74FE-C32C-4968-8990-4BDCE1812258}" sibTransId="{EBF796FC-4E91-49D7-B3F3-0839B9E01DE8}"/>
    <dgm:cxn modelId="{F473E96E-E63A-4FCA-A5FD-AFFB228768E0}" type="presOf" srcId="{AF7BF919-223D-4589-AD35-BCA5AC3C03F4}" destId="{AF3A478A-6415-4439-9A81-826AF3518ACE}" srcOrd="0" destOrd="5" presId="urn:microsoft.com/office/officeart/2005/8/layout/vList2"/>
    <dgm:cxn modelId="{1857B67E-2A0A-482F-A394-71E07DAA06FD}" type="presOf" srcId="{990F7F7E-7504-4349-9C4E-C4E222CDFC1F}" destId="{AF3A478A-6415-4439-9A81-826AF3518ACE}" srcOrd="0" destOrd="1" presId="urn:microsoft.com/office/officeart/2005/8/layout/vList2"/>
    <dgm:cxn modelId="{5E693D85-C463-4F0C-96BF-A94227E6FC11}" srcId="{A6F948AE-C08A-4520-86DC-E701B8F81D4F}" destId="{246D2DB1-D3C9-4477-BBCC-BE93685B2E00}" srcOrd="0" destOrd="0" parTransId="{8FC23198-1552-4AF7-B7C0-D5B362A9A371}" sibTransId="{FE3EB02B-887E-41E8-89C6-477D5AF145E0}"/>
    <dgm:cxn modelId="{C1E46298-8E86-4D51-98D4-36B721B3A8C3}" type="presOf" srcId="{086C5DFE-1BE9-47AD-9B2F-945AC0F919D6}" destId="{AF3A478A-6415-4439-9A81-826AF3518ACE}" srcOrd="0" destOrd="0" presId="urn:microsoft.com/office/officeart/2005/8/layout/vList2"/>
    <dgm:cxn modelId="{BC8F2FB4-E196-4014-9725-4AEC93CF32B1}" srcId="{246D2DB1-D3C9-4477-BBCC-BE93685B2E00}" destId="{086C5DFE-1BE9-47AD-9B2F-945AC0F919D6}" srcOrd="0" destOrd="0" parTransId="{F423ADA3-BC5E-4978-863E-95606AF3F8D9}" sibTransId="{1CBAC225-E769-4FAE-A933-E5E99CE373D0}"/>
    <dgm:cxn modelId="{540AFDD6-287D-40AC-81A8-C6120395D614}" srcId="{246D2DB1-D3C9-4477-BBCC-BE93685B2E00}" destId="{990F7F7E-7504-4349-9C4E-C4E222CDFC1F}" srcOrd="1" destOrd="0" parTransId="{FACEAAE1-B977-42AF-8746-C9EEF0B250B3}" sibTransId="{D6A51202-2C6B-41CA-909B-8FFB8E38ECA7}"/>
    <dgm:cxn modelId="{B1B2F9E5-6ACB-479D-BD87-8CF3DA1AFD5A}" srcId="{990F7F7E-7504-4349-9C4E-C4E222CDFC1F}" destId="{48A66947-D5B3-4118-8143-BCA9646FB8EB}" srcOrd="2" destOrd="0" parTransId="{EB9A36B6-2F7D-4CB3-96E7-B44C4959A5F3}" sibTransId="{E7A98CA7-5605-46E5-A855-23C8B474EFD6}"/>
    <dgm:cxn modelId="{23AD3CC0-520D-4C31-A43D-169CA4E9AA8E}" type="presParOf" srcId="{91B209BA-2E43-40D9-9E58-39F4E380C543}" destId="{BB1D1D6C-A5AC-4651-B120-5BD9BAC672CF}" srcOrd="0" destOrd="0" presId="urn:microsoft.com/office/officeart/2005/8/layout/vList2"/>
    <dgm:cxn modelId="{1552C80B-96C2-4138-AA6E-69D4848705FD}" type="presParOf" srcId="{91B209BA-2E43-40D9-9E58-39F4E380C543}" destId="{AF3A478A-6415-4439-9A81-826AF3518ACE}"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3A76BF-726A-4D93-9A9F-7CA49F4E4C8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45FD83-14AE-446B-9D74-CDA0D7FFFF66}">
      <dgm:prSet/>
      <dgm:spPr/>
      <dgm:t>
        <a:bodyPr/>
        <a:lstStyle/>
        <a:p>
          <a:r>
            <a:rPr lang="en-US" b="1" i="0"/>
            <a:t>If you enroll within the 6 month period after turning 65 there will be no effect on price from pre-existing conditions</a:t>
          </a:r>
          <a:endParaRPr lang="en-US"/>
        </a:p>
      </dgm:t>
    </dgm:pt>
    <dgm:pt modelId="{FA524286-47A1-4641-92BC-0121933EB265}" type="parTrans" cxnId="{CAB9AB1F-F8F4-4C12-A3D3-2F0A6BFE27B4}">
      <dgm:prSet/>
      <dgm:spPr/>
      <dgm:t>
        <a:bodyPr/>
        <a:lstStyle/>
        <a:p>
          <a:endParaRPr lang="en-US"/>
        </a:p>
      </dgm:t>
    </dgm:pt>
    <dgm:pt modelId="{5EF801F7-A6F8-4FAB-B89B-D515206E43E7}" type="sibTrans" cxnId="{CAB9AB1F-F8F4-4C12-A3D3-2F0A6BFE27B4}">
      <dgm:prSet/>
      <dgm:spPr/>
      <dgm:t>
        <a:bodyPr/>
        <a:lstStyle/>
        <a:p>
          <a:endParaRPr lang="en-US"/>
        </a:p>
      </dgm:t>
    </dgm:pt>
    <dgm:pt modelId="{E5A7663B-F7B7-4022-B579-6B04804AE580}">
      <dgm:prSet/>
      <dgm:spPr/>
      <dgm:t>
        <a:bodyPr/>
        <a:lstStyle/>
        <a:p>
          <a:r>
            <a:rPr lang="en-US" b="1" i="0"/>
            <a:t>A beneficiary must have Part A and Part B</a:t>
          </a:r>
          <a:endParaRPr lang="en-US"/>
        </a:p>
      </dgm:t>
    </dgm:pt>
    <dgm:pt modelId="{8C2FCB52-E44B-4DA4-BF11-67263A11538C}" type="parTrans" cxnId="{57712895-B876-4F3D-BC41-3ABD6D08A82B}">
      <dgm:prSet/>
      <dgm:spPr/>
      <dgm:t>
        <a:bodyPr/>
        <a:lstStyle/>
        <a:p>
          <a:endParaRPr lang="en-US"/>
        </a:p>
      </dgm:t>
    </dgm:pt>
    <dgm:pt modelId="{ACEEFE63-8036-4F3C-A727-8A6BA18BF157}" type="sibTrans" cxnId="{57712895-B876-4F3D-BC41-3ABD6D08A82B}">
      <dgm:prSet/>
      <dgm:spPr/>
      <dgm:t>
        <a:bodyPr/>
        <a:lstStyle/>
        <a:p>
          <a:endParaRPr lang="en-US"/>
        </a:p>
      </dgm:t>
    </dgm:pt>
    <dgm:pt modelId="{6237961B-F81D-4245-9649-85956632B223}">
      <dgm:prSet/>
      <dgm:spPr/>
      <dgm:t>
        <a:bodyPr/>
        <a:lstStyle/>
        <a:p>
          <a:r>
            <a:rPr lang="en-US" b="1" i="0"/>
            <a:t>You cannot have have Med Supp and MAPD plan simultaneously</a:t>
          </a:r>
          <a:endParaRPr lang="en-US"/>
        </a:p>
      </dgm:t>
    </dgm:pt>
    <dgm:pt modelId="{84EC377F-79B5-4E2E-A2ED-94855302EE7E}" type="parTrans" cxnId="{4D5EFEEA-ECBD-4C17-9022-CF38AAE6DB17}">
      <dgm:prSet/>
      <dgm:spPr/>
      <dgm:t>
        <a:bodyPr/>
        <a:lstStyle/>
        <a:p>
          <a:endParaRPr lang="en-US"/>
        </a:p>
      </dgm:t>
    </dgm:pt>
    <dgm:pt modelId="{A5D55330-99C4-4144-B36C-195D4605EED3}" type="sibTrans" cxnId="{4D5EFEEA-ECBD-4C17-9022-CF38AAE6DB17}">
      <dgm:prSet/>
      <dgm:spPr/>
      <dgm:t>
        <a:bodyPr/>
        <a:lstStyle/>
        <a:p>
          <a:endParaRPr lang="en-US"/>
        </a:p>
      </dgm:t>
    </dgm:pt>
    <dgm:pt modelId="{A9CA6FB6-F3C0-4D7A-AFB9-7977421CED61}">
      <dgm:prSet/>
      <dgm:spPr/>
      <dgm:t>
        <a:bodyPr/>
        <a:lstStyle/>
        <a:p>
          <a:r>
            <a:rPr lang="en-US" b="1" i="0"/>
            <a:t>Only covers one person</a:t>
          </a:r>
          <a:endParaRPr lang="en-US"/>
        </a:p>
      </dgm:t>
    </dgm:pt>
    <dgm:pt modelId="{A2D2D727-38E6-4086-A104-9947D9080A57}" type="parTrans" cxnId="{6F93AB6F-2E73-40A8-8F4C-5E2BFE928A95}">
      <dgm:prSet/>
      <dgm:spPr/>
      <dgm:t>
        <a:bodyPr/>
        <a:lstStyle/>
        <a:p>
          <a:endParaRPr lang="en-US"/>
        </a:p>
      </dgm:t>
    </dgm:pt>
    <dgm:pt modelId="{3D20B77E-81AA-4EDF-8806-7BB2CAEE9A4B}" type="sibTrans" cxnId="{6F93AB6F-2E73-40A8-8F4C-5E2BFE928A95}">
      <dgm:prSet/>
      <dgm:spPr/>
      <dgm:t>
        <a:bodyPr/>
        <a:lstStyle/>
        <a:p>
          <a:endParaRPr lang="en-US"/>
        </a:p>
      </dgm:t>
    </dgm:pt>
    <dgm:pt modelId="{23E53D0E-406A-4780-96B8-1BF8BDF32227}">
      <dgm:prSet/>
      <dgm:spPr/>
      <dgm:t>
        <a:bodyPr/>
        <a:lstStyle/>
        <a:p>
          <a:r>
            <a:rPr lang="en-US" b="1" i="0"/>
            <a:t>Do not include prescription drug coverage</a:t>
          </a:r>
          <a:endParaRPr lang="en-US"/>
        </a:p>
      </dgm:t>
    </dgm:pt>
    <dgm:pt modelId="{7E7DCB0D-AE1E-4035-953A-DB3DB53D5BEE}" type="parTrans" cxnId="{52DD3A4E-0939-4663-B802-BE9B0215089C}">
      <dgm:prSet/>
      <dgm:spPr/>
      <dgm:t>
        <a:bodyPr/>
        <a:lstStyle/>
        <a:p>
          <a:endParaRPr lang="en-US"/>
        </a:p>
      </dgm:t>
    </dgm:pt>
    <dgm:pt modelId="{1A4D8B83-7162-406C-B15E-85D595F20416}" type="sibTrans" cxnId="{52DD3A4E-0939-4663-B802-BE9B0215089C}">
      <dgm:prSet/>
      <dgm:spPr/>
      <dgm:t>
        <a:bodyPr/>
        <a:lstStyle/>
        <a:p>
          <a:endParaRPr lang="en-US"/>
        </a:p>
      </dgm:t>
    </dgm:pt>
    <dgm:pt modelId="{4B81BDFC-F2C6-4280-98BA-5EA4EC4C3330}" type="pres">
      <dgm:prSet presAssocID="{643A76BF-726A-4D93-9A9F-7CA49F4E4C84}" presName="linear" presStyleCnt="0">
        <dgm:presLayoutVars>
          <dgm:animLvl val="lvl"/>
          <dgm:resizeHandles val="exact"/>
        </dgm:presLayoutVars>
      </dgm:prSet>
      <dgm:spPr/>
    </dgm:pt>
    <dgm:pt modelId="{0CBA708E-4EF7-4559-AE70-102E139DF11F}" type="pres">
      <dgm:prSet presAssocID="{E445FD83-14AE-446B-9D74-CDA0D7FFFF66}" presName="parentText" presStyleLbl="node1" presStyleIdx="0" presStyleCnt="5">
        <dgm:presLayoutVars>
          <dgm:chMax val="0"/>
          <dgm:bulletEnabled val="1"/>
        </dgm:presLayoutVars>
      </dgm:prSet>
      <dgm:spPr/>
    </dgm:pt>
    <dgm:pt modelId="{8B9559D9-78A2-46F8-8686-7A2EEE451D80}" type="pres">
      <dgm:prSet presAssocID="{5EF801F7-A6F8-4FAB-B89B-D515206E43E7}" presName="spacer" presStyleCnt="0"/>
      <dgm:spPr/>
    </dgm:pt>
    <dgm:pt modelId="{A64F3656-F130-4EE7-A0D4-A4A6B4650DDA}" type="pres">
      <dgm:prSet presAssocID="{E5A7663B-F7B7-4022-B579-6B04804AE580}" presName="parentText" presStyleLbl="node1" presStyleIdx="1" presStyleCnt="5">
        <dgm:presLayoutVars>
          <dgm:chMax val="0"/>
          <dgm:bulletEnabled val="1"/>
        </dgm:presLayoutVars>
      </dgm:prSet>
      <dgm:spPr/>
    </dgm:pt>
    <dgm:pt modelId="{370525E5-F194-4899-8F4C-6CDF6D2899A8}" type="pres">
      <dgm:prSet presAssocID="{ACEEFE63-8036-4F3C-A727-8A6BA18BF157}" presName="spacer" presStyleCnt="0"/>
      <dgm:spPr/>
    </dgm:pt>
    <dgm:pt modelId="{9081E5FA-636B-407A-B032-6398DB993D76}" type="pres">
      <dgm:prSet presAssocID="{6237961B-F81D-4245-9649-85956632B223}" presName="parentText" presStyleLbl="node1" presStyleIdx="2" presStyleCnt="5">
        <dgm:presLayoutVars>
          <dgm:chMax val="0"/>
          <dgm:bulletEnabled val="1"/>
        </dgm:presLayoutVars>
      </dgm:prSet>
      <dgm:spPr/>
    </dgm:pt>
    <dgm:pt modelId="{C50DA354-E439-43E9-99D5-87E5AAAF205B}" type="pres">
      <dgm:prSet presAssocID="{A5D55330-99C4-4144-B36C-195D4605EED3}" presName="spacer" presStyleCnt="0"/>
      <dgm:spPr/>
    </dgm:pt>
    <dgm:pt modelId="{18269A94-DD42-4CF9-A018-D14AB1AC18B3}" type="pres">
      <dgm:prSet presAssocID="{A9CA6FB6-F3C0-4D7A-AFB9-7977421CED61}" presName="parentText" presStyleLbl="node1" presStyleIdx="3" presStyleCnt="5">
        <dgm:presLayoutVars>
          <dgm:chMax val="0"/>
          <dgm:bulletEnabled val="1"/>
        </dgm:presLayoutVars>
      </dgm:prSet>
      <dgm:spPr/>
    </dgm:pt>
    <dgm:pt modelId="{D1553F37-125D-46D1-B8A7-31554C644ECF}" type="pres">
      <dgm:prSet presAssocID="{3D20B77E-81AA-4EDF-8806-7BB2CAEE9A4B}" presName="spacer" presStyleCnt="0"/>
      <dgm:spPr/>
    </dgm:pt>
    <dgm:pt modelId="{7D6AA73F-FB2B-43FE-B38F-CC506C738A04}" type="pres">
      <dgm:prSet presAssocID="{23E53D0E-406A-4780-96B8-1BF8BDF32227}" presName="parentText" presStyleLbl="node1" presStyleIdx="4" presStyleCnt="5">
        <dgm:presLayoutVars>
          <dgm:chMax val="0"/>
          <dgm:bulletEnabled val="1"/>
        </dgm:presLayoutVars>
      </dgm:prSet>
      <dgm:spPr/>
    </dgm:pt>
  </dgm:ptLst>
  <dgm:cxnLst>
    <dgm:cxn modelId="{CAB9AB1F-F8F4-4C12-A3D3-2F0A6BFE27B4}" srcId="{643A76BF-726A-4D93-9A9F-7CA49F4E4C84}" destId="{E445FD83-14AE-446B-9D74-CDA0D7FFFF66}" srcOrd="0" destOrd="0" parTransId="{FA524286-47A1-4641-92BC-0121933EB265}" sibTransId="{5EF801F7-A6F8-4FAB-B89B-D515206E43E7}"/>
    <dgm:cxn modelId="{DFD4AA2D-F0D3-449F-B0E6-B27CD56007D5}" type="presOf" srcId="{23E53D0E-406A-4780-96B8-1BF8BDF32227}" destId="{7D6AA73F-FB2B-43FE-B38F-CC506C738A04}" srcOrd="0" destOrd="0" presId="urn:microsoft.com/office/officeart/2005/8/layout/vList2"/>
    <dgm:cxn modelId="{52DD3A4E-0939-4663-B802-BE9B0215089C}" srcId="{643A76BF-726A-4D93-9A9F-7CA49F4E4C84}" destId="{23E53D0E-406A-4780-96B8-1BF8BDF32227}" srcOrd="4" destOrd="0" parTransId="{7E7DCB0D-AE1E-4035-953A-DB3DB53D5BEE}" sibTransId="{1A4D8B83-7162-406C-B15E-85D595F20416}"/>
    <dgm:cxn modelId="{6F93AB6F-2E73-40A8-8F4C-5E2BFE928A95}" srcId="{643A76BF-726A-4D93-9A9F-7CA49F4E4C84}" destId="{A9CA6FB6-F3C0-4D7A-AFB9-7977421CED61}" srcOrd="3" destOrd="0" parTransId="{A2D2D727-38E6-4086-A104-9947D9080A57}" sibTransId="{3D20B77E-81AA-4EDF-8806-7BB2CAEE9A4B}"/>
    <dgm:cxn modelId="{31BE5889-A014-4B1D-84B5-065FDDB96044}" type="presOf" srcId="{A9CA6FB6-F3C0-4D7A-AFB9-7977421CED61}" destId="{18269A94-DD42-4CF9-A018-D14AB1AC18B3}" srcOrd="0" destOrd="0" presId="urn:microsoft.com/office/officeart/2005/8/layout/vList2"/>
    <dgm:cxn modelId="{57712895-B876-4F3D-BC41-3ABD6D08A82B}" srcId="{643A76BF-726A-4D93-9A9F-7CA49F4E4C84}" destId="{E5A7663B-F7B7-4022-B579-6B04804AE580}" srcOrd="1" destOrd="0" parTransId="{8C2FCB52-E44B-4DA4-BF11-67263A11538C}" sibTransId="{ACEEFE63-8036-4F3C-A727-8A6BA18BF157}"/>
    <dgm:cxn modelId="{2ED378A2-2848-4B67-B097-D8AF8E5ADDAF}" type="presOf" srcId="{E5A7663B-F7B7-4022-B579-6B04804AE580}" destId="{A64F3656-F130-4EE7-A0D4-A4A6B4650DDA}" srcOrd="0" destOrd="0" presId="urn:microsoft.com/office/officeart/2005/8/layout/vList2"/>
    <dgm:cxn modelId="{9CAF45C9-5787-4E53-811B-B818CC505985}" type="presOf" srcId="{643A76BF-726A-4D93-9A9F-7CA49F4E4C84}" destId="{4B81BDFC-F2C6-4280-98BA-5EA4EC4C3330}" srcOrd="0" destOrd="0" presId="urn:microsoft.com/office/officeart/2005/8/layout/vList2"/>
    <dgm:cxn modelId="{E9321CCA-614F-487C-B2CE-686BBAABF281}" type="presOf" srcId="{E445FD83-14AE-446B-9D74-CDA0D7FFFF66}" destId="{0CBA708E-4EF7-4559-AE70-102E139DF11F}" srcOrd="0" destOrd="0" presId="urn:microsoft.com/office/officeart/2005/8/layout/vList2"/>
    <dgm:cxn modelId="{4E663BDB-5930-4639-81B9-5EB0A10DB1AB}" type="presOf" srcId="{6237961B-F81D-4245-9649-85956632B223}" destId="{9081E5FA-636B-407A-B032-6398DB993D76}" srcOrd="0" destOrd="0" presId="urn:microsoft.com/office/officeart/2005/8/layout/vList2"/>
    <dgm:cxn modelId="{4D5EFEEA-ECBD-4C17-9022-CF38AAE6DB17}" srcId="{643A76BF-726A-4D93-9A9F-7CA49F4E4C84}" destId="{6237961B-F81D-4245-9649-85956632B223}" srcOrd="2" destOrd="0" parTransId="{84EC377F-79B5-4E2E-A2ED-94855302EE7E}" sibTransId="{A5D55330-99C4-4144-B36C-195D4605EED3}"/>
    <dgm:cxn modelId="{D71BA92A-D678-4A3F-8125-952AFBFBA655}" type="presParOf" srcId="{4B81BDFC-F2C6-4280-98BA-5EA4EC4C3330}" destId="{0CBA708E-4EF7-4559-AE70-102E139DF11F}" srcOrd="0" destOrd="0" presId="urn:microsoft.com/office/officeart/2005/8/layout/vList2"/>
    <dgm:cxn modelId="{F7BB46C7-F428-4F2C-8D71-963D80746931}" type="presParOf" srcId="{4B81BDFC-F2C6-4280-98BA-5EA4EC4C3330}" destId="{8B9559D9-78A2-46F8-8686-7A2EEE451D80}" srcOrd="1" destOrd="0" presId="urn:microsoft.com/office/officeart/2005/8/layout/vList2"/>
    <dgm:cxn modelId="{FF28EED8-DB46-4940-BAE5-2A6DE9D8E802}" type="presParOf" srcId="{4B81BDFC-F2C6-4280-98BA-5EA4EC4C3330}" destId="{A64F3656-F130-4EE7-A0D4-A4A6B4650DDA}" srcOrd="2" destOrd="0" presId="urn:microsoft.com/office/officeart/2005/8/layout/vList2"/>
    <dgm:cxn modelId="{F5980070-F1EC-4198-A8C7-1BA7B36783F7}" type="presParOf" srcId="{4B81BDFC-F2C6-4280-98BA-5EA4EC4C3330}" destId="{370525E5-F194-4899-8F4C-6CDF6D2899A8}" srcOrd="3" destOrd="0" presId="urn:microsoft.com/office/officeart/2005/8/layout/vList2"/>
    <dgm:cxn modelId="{DCA2293A-F180-442B-A45B-B7E262C88E31}" type="presParOf" srcId="{4B81BDFC-F2C6-4280-98BA-5EA4EC4C3330}" destId="{9081E5FA-636B-407A-B032-6398DB993D76}" srcOrd="4" destOrd="0" presId="urn:microsoft.com/office/officeart/2005/8/layout/vList2"/>
    <dgm:cxn modelId="{145F6CF1-D7BC-42CC-9DD2-04C61579FB4F}" type="presParOf" srcId="{4B81BDFC-F2C6-4280-98BA-5EA4EC4C3330}" destId="{C50DA354-E439-43E9-99D5-87E5AAAF205B}" srcOrd="5" destOrd="0" presId="urn:microsoft.com/office/officeart/2005/8/layout/vList2"/>
    <dgm:cxn modelId="{0E12D399-7606-47EA-AC01-0BE4765CDFE0}" type="presParOf" srcId="{4B81BDFC-F2C6-4280-98BA-5EA4EC4C3330}" destId="{18269A94-DD42-4CF9-A018-D14AB1AC18B3}" srcOrd="6" destOrd="0" presId="urn:microsoft.com/office/officeart/2005/8/layout/vList2"/>
    <dgm:cxn modelId="{A58EB4ED-8682-4FD0-86CE-5F635B7DBF1B}" type="presParOf" srcId="{4B81BDFC-F2C6-4280-98BA-5EA4EC4C3330}" destId="{D1553F37-125D-46D1-B8A7-31554C644ECF}" srcOrd="7" destOrd="0" presId="urn:microsoft.com/office/officeart/2005/8/layout/vList2"/>
    <dgm:cxn modelId="{6B3A7096-53DD-405E-82E0-8F61217330FE}" type="presParOf" srcId="{4B81BDFC-F2C6-4280-98BA-5EA4EC4C3330}" destId="{7D6AA73F-FB2B-43FE-B38F-CC506C738A04}"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0101E-E38A-47F7-B87B-497DE3B89ADD}">
      <dsp:nvSpPr>
        <dsp:cNvPr id="0" name=""/>
        <dsp:cNvSpPr/>
      </dsp:nvSpPr>
      <dsp:spPr>
        <a:xfrm>
          <a:off x="0" y="253066"/>
          <a:ext cx="5878800" cy="8485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F5C1BA-430B-499C-BD16-60290CF3269B}">
      <dsp:nvSpPr>
        <dsp:cNvPr id="0" name=""/>
        <dsp:cNvSpPr/>
      </dsp:nvSpPr>
      <dsp:spPr>
        <a:xfrm>
          <a:off x="256676" y="443982"/>
          <a:ext cx="466684" cy="4666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91BECD-293C-4186-8719-5A7E42670E02}">
      <dsp:nvSpPr>
        <dsp:cNvPr id="0" name=""/>
        <dsp:cNvSpPr/>
      </dsp:nvSpPr>
      <dsp:spPr>
        <a:xfrm>
          <a:off x="980037" y="253066"/>
          <a:ext cx="4898762" cy="848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801" tIns="89801" rIns="89801" bIns="89801" numCol="1" spcCol="1270" anchor="ctr" anchorCtr="0">
          <a:noAutofit/>
        </a:bodyPr>
        <a:lstStyle/>
        <a:p>
          <a:pPr marL="0" lvl="0" indent="0" algn="l" defTabSz="622300">
            <a:lnSpc>
              <a:spcPct val="100000"/>
            </a:lnSpc>
            <a:spcBef>
              <a:spcPct val="0"/>
            </a:spcBef>
            <a:spcAft>
              <a:spcPct val="35000"/>
            </a:spcAft>
            <a:buNone/>
          </a:pPr>
          <a:r>
            <a:rPr lang="en-US" sz="1400" b="1" i="0" kern="1200"/>
            <a:t>202</a:t>
          </a:r>
          <a:r>
            <a:rPr lang="en-US" sz="1400" b="1" kern="1200"/>
            <a:t>6</a:t>
          </a:r>
          <a:r>
            <a:rPr lang="en-US" sz="1400" b="1" i="0" kern="1200"/>
            <a:t> Standard Part B Premium = $202.90*</a:t>
          </a:r>
          <a:endParaRPr lang="en-US" sz="1400" kern="1200"/>
        </a:p>
      </dsp:txBody>
      <dsp:txXfrm>
        <a:off x="980037" y="253066"/>
        <a:ext cx="4898762" cy="848517"/>
      </dsp:txXfrm>
    </dsp:sp>
    <dsp:sp modelId="{7E6CE735-857C-4223-842E-A9EA3E170272}">
      <dsp:nvSpPr>
        <dsp:cNvPr id="0" name=""/>
        <dsp:cNvSpPr/>
      </dsp:nvSpPr>
      <dsp:spPr>
        <a:xfrm>
          <a:off x="0" y="1280219"/>
          <a:ext cx="5878800" cy="8485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106E29-6447-4629-BAAD-F2F00DBD3E1E}">
      <dsp:nvSpPr>
        <dsp:cNvPr id="0" name=""/>
        <dsp:cNvSpPr/>
      </dsp:nvSpPr>
      <dsp:spPr>
        <a:xfrm>
          <a:off x="256676" y="1471135"/>
          <a:ext cx="466684" cy="4666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F2A5C7-C97C-469C-BF37-98E7CEAD0043}">
      <dsp:nvSpPr>
        <dsp:cNvPr id="0" name=""/>
        <dsp:cNvSpPr/>
      </dsp:nvSpPr>
      <dsp:spPr>
        <a:xfrm>
          <a:off x="980037" y="1280219"/>
          <a:ext cx="4898762" cy="848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801" tIns="89801" rIns="89801" bIns="89801" numCol="1" spcCol="1270" anchor="ctr" anchorCtr="0">
          <a:noAutofit/>
        </a:bodyPr>
        <a:lstStyle/>
        <a:p>
          <a:pPr marL="0" lvl="0" indent="0" algn="l" defTabSz="622300">
            <a:lnSpc>
              <a:spcPct val="100000"/>
            </a:lnSpc>
            <a:spcBef>
              <a:spcPct val="0"/>
            </a:spcBef>
            <a:spcAft>
              <a:spcPct val="35000"/>
            </a:spcAft>
            <a:buNone/>
          </a:pPr>
          <a:r>
            <a:rPr lang="en-US" sz="1400" b="1" i="0" kern="1200"/>
            <a:t>Beneficiary pays 20% of Medicare-approved amount for doctor services, outpatient therapy and Durable Medical Equipment (DME)</a:t>
          </a:r>
          <a:endParaRPr lang="en-US" sz="1400" kern="1200"/>
        </a:p>
      </dsp:txBody>
      <dsp:txXfrm>
        <a:off x="980037" y="1280219"/>
        <a:ext cx="4898762" cy="848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4A4B6-7D19-46FB-92EB-56DC67C9939E}">
      <dsp:nvSpPr>
        <dsp:cNvPr id="0" name=""/>
        <dsp:cNvSpPr/>
      </dsp:nvSpPr>
      <dsp:spPr>
        <a:xfrm>
          <a:off x="0" y="7135"/>
          <a:ext cx="7147560" cy="3357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dirty="0"/>
            <a:t>Prescription Drugs not covered under Part B Benefits </a:t>
          </a:r>
          <a:endParaRPr lang="en-US" sz="1400" kern="1200" dirty="0"/>
        </a:p>
      </dsp:txBody>
      <dsp:txXfrm>
        <a:off x="16392" y="23527"/>
        <a:ext cx="7114776" cy="303006"/>
      </dsp:txXfrm>
    </dsp:sp>
    <dsp:sp modelId="{DCF286D0-FC93-4CD3-8621-C4A700D60EE7}">
      <dsp:nvSpPr>
        <dsp:cNvPr id="0" name=""/>
        <dsp:cNvSpPr/>
      </dsp:nvSpPr>
      <dsp:spPr>
        <a:xfrm>
          <a:off x="0" y="383245"/>
          <a:ext cx="7147560" cy="3357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a:t>Out-of-Country Care</a:t>
          </a:r>
          <a:endParaRPr lang="en-US" sz="1400" kern="1200"/>
        </a:p>
      </dsp:txBody>
      <dsp:txXfrm>
        <a:off x="16392" y="399637"/>
        <a:ext cx="7114776" cy="303006"/>
      </dsp:txXfrm>
    </dsp:sp>
    <dsp:sp modelId="{1D59C976-B6D2-4FC1-9397-EEA03EEB16E7}">
      <dsp:nvSpPr>
        <dsp:cNvPr id="0" name=""/>
        <dsp:cNvSpPr/>
      </dsp:nvSpPr>
      <dsp:spPr>
        <a:xfrm>
          <a:off x="0" y="759355"/>
          <a:ext cx="7147560" cy="3357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a:t>Routine Eye Care</a:t>
          </a:r>
          <a:endParaRPr lang="en-US" sz="1400" kern="1200"/>
        </a:p>
      </dsp:txBody>
      <dsp:txXfrm>
        <a:off x="16392" y="775747"/>
        <a:ext cx="7114776" cy="303006"/>
      </dsp:txXfrm>
    </dsp:sp>
    <dsp:sp modelId="{5964BE31-E0D2-48CF-818B-2A7ABB10EEAC}">
      <dsp:nvSpPr>
        <dsp:cNvPr id="0" name=""/>
        <dsp:cNvSpPr/>
      </dsp:nvSpPr>
      <dsp:spPr>
        <a:xfrm>
          <a:off x="0" y="1135465"/>
          <a:ext cx="7147560" cy="3357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a:t>Hearing Tests or Hearing Aids</a:t>
          </a:r>
          <a:endParaRPr lang="en-US" sz="1400" kern="1200"/>
        </a:p>
      </dsp:txBody>
      <dsp:txXfrm>
        <a:off x="16392" y="1151857"/>
        <a:ext cx="7114776" cy="303006"/>
      </dsp:txXfrm>
    </dsp:sp>
    <dsp:sp modelId="{CCD35CDC-B15F-4780-BD5E-5CA43B725C60}">
      <dsp:nvSpPr>
        <dsp:cNvPr id="0" name=""/>
        <dsp:cNvSpPr/>
      </dsp:nvSpPr>
      <dsp:spPr>
        <a:xfrm>
          <a:off x="0" y="1511575"/>
          <a:ext cx="7147560" cy="3357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a:t>Routine Chiropractic/Acupuncture </a:t>
          </a:r>
          <a:endParaRPr lang="en-US" sz="1400" kern="1200"/>
        </a:p>
      </dsp:txBody>
      <dsp:txXfrm>
        <a:off x="16392" y="1527967"/>
        <a:ext cx="7114776" cy="303006"/>
      </dsp:txXfrm>
    </dsp:sp>
    <dsp:sp modelId="{D742B9DB-44B6-4F81-9999-2FAE98C56F60}">
      <dsp:nvSpPr>
        <dsp:cNvPr id="0" name=""/>
        <dsp:cNvSpPr/>
      </dsp:nvSpPr>
      <dsp:spPr>
        <a:xfrm>
          <a:off x="0" y="1887685"/>
          <a:ext cx="7147560" cy="3357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a:t>Dental</a:t>
          </a:r>
          <a:endParaRPr lang="en-US" sz="1400" kern="1200"/>
        </a:p>
      </dsp:txBody>
      <dsp:txXfrm>
        <a:off x="16392" y="1904077"/>
        <a:ext cx="7114776" cy="303006"/>
      </dsp:txXfrm>
    </dsp:sp>
    <dsp:sp modelId="{7D20654A-C324-49C4-AD06-2E9FE39DD1AE}">
      <dsp:nvSpPr>
        <dsp:cNvPr id="0" name=""/>
        <dsp:cNvSpPr/>
      </dsp:nvSpPr>
      <dsp:spPr>
        <a:xfrm>
          <a:off x="0" y="2263795"/>
          <a:ext cx="7147560" cy="3357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a:t>Transportation</a:t>
          </a:r>
          <a:endParaRPr lang="en-US" sz="1400" kern="1200"/>
        </a:p>
      </dsp:txBody>
      <dsp:txXfrm>
        <a:off x="16392" y="2280187"/>
        <a:ext cx="7114776" cy="303006"/>
      </dsp:txXfrm>
    </dsp:sp>
    <dsp:sp modelId="{2F128828-39D1-4538-A1DA-C587EB85CE94}">
      <dsp:nvSpPr>
        <dsp:cNvPr id="0" name=""/>
        <dsp:cNvSpPr/>
      </dsp:nvSpPr>
      <dsp:spPr>
        <a:xfrm>
          <a:off x="0" y="2639905"/>
          <a:ext cx="7147560" cy="3357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a:t>Long Term Care</a:t>
          </a:r>
          <a:endParaRPr lang="en-US" sz="1400" kern="1200"/>
        </a:p>
      </dsp:txBody>
      <dsp:txXfrm>
        <a:off x="16392" y="2656297"/>
        <a:ext cx="7114776" cy="303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DA6D2-8F1D-4673-BFC7-7CB7BE34073A}">
      <dsp:nvSpPr>
        <dsp:cNvPr id="0" name=""/>
        <dsp:cNvSpPr/>
      </dsp:nvSpPr>
      <dsp:spPr>
        <a:xfrm>
          <a:off x="6175" y="346725"/>
          <a:ext cx="612912" cy="6129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3EC94F-7868-4AE1-AE21-BA342CD217E2}">
      <dsp:nvSpPr>
        <dsp:cNvPr id="0" name=""/>
        <dsp:cNvSpPr/>
      </dsp:nvSpPr>
      <dsp:spPr>
        <a:xfrm>
          <a:off x="6175" y="1052151"/>
          <a:ext cx="1751178" cy="886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i="0" kern="1200"/>
            <a:t>Out-of-pocket costs vary by plan (Deductibles and copayments) </a:t>
          </a:r>
          <a:endParaRPr lang="en-US" sz="1400" kern="1200"/>
        </a:p>
      </dsp:txBody>
      <dsp:txXfrm>
        <a:off x="6175" y="1052151"/>
        <a:ext cx="1751178" cy="886534"/>
      </dsp:txXfrm>
    </dsp:sp>
    <dsp:sp modelId="{B90FDCE5-A8B2-460E-B34D-4DD1BF4B04F4}">
      <dsp:nvSpPr>
        <dsp:cNvPr id="0" name=""/>
        <dsp:cNvSpPr/>
      </dsp:nvSpPr>
      <dsp:spPr>
        <a:xfrm>
          <a:off x="6175" y="1981715"/>
          <a:ext cx="1751178" cy="516486"/>
        </a:xfrm>
        <a:prstGeom prst="rect">
          <a:avLst/>
        </a:prstGeom>
        <a:noFill/>
        <a:ln>
          <a:noFill/>
        </a:ln>
        <a:effectLst/>
      </dsp:spPr>
      <dsp:style>
        <a:lnRef idx="0">
          <a:scrgbClr r="0" g="0" b="0"/>
        </a:lnRef>
        <a:fillRef idx="0">
          <a:scrgbClr r="0" g="0" b="0"/>
        </a:fillRef>
        <a:effectRef idx="0">
          <a:scrgbClr r="0" g="0" b="0"/>
        </a:effectRef>
        <a:fontRef idx="minor"/>
      </dsp:style>
    </dsp:sp>
    <dsp:sp modelId="{E2C23D55-2A75-45E4-82E3-3A678862F619}">
      <dsp:nvSpPr>
        <dsp:cNvPr id="0" name=""/>
        <dsp:cNvSpPr/>
      </dsp:nvSpPr>
      <dsp:spPr>
        <a:xfrm>
          <a:off x="2063810" y="346725"/>
          <a:ext cx="612912" cy="6129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5E131C-3FFE-4BD2-8058-8C4A00B9F234}">
      <dsp:nvSpPr>
        <dsp:cNvPr id="0" name=""/>
        <dsp:cNvSpPr/>
      </dsp:nvSpPr>
      <dsp:spPr>
        <a:xfrm>
          <a:off x="2063810" y="1052151"/>
          <a:ext cx="1751178" cy="886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i="0" kern="1200"/>
            <a:t>Members are still responsible for their Part B premium</a:t>
          </a:r>
          <a:endParaRPr lang="en-US" sz="1400" kern="1200"/>
        </a:p>
      </dsp:txBody>
      <dsp:txXfrm>
        <a:off x="2063810" y="1052151"/>
        <a:ext cx="1751178" cy="886534"/>
      </dsp:txXfrm>
    </dsp:sp>
    <dsp:sp modelId="{A2EEE893-E444-4099-8B73-5F1CEFDAE74A}">
      <dsp:nvSpPr>
        <dsp:cNvPr id="0" name=""/>
        <dsp:cNvSpPr/>
      </dsp:nvSpPr>
      <dsp:spPr>
        <a:xfrm>
          <a:off x="2063810" y="1981715"/>
          <a:ext cx="1751178" cy="516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i="0" kern="1200" dirty="0"/>
            <a:t>In some cases a plan may pay a portion or all of your Part B premium</a:t>
          </a:r>
          <a:endParaRPr lang="en-US" sz="1100" kern="1200" dirty="0"/>
        </a:p>
      </dsp:txBody>
      <dsp:txXfrm>
        <a:off x="2063810" y="1981715"/>
        <a:ext cx="1751178" cy="516486"/>
      </dsp:txXfrm>
    </dsp:sp>
    <dsp:sp modelId="{5859EBC1-B828-4204-A462-E09A1C9597D4}">
      <dsp:nvSpPr>
        <dsp:cNvPr id="0" name=""/>
        <dsp:cNvSpPr/>
      </dsp:nvSpPr>
      <dsp:spPr>
        <a:xfrm>
          <a:off x="4121445" y="346725"/>
          <a:ext cx="612912" cy="6129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8CEF5F-B850-42A2-862C-AFDBE0CBE145}">
      <dsp:nvSpPr>
        <dsp:cNvPr id="0" name=""/>
        <dsp:cNvSpPr/>
      </dsp:nvSpPr>
      <dsp:spPr>
        <a:xfrm>
          <a:off x="4121445" y="1052151"/>
          <a:ext cx="1751178" cy="886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i="0" kern="1200"/>
            <a:t>Each plan has a maximum out-of-pocket</a:t>
          </a:r>
          <a:endParaRPr lang="en-US" sz="1400" kern="1200"/>
        </a:p>
      </dsp:txBody>
      <dsp:txXfrm>
        <a:off x="4121445" y="1052151"/>
        <a:ext cx="1751178" cy="886534"/>
      </dsp:txXfrm>
    </dsp:sp>
    <dsp:sp modelId="{3B0D267C-A84D-4877-8083-2C616075F014}">
      <dsp:nvSpPr>
        <dsp:cNvPr id="0" name=""/>
        <dsp:cNvSpPr/>
      </dsp:nvSpPr>
      <dsp:spPr>
        <a:xfrm>
          <a:off x="4121445" y="1981715"/>
          <a:ext cx="1751178" cy="51648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D1D6C-A5AC-4651-B120-5BD9BAC672CF}">
      <dsp:nvSpPr>
        <dsp:cNvPr id="0" name=""/>
        <dsp:cNvSpPr/>
      </dsp:nvSpPr>
      <dsp:spPr>
        <a:xfrm>
          <a:off x="0" y="78220"/>
          <a:ext cx="6859540" cy="64759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How Part D Works:</a:t>
          </a:r>
          <a:endParaRPr lang="en-US" sz="2700" kern="1200"/>
        </a:p>
      </dsp:txBody>
      <dsp:txXfrm>
        <a:off x="31613" y="109833"/>
        <a:ext cx="6796314" cy="584369"/>
      </dsp:txXfrm>
    </dsp:sp>
    <dsp:sp modelId="{AF3A478A-6415-4439-9A81-826AF3518ACE}">
      <dsp:nvSpPr>
        <dsp:cNvPr id="0" name=""/>
        <dsp:cNvSpPr/>
      </dsp:nvSpPr>
      <dsp:spPr>
        <a:xfrm>
          <a:off x="0" y="725815"/>
          <a:ext cx="6859540" cy="307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79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Plans have a </a:t>
          </a:r>
          <a:r>
            <a:rPr lang="en-US" sz="2100" b="1" kern="1200"/>
            <a:t>monthly premium</a:t>
          </a:r>
          <a:r>
            <a:rPr lang="en-US" sz="2100" kern="1200"/>
            <a:t>.</a:t>
          </a:r>
        </a:p>
        <a:p>
          <a:pPr marL="228600" lvl="1" indent="-228600" algn="l" defTabSz="933450">
            <a:lnSpc>
              <a:spcPct val="90000"/>
            </a:lnSpc>
            <a:spcBef>
              <a:spcPct val="0"/>
            </a:spcBef>
            <a:spcAft>
              <a:spcPct val="20000"/>
            </a:spcAft>
            <a:buChar char="•"/>
          </a:pPr>
          <a:r>
            <a:rPr lang="en-US" sz="2100" kern="1200"/>
            <a:t>Costs vary depending on:</a:t>
          </a:r>
        </a:p>
        <a:p>
          <a:pPr marL="457200" lvl="2" indent="-228600" algn="l" defTabSz="933450">
            <a:lnSpc>
              <a:spcPct val="90000"/>
            </a:lnSpc>
            <a:spcBef>
              <a:spcPct val="0"/>
            </a:spcBef>
            <a:spcAft>
              <a:spcPct val="20000"/>
            </a:spcAft>
            <a:buChar char="•"/>
          </a:pPr>
          <a:r>
            <a:rPr lang="en-US" sz="2100" b="1" kern="1200"/>
            <a:t>- Deductible</a:t>
          </a:r>
          <a:r>
            <a:rPr lang="en-US" sz="2100" kern="1200"/>
            <a:t> (the amount you pay before coverage starts)</a:t>
          </a:r>
        </a:p>
        <a:p>
          <a:pPr marL="457200" lvl="2" indent="-228600" algn="l" defTabSz="933450">
            <a:lnSpc>
              <a:spcPct val="90000"/>
            </a:lnSpc>
            <a:spcBef>
              <a:spcPct val="0"/>
            </a:spcBef>
            <a:spcAft>
              <a:spcPct val="20000"/>
            </a:spcAft>
            <a:buChar char="•"/>
          </a:pPr>
          <a:r>
            <a:rPr lang="en-US" sz="2100" b="1" kern="1200"/>
            <a:t>- Copayments or coinsurance</a:t>
          </a:r>
          <a:endParaRPr lang="en-US" sz="2100" kern="1200"/>
        </a:p>
        <a:p>
          <a:pPr marL="457200" lvl="2" indent="-228600" algn="l" defTabSz="933450">
            <a:lnSpc>
              <a:spcPct val="90000"/>
            </a:lnSpc>
            <a:spcBef>
              <a:spcPct val="0"/>
            </a:spcBef>
            <a:spcAft>
              <a:spcPct val="20000"/>
            </a:spcAft>
            <a:buChar char="•"/>
          </a:pPr>
          <a:r>
            <a:rPr lang="en-US" sz="2100" b="1" kern="1200"/>
            <a:t>- Formulary tiers</a:t>
          </a:r>
          <a:r>
            <a:rPr lang="en-US" sz="2100" kern="1200"/>
            <a:t> (generic vs. brand-name drugs)</a:t>
          </a:r>
        </a:p>
        <a:p>
          <a:pPr marL="228600" lvl="1" indent="-228600" algn="l" defTabSz="933450">
            <a:lnSpc>
              <a:spcPct val="90000"/>
            </a:lnSpc>
            <a:spcBef>
              <a:spcPct val="0"/>
            </a:spcBef>
            <a:spcAft>
              <a:spcPct val="20000"/>
            </a:spcAft>
            <a:buChar char="•"/>
          </a:pPr>
          <a:r>
            <a:rPr lang="en-US" sz="2100" kern="1200"/>
            <a:t>Plans have a </a:t>
          </a:r>
          <a:r>
            <a:rPr lang="en-US" sz="2100" b="1" kern="1200"/>
            <a:t>formularies</a:t>
          </a:r>
          <a:r>
            <a:rPr lang="en-US" sz="2100" kern="1200"/>
            <a:t> (list of covered drugs) which may change yearly.</a:t>
          </a:r>
        </a:p>
      </dsp:txBody>
      <dsp:txXfrm>
        <a:off x="0" y="725815"/>
        <a:ext cx="6859540" cy="30739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A708E-4EF7-4559-AE70-102E139DF11F}">
      <dsp:nvSpPr>
        <dsp:cNvPr id="0" name=""/>
        <dsp:cNvSpPr/>
      </dsp:nvSpPr>
      <dsp:spPr>
        <a:xfrm>
          <a:off x="0" y="45059"/>
          <a:ext cx="5878800" cy="556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a:t>If you enroll within the 6 month period after turning 65 there will be no effect on price from pre-existing conditions</a:t>
          </a:r>
          <a:endParaRPr lang="en-US" sz="1400" kern="1200"/>
        </a:p>
      </dsp:txBody>
      <dsp:txXfrm>
        <a:off x="27187" y="72246"/>
        <a:ext cx="5824426" cy="502546"/>
      </dsp:txXfrm>
    </dsp:sp>
    <dsp:sp modelId="{A64F3656-F130-4EE7-A0D4-A4A6B4650DDA}">
      <dsp:nvSpPr>
        <dsp:cNvPr id="0" name=""/>
        <dsp:cNvSpPr/>
      </dsp:nvSpPr>
      <dsp:spPr>
        <a:xfrm>
          <a:off x="0" y="642299"/>
          <a:ext cx="5878800" cy="556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a:t>A beneficiary must have Part A and Part B</a:t>
          </a:r>
          <a:endParaRPr lang="en-US" sz="1400" kern="1200"/>
        </a:p>
      </dsp:txBody>
      <dsp:txXfrm>
        <a:off x="27187" y="669486"/>
        <a:ext cx="5824426" cy="502546"/>
      </dsp:txXfrm>
    </dsp:sp>
    <dsp:sp modelId="{9081E5FA-636B-407A-B032-6398DB993D76}">
      <dsp:nvSpPr>
        <dsp:cNvPr id="0" name=""/>
        <dsp:cNvSpPr/>
      </dsp:nvSpPr>
      <dsp:spPr>
        <a:xfrm>
          <a:off x="0" y="1239540"/>
          <a:ext cx="5878800" cy="556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a:t>You cannot have have Med Supp and MAPD plan simultaneously</a:t>
          </a:r>
          <a:endParaRPr lang="en-US" sz="1400" kern="1200"/>
        </a:p>
      </dsp:txBody>
      <dsp:txXfrm>
        <a:off x="27187" y="1266727"/>
        <a:ext cx="5824426" cy="502546"/>
      </dsp:txXfrm>
    </dsp:sp>
    <dsp:sp modelId="{18269A94-DD42-4CF9-A018-D14AB1AC18B3}">
      <dsp:nvSpPr>
        <dsp:cNvPr id="0" name=""/>
        <dsp:cNvSpPr/>
      </dsp:nvSpPr>
      <dsp:spPr>
        <a:xfrm>
          <a:off x="0" y="1836779"/>
          <a:ext cx="5878800" cy="556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a:t>Only covers one person</a:t>
          </a:r>
          <a:endParaRPr lang="en-US" sz="1400" kern="1200"/>
        </a:p>
      </dsp:txBody>
      <dsp:txXfrm>
        <a:off x="27187" y="1863966"/>
        <a:ext cx="5824426" cy="502546"/>
      </dsp:txXfrm>
    </dsp:sp>
    <dsp:sp modelId="{7D6AA73F-FB2B-43FE-B38F-CC506C738A04}">
      <dsp:nvSpPr>
        <dsp:cNvPr id="0" name=""/>
        <dsp:cNvSpPr/>
      </dsp:nvSpPr>
      <dsp:spPr>
        <a:xfrm>
          <a:off x="0" y="2434020"/>
          <a:ext cx="5878800" cy="556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a:t>Do not include prescription drug coverage</a:t>
          </a:r>
          <a:endParaRPr lang="en-US" sz="1400" kern="1200"/>
        </a:p>
      </dsp:txBody>
      <dsp:txXfrm>
        <a:off x="27187" y="2461207"/>
        <a:ext cx="5824426" cy="50254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7: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0e4646b5f7_0_4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10e4646b5f7_0_4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9: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1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11: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1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0e4646b5f7_0_15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10e4646b5f7_0_15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15: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ef124b21a_1_1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10ef124b21a_1_1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19: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0e4646b5f7_0_16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10e4646b5f7_0_165: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0e4646b5f7_0_17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g10e4646b5f7_0_17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a:extLst>
            <a:ext uri="{FF2B5EF4-FFF2-40B4-BE49-F238E27FC236}">
              <a16:creationId xmlns:a16="http://schemas.microsoft.com/office/drawing/2014/main" id="{EDBFA676-2BC6-251E-B414-EB4C21809894}"/>
            </a:ext>
          </a:extLst>
        </p:cNvPr>
        <p:cNvGrpSpPr/>
        <p:nvPr/>
      </p:nvGrpSpPr>
      <p:grpSpPr>
        <a:xfrm>
          <a:off x="0" y="0"/>
          <a:ext cx="0" cy="0"/>
          <a:chOff x="0" y="0"/>
          <a:chExt cx="0" cy="0"/>
        </a:xfrm>
      </p:grpSpPr>
      <p:sp>
        <p:nvSpPr>
          <p:cNvPr id="292" name="Google Shape;292;g10e4646b5f7_0_178:notes">
            <a:extLst>
              <a:ext uri="{FF2B5EF4-FFF2-40B4-BE49-F238E27FC236}">
                <a16:creationId xmlns:a16="http://schemas.microsoft.com/office/drawing/2014/main" id="{AFD9FFBC-A915-819B-4902-DBDDC3EB380D}"/>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g10e4646b5f7_0_178:notes">
            <a:extLst>
              <a:ext uri="{FF2B5EF4-FFF2-40B4-BE49-F238E27FC236}">
                <a16:creationId xmlns:a16="http://schemas.microsoft.com/office/drawing/2014/main" id="{168B3694-6AF7-CEC6-37C7-BADD1B8FC1C6}"/>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dirty="0"/>
          </a:p>
        </p:txBody>
      </p:sp>
    </p:spTree>
    <p:extLst>
      <p:ext uri="{BB962C8B-B14F-4D97-AF65-F5344CB8AC3E}">
        <p14:creationId xmlns:p14="http://schemas.microsoft.com/office/powerpoint/2010/main" val="1344072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a:extLst>
            <a:ext uri="{FF2B5EF4-FFF2-40B4-BE49-F238E27FC236}">
              <a16:creationId xmlns:a16="http://schemas.microsoft.com/office/drawing/2014/main" id="{0C38CC1F-18F8-4626-2A36-E9983C6EB8F0}"/>
            </a:ext>
          </a:extLst>
        </p:cNvPr>
        <p:cNvGrpSpPr/>
        <p:nvPr/>
      </p:nvGrpSpPr>
      <p:grpSpPr>
        <a:xfrm>
          <a:off x="0" y="0"/>
          <a:ext cx="0" cy="0"/>
          <a:chOff x="0" y="0"/>
          <a:chExt cx="0" cy="0"/>
        </a:xfrm>
      </p:grpSpPr>
      <p:sp>
        <p:nvSpPr>
          <p:cNvPr id="292" name="Google Shape;292;g10e4646b5f7_0_178:notes">
            <a:extLst>
              <a:ext uri="{FF2B5EF4-FFF2-40B4-BE49-F238E27FC236}">
                <a16:creationId xmlns:a16="http://schemas.microsoft.com/office/drawing/2014/main" id="{AAB58568-4387-1C1F-DF17-FD894B787146}"/>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g10e4646b5f7_0_178:notes">
            <a:extLst>
              <a:ext uri="{FF2B5EF4-FFF2-40B4-BE49-F238E27FC236}">
                <a16:creationId xmlns:a16="http://schemas.microsoft.com/office/drawing/2014/main" id="{788E2B8C-0E85-E08C-6D09-0965F666BAFA}"/>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extLst>
      <p:ext uri="{BB962C8B-B14F-4D97-AF65-F5344CB8AC3E}">
        <p14:creationId xmlns:p14="http://schemas.microsoft.com/office/powerpoint/2010/main" val="1843659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a:extLst>
            <a:ext uri="{FF2B5EF4-FFF2-40B4-BE49-F238E27FC236}">
              <a16:creationId xmlns:a16="http://schemas.microsoft.com/office/drawing/2014/main" id="{EE19CFB2-7498-EDA4-3994-ADD173B7E043}"/>
            </a:ext>
          </a:extLst>
        </p:cNvPr>
        <p:cNvGrpSpPr/>
        <p:nvPr/>
      </p:nvGrpSpPr>
      <p:grpSpPr>
        <a:xfrm>
          <a:off x="0" y="0"/>
          <a:ext cx="0" cy="0"/>
          <a:chOff x="0" y="0"/>
          <a:chExt cx="0" cy="0"/>
        </a:xfrm>
      </p:grpSpPr>
      <p:sp>
        <p:nvSpPr>
          <p:cNvPr id="292" name="Google Shape;292;g10e4646b5f7_0_178:notes">
            <a:extLst>
              <a:ext uri="{FF2B5EF4-FFF2-40B4-BE49-F238E27FC236}">
                <a16:creationId xmlns:a16="http://schemas.microsoft.com/office/drawing/2014/main" id="{68EE3814-583F-89B8-A6E3-8C187EC885B9}"/>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g10e4646b5f7_0_178:notes">
            <a:extLst>
              <a:ext uri="{FF2B5EF4-FFF2-40B4-BE49-F238E27FC236}">
                <a16:creationId xmlns:a16="http://schemas.microsoft.com/office/drawing/2014/main" id="{58F53FEB-CE75-3269-54B8-69C5A84CECEF}"/>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extLst>
      <p:ext uri="{BB962C8B-B14F-4D97-AF65-F5344CB8AC3E}">
        <p14:creationId xmlns:p14="http://schemas.microsoft.com/office/powerpoint/2010/main" val="3076049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1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17: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p1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2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3: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10417C58-2C4D-2037-6FA0-5A1B482999E4}"/>
            </a:ext>
          </a:extLst>
        </p:cNvPr>
        <p:cNvGrpSpPr/>
        <p:nvPr/>
      </p:nvGrpSpPr>
      <p:grpSpPr>
        <a:xfrm>
          <a:off x="0" y="0"/>
          <a:ext cx="0" cy="0"/>
          <a:chOff x="0" y="0"/>
          <a:chExt cx="0" cy="0"/>
        </a:xfrm>
      </p:grpSpPr>
      <p:sp>
        <p:nvSpPr>
          <p:cNvPr id="74" name="Google Shape;74;g10ef124b21a_1_14:notes">
            <a:extLst>
              <a:ext uri="{FF2B5EF4-FFF2-40B4-BE49-F238E27FC236}">
                <a16:creationId xmlns:a16="http://schemas.microsoft.com/office/drawing/2014/main" id="{8908E1D7-28BE-F11B-67CC-69DB625F9523}"/>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10ef124b21a_1_14:notes">
            <a:extLst>
              <a:ext uri="{FF2B5EF4-FFF2-40B4-BE49-F238E27FC236}">
                <a16:creationId xmlns:a16="http://schemas.microsoft.com/office/drawing/2014/main" id="{348B159F-2F21-D0EA-D132-E28A96BDE126}"/>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extLst>
      <p:ext uri="{BB962C8B-B14F-4D97-AF65-F5344CB8AC3E}">
        <p14:creationId xmlns:p14="http://schemas.microsoft.com/office/powerpoint/2010/main" val="3059611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B95DE615-F2D7-D534-CB38-AA50267AEE6D}"/>
            </a:ext>
          </a:extLst>
        </p:cNvPr>
        <p:cNvGrpSpPr/>
        <p:nvPr/>
      </p:nvGrpSpPr>
      <p:grpSpPr>
        <a:xfrm>
          <a:off x="0" y="0"/>
          <a:ext cx="0" cy="0"/>
          <a:chOff x="0" y="0"/>
          <a:chExt cx="0" cy="0"/>
        </a:xfrm>
      </p:grpSpPr>
      <p:sp>
        <p:nvSpPr>
          <p:cNvPr id="74" name="Google Shape;74;g10ef124b21a_1_14:notes">
            <a:extLst>
              <a:ext uri="{FF2B5EF4-FFF2-40B4-BE49-F238E27FC236}">
                <a16:creationId xmlns:a16="http://schemas.microsoft.com/office/drawing/2014/main" id="{68ED643F-CF7B-1C5C-9C70-A12BF3FBFF72}"/>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10ef124b21a_1_14:notes">
            <a:extLst>
              <a:ext uri="{FF2B5EF4-FFF2-40B4-BE49-F238E27FC236}">
                <a16:creationId xmlns:a16="http://schemas.microsoft.com/office/drawing/2014/main" id="{1810C7D7-C8C3-83C9-BBD3-AC21DA22F18F}"/>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extLst>
      <p:ext uri="{BB962C8B-B14F-4D97-AF65-F5344CB8AC3E}">
        <p14:creationId xmlns:p14="http://schemas.microsoft.com/office/powerpoint/2010/main" val="175584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47D8AC58-EBAC-BFB3-62BF-AAD78A52C20D}"/>
            </a:ext>
          </a:extLst>
        </p:cNvPr>
        <p:cNvGrpSpPr/>
        <p:nvPr/>
      </p:nvGrpSpPr>
      <p:grpSpPr>
        <a:xfrm>
          <a:off x="0" y="0"/>
          <a:ext cx="0" cy="0"/>
          <a:chOff x="0" y="0"/>
          <a:chExt cx="0" cy="0"/>
        </a:xfrm>
      </p:grpSpPr>
      <p:sp>
        <p:nvSpPr>
          <p:cNvPr id="74" name="Google Shape;74;g10ef124b21a_1_14:notes">
            <a:extLst>
              <a:ext uri="{FF2B5EF4-FFF2-40B4-BE49-F238E27FC236}">
                <a16:creationId xmlns:a16="http://schemas.microsoft.com/office/drawing/2014/main" id="{46B1CA07-0EF5-E99D-68DB-4B604DB5A581}"/>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10ef124b21a_1_14:notes">
            <a:extLst>
              <a:ext uri="{FF2B5EF4-FFF2-40B4-BE49-F238E27FC236}">
                <a16:creationId xmlns:a16="http://schemas.microsoft.com/office/drawing/2014/main" id="{88C97DEF-0DD6-02FE-3CB3-E9C65EF4DEBB}"/>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extLst>
      <p:ext uri="{BB962C8B-B14F-4D97-AF65-F5344CB8AC3E}">
        <p14:creationId xmlns:p14="http://schemas.microsoft.com/office/powerpoint/2010/main" val="3935492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77750F86-2DBF-0E7F-E2FB-F6A43190484A}"/>
            </a:ext>
          </a:extLst>
        </p:cNvPr>
        <p:cNvGrpSpPr/>
        <p:nvPr/>
      </p:nvGrpSpPr>
      <p:grpSpPr>
        <a:xfrm>
          <a:off x="0" y="0"/>
          <a:ext cx="0" cy="0"/>
          <a:chOff x="0" y="0"/>
          <a:chExt cx="0" cy="0"/>
        </a:xfrm>
      </p:grpSpPr>
      <p:sp>
        <p:nvSpPr>
          <p:cNvPr id="74" name="Google Shape;74;g10ef124b21a_1_14:notes">
            <a:extLst>
              <a:ext uri="{FF2B5EF4-FFF2-40B4-BE49-F238E27FC236}">
                <a16:creationId xmlns:a16="http://schemas.microsoft.com/office/drawing/2014/main" id="{0EB81E1E-23CB-1ABA-D363-54723685B1AA}"/>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10ef124b21a_1_14:notes">
            <a:extLst>
              <a:ext uri="{FF2B5EF4-FFF2-40B4-BE49-F238E27FC236}">
                <a16:creationId xmlns:a16="http://schemas.microsoft.com/office/drawing/2014/main" id="{AE6AE62C-B024-7D3F-6BF2-53EDEF5DFA15}"/>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extLst>
      <p:ext uri="{BB962C8B-B14F-4D97-AF65-F5344CB8AC3E}">
        <p14:creationId xmlns:p14="http://schemas.microsoft.com/office/powerpoint/2010/main" val="730320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F1A53B2A-76A6-FC7D-C074-66CFAF4C8A8D}"/>
            </a:ext>
          </a:extLst>
        </p:cNvPr>
        <p:cNvGrpSpPr/>
        <p:nvPr/>
      </p:nvGrpSpPr>
      <p:grpSpPr>
        <a:xfrm>
          <a:off x="0" y="0"/>
          <a:ext cx="0" cy="0"/>
          <a:chOff x="0" y="0"/>
          <a:chExt cx="0" cy="0"/>
        </a:xfrm>
      </p:grpSpPr>
      <p:sp>
        <p:nvSpPr>
          <p:cNvPr id="74" name="Google Shape;74;g10ef124b21a_1_14:notes">
            <a:extLst>
              <a:ext uri="{FF2B5EF4-FFF2-40B4-BE49-F238E27FC236}">
                <a16:creationId xmlns:a16="http://schemas.microsoft.com/office/drawing/2014/main" id="{15FBEA47-DF9C-1B2D-E0B3-BD315CD4FE23}"/>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10ef124b21a_1_14:notes">
            <a:extLst>
              <a:ext uri="{FF2B5EF4-FFF2-40B4-BE49-F238E27FC236}">
                <a16:creationId xmlns:a16="http://schemas.microsoft.com/office/drawing/2014/main" id="{B925DF43-8BBD-887A-9EAB-73FD67FC108C}"/>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extLst>
      <p:ext uri="{BB962C8B-B14F-4D97-AF65-F5344CB8AC3E}">
        <p14:creationId xmlns:p14="http://schemas.microsoft.com/office/powerpoint/2010/main" val="832431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2CDFDE26-9F02-FAE3-E46E-5D41DCE1D983}"/>
            </a:ext>
          </a:extLst>
        </p:cNvPr>
        <p:cNvGrpSpPr/>
        <p:nvPr/>
      </p:nvGrpSpPr>
      <p:grpSpPr>
        <a:xfrm>
          <a:off x="0" y="0"/>
          <a:ext cx="0" cy="0"/>
          <a:chOff x="0" y="0"/>
          <a:chExt cx="0" cy="0"/>
        </a:xfrm>
      </p:grpSpPr>
      <p:sp>
        <p:nvSpPr>
          <p:cNvPr id="74" name="Google Shape;74;g10ef124b21a_1_14:notes">
            <a:extLst>
              <a:ext uri="{FF2B5EF4-FFF2-40B4-BE49-F238E27FC236}">
                <a16:creationId xmlns:a16="http://schemas.microsoft.com/office/drawing/2014/main" id="{2BDF1E86-7706-8939-38B6-228B3589B8F4}"/>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10ef124b21a_1_14:notes">
            <a:extLst>
              <a:ext uri="{FF2B5EF4-FFF2-40B4-BE49-F238E27FC236}">
                <a16:creationId xmlns:a16="http://schemas.microsoft.com/office/drawing/2014/main" id="{AD472114-A44F-999F-1DD1-3D0BF054B5A9}"/>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extLst>
      <p:ext uri="{BB962C8B-B14F-4D97-AF65-F5344CB8AC3E}">
        <p14:creationId xmlns:p14="http://schemas.microsoft.com/office/powerpoint/2010/main" val="2271627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11841D43-4654-6A53-8DDA-E490D0389C5F}"/>
            </a:ext>
          </a:extLst>
        </p:cNvPr>
        <p:cNvGrpSpPr/>
        <p:nvPr/>
      </p:nvGrpSpPr>
      <p:grpSpPr>
        <a:xfrm>
          <a:off x="0" y="0"/>
          <a:ext cx="0" cy="0"/>
          <a:chOff x="0" y="0"/>
          <a:chExt cx="0" cy="0"/>
        </a:xfrm>
      </p:grpSpPr>
      <p:sp>
        <p:nvSpPr>
          <p:cNvPr id="74" name="Google Shape;74;g10ef124b21a_1_14:notes">
            <a:extLst>
              <a:ext uri="{FF2B5EF4-FFF2-40B4-BE49-F238E27FC236}">
                <a16:creationId xmlns:a16="http://schemas.microsoft.com/office/drawing/2014/main" id="{952296E8-7155-CDD0-0996-F25ED29B05AD}"/>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10ef124b21a_1_14:notes">
            <a:extLst>
              <a:ext uri="{FF2B5EF4-FFF2-40B4-BE49-F238E27FC236}">
                <a16:creationId xmlns:a16="http://schemas.microsoft.com/office/drawing/2014/main" id="{52D7A236-3F07-39C5-70C6-981489D9BAF3}"/>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extLst>
      <p:ext uri="{BB962C8B-B14F-4D97-AF65-F5344CB8AC3E}">
        <p14:creationId xmlns:p14="http://schemas.microsoft.com/office/powerpoint/2010/main" val="2031499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D2263394-11DF-DC3F-7926-375046DAF9D6}"/>
            </a:ext>
          </a:extLst>
        </p:cNvPr>
        <p:cNvGrpSpPr/>
        <p:nvPr/>
      </p:nvGrpSpPr>
      <p:grpSpPr>
        <a:xfrm>
          <a:off x="0" y="0"/>
          <a:ext cx="0" cy="0"/>
          <a:chOff x="0" y="0"/>
          <a:chExt cx="0" cy="0"/>
        </a:xfrm>
      </p:grpSpPr>
      <p:sp>
        <p:nvSpPr>
          <p:cNvPr id="74" name="Google Shape;74;g10ef124b21a_1_14:notes">
            <a:extLst>
              <a:ext uri="{FF2B5EF4-FFF2-40B4-BE49-F238E27FC236}">
                <a16:creationId xmlns:a16="http://schemas.microsoft.com/office/drawing/2014/main" id="{0F0C0FE2-498D-A4D6-57B5-9C361C5A441D}"/>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10ef124b21a_1_14:notes">
            <a:extLst>
              <a:ext uri="{FF2B5EF4-FFF2-40B4-BE49-F238E27FC236}">
                <a16:creationId xmlns:a16="http://schemas.microsoft.com/office/drawing/2014/main" id="{C17A95F6-0204-BDF1-E31F-D715FCC6FAB0}"/>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extLst>
      <p:ext uri="{BB962C8B-B14F-4D97-AF65-F5344CB8AC3E}">
        <p14:creationId xmlns:p14="http://schemas.microsoft.com/office/powerpoint/2010/main" val="2817846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362AB487-2A8C-3F2B-43FD-258CEC01F0C0}"/>
            </a:ext>
          </a:extLst>
        </p:cNvPr>
        <p:cNvGrpSpPr/>
        <p:nvPr/>
      </p:nvGrpSpPr>
      <p:grpSpPr>
        <a:xfrm>
          <a:off x="0" y="0"/>
          <a:ext cx="0" cy="0"/>
          <a:chOff x="0" y="0"/>
          <a:chExt cx="0" cy="0"/>
        </a:xfrm>
      </p:grpSpPr>
      <p:sp>
        <p:nvSpPr>
          <p:cNvPr id="74" name="Google Shape;74;g10ef124b21a_1_14:notes">
            <a:extLst>
              <a:ext uri="{FF2B5EF4-FFF2-40B4-BE49-F238E27FC236}">
                <a16:creationId xmlns:a16="http://schemas.microsoft.com/office/drawing/2014/main" id="{07A61537-1399-221C-8AD7-998441FCD0B3}"/>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10ef124b21a_1_14:notes">
            <a:extLst>
              <a:ext uri="{FF2B5EF4-FFF2-40B4-BE49-F238E27FC236}">
                <a16:creationId xmlns:a16="http://schemas.microsoft.com/office/drawing/2014/main" id="{D7DE2B76-B70C-9DE4-92FA-118003C35BB0}"/>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extLst>
      <p:ext uri="{BB962C8B-B14F-4D97-AF65-F5344CB8AC3E}">
        <p14:creationId xmlns:p14="http://schemas.microsoft.com/office/powerpoint/2010/main" val="15113942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E7EE25AE-5407-10F7-7CAE-3D203AE8720A}"/>
            </a:ext>
          </a:extLst>
        </p:cNvPr>
        <p:cNvGrpSpPr/>
        <p:nvPr/>
      </p:nvGrpSpPr>
      <p:grpSpPr>
        <a:xfrm>
          <a:off x="0" y="0"/>
          <a:ext cx="0" cy="0"/>
          <a:chOff x="0" y="0"/>
          <a:chExt cx="0" cy="0"/>
        </a:xfrm>
      </p:grpSpPr>
      <p:sp>
        <p:nvSpPr>
          <p:cNvPr id="74" name="Google Shape;74;g10ef124b21a_1_14:notes">
            <a:extLst>
              <a:ext uri="{FF2B5EF4-FFF2-40B4-BE49-F238E27FC236}">
                <a16:creationId xmlns:a16="http://schemas.microsoft.com/office/drawing/2014/main" id="{9CF411DE-8889-27A8-D032-BBDC8EF741CB}"/>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10ef124b21a_1_14:notes">
            <a:extLst>
              <a:ext uri="{FF2B5EF4-FFF2-40B4-BE49-F238E27FC236}">
                <a16:creationId xmlns:a16="http://schemas.microsoft.com/office/drawing/2014/main" id="{0C907755-579E-9919-DEAD-FD8071A2DD50}"/>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extLst>
      <p:ext uri="{BB962C8B-B14F-4D97-AF65-F5344CB8AC3E}">
        <p14:creationId xmlns:p14="http://schemas.microsoft.com/office/powerpoint/2010/main" val="1645393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e4646b5f7_0_6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10e4646b5f7_0_6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C93FA171-A190-8A7E-922F-DE4C748960BA}"/>
            </a:ext>
          </a:extLst>
        </p:cNvPr>
        <p:cNvGrpSpPr/>
        <p:nvPr/>
      </p:nvGrpSpPr>
      <p:grpSpPr>
        <a:xfrm>
          <a:off x="0" y="0"/>
          <a:ext cx="0" cy="0"/>
          <a:chOff x="0" y="0"/>
          <a:chExt cx="0" cy="0"/>
        </a:xfrm>
      </p:grpSpPr>
      <p:sp>
        <p:nvSpPr>
          <p:cNvPr id="74" name="Google Shape;74;g10ef124b21a_1_14:notes">
            <a:extLst>
              <a:ext uri="{FF2B5EF4-FFF2-40B4-BE49-F238E27FC236}">
                <a16:creationId xmlns:a16="http://schemas.microsoft.com/office/drawing/2014/main" id="{240673EE-FC8F-491D-D160-91E05C37AB19}"/>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10ef124b21a_1_14:notes">
            <a:extLst>
              <a:ext uri="{FF2B5EF4-FFF2-40B4-BE49-F238E27FC236}">
                <a16:creationId xmlns:a16="http://schemas.microsoft.com/office/drawing/2014/main" id="{AF33852B-8C0D-1B84-ADA6-1B7D7FAE7DBF}"/>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extLst>
      <p:ext uri="{BB962C8B-B14F-4D97-AF65-F5344CB8AC3E}">
        <p14:creationId xmlns:p14="http://schemas.microsoft.com/office/powerpoint/2010/main" val="28233435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07EF6E32-D142-A948-44F8-C6FFC31DCF86}"/>
            </a:ext>
          </a:extLst>
        </p:cNvPr>
        <p:cNvGrpSpPr/>
        <p:nvPr/>
      </p:nvGrpSpPr>
      <p:grpSpPr>
        <a:xfrm>
          <a:off x="0" y="0"/>
          <a:ext cx="0" cy="0"/>
          <a:chOff x="0" y="0"/>
          <a:chExt cx="0" cy="0"/>
        </a:xfrm>
      </p:grpSpPr>
      <p:sp>
        <p:nvSpPr>
          <p:cNvPr id="74" name="Google Shape;74;g10ef124b21a_1_14:notes">
            <a:extLst>
              <a:ext uri="{FF2B5EF4-FFF2-40B4-BE49-F238E27FC236}">
                <a16:creationId xmlns:a16="http://schemas.microsoft.com/office/drawing/2014/main" id="{B727C430-CF52-5B07-1D71-F49BA1AF5040}"/>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10ef124b21a_1_14:notes">
            <a:extLst>
              <a:ext uri="{FF2B5EF4-FFF2-40B4-BE49-F238E27FC236}">
                <a16:creationId xmlns:a16="http://schemas.microsoft.com/office/drawing/2014/main" id="{1359E9A2-A81F-D712-6EA9-2FE878C436C0}"/>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extLst>
      <p:ext uri="{BB962C8B-B14F-4D97-AF65-F5344CB8AC3E}">
        <p14:creationId xmlns:p14="http://schemas.microsoft.com/office/powerpoint/2010/main" val="32664158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A08E114E-2926-F875-180D-6405AEE5FEC1}"/>
            </a:ext>
          </a:extLst>
        </p:cNvPr>
        <p:cNvGrpSpPr/>
        <p:nvPr/>
      </p:nvGrpSpPr>
      <p:grpSpPr>
        <a:xfrm>
          <a:off x="0" y="0"/>
          <a:ext cx="0" cy="0"/>
          <a:chOff x="0" y="0"/>
          <a:chExt cx="0" cy="0"/>
        </a:xfrm>
      </p:grpSpPr>
      <p:sp>
        <p:nvSpPr>
          <p:cNvPr id="74" name="Google Shape;74;g10ef124b21a_1_14:notes">
            <a:extLst>
              <a:ext uri="{FF2B5EF4-FFF2-40B4-BE49-F238E27FC236}">
                <a16:creationId xmlns:a16="http://schemas.microsoft.com/office/drawing/2014/main" id="{330B913D-5031-7736-FFBC-E1F92437489A}"/>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10ef124b21a_1_14:notes">
            <a:extLst>
              <a:ext uri="{FF2B5EF4-FFF2-40B4-BE49-F238E27FC236}">
                <a16:creationId xmlns:a16="http://schemas.microsoft.com/office/drawing/2014/main" id="{934B25BB-AEAD-BFC2-3B4C-FF7A0AB809B3}"/>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extLst>
      <p:ext uri="{BB962C8B-B14F-4D97-AF65-F5344CB8AC3E}">
        <p14:creationId xmlns:p14="http://schemas.microsoft.com/office/powerpoint/2010/main" val="37755510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3CDB8A69-0191-1242-9A58-D8B64DD7B7AA}"/>
            </a:ext>
          </a:extLst>
        </p:cNvPr>
        <p:cNvGrpSpPr/>
        <p:nvPr/>
      </p:nvGrpSpPr>
      <p:grpSpPr>
        <a:xfrm>
          <a:off x="0" y="0"/>
          <a:ext cx="0" cy="0"/>
          <a:chOff x="0" y="0"/>
          <a:chExt cx="0" cy="0"/>
        </a:xfrm>
      </p:grpSpPr>
      <p:sp>
        <p:nvSpPr>
          <p:cNvPr id="74" name="Google Shape;74;g10ef124b21a_1_14:notes">
            <a:extLst>
              <a:ext uri="{FF2B5EF4-FFF2-40B4-BE49-F238E27FC236}">
                <a16:creationId xmlns:a16="http://schemas.microsoft.com/office/drawing/2014/main" id="{9BE3EBED-7AE9-02E5-64F6-6CAFF895B85D}"/>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10ef124b21a_1_14:notes">
            <a:extLst>
              <a:ext uri="{FF2B5EF4-FFF2-40B4-BE49-F238E27FC236}">
                <a16:creationId xmlns:a16="http://schemas.microsoft.com/office/drawing/2014/main" id="{8A51BC21-573E-8056-C8B4-4A8D4F72C584}"/>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extLst>
      <p:ext uri="{BB962C8B-B14F-4D97-AF65-F5344CB8AC3E}">
        <p14:creationId xmlns:p14="http://schemas.microsoft.com/office/powerpoint/2010/main" val="20111667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3F01A909-2710-EDA1-F8F0-3BFAC56332E9}"/>
            </a:ext>
          </a:extLst>
        </p:cNvPr>
        <p:cNvGrpSpPr/>
        <p:nvPr/>
      </p:nvGrpSpPr>
      <p:grpSpPr>
        <a:xfrm>
          <a:off x="0" y="0"/>
          <a:ext cx="0" cy="0"/>
          <a:chOff x="0" y="0"/>
          <a:chExt cx="0" cy="0"/>
        </a:xfrm>
      </p:grpSpPr>
      <p:sp>
        <p:nvSpPr>
          <p:cNvPr id="74" name="Google Shape;74;g10ef124b21a_1_14:notes">
            <a:extLst>
              <a:ext uri="{FF2B5EF4-FFF2-40B4-BE49-F238E27FC236}">
                <a16:creationId xmlns:a16="http://schemas.microsoft.com/office/drawing/2014/main" id="{7F0E72B3-01ED-6400-09E6-A14AA64C8FA0}"/>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10ef124b21a_1_14:notes">
            <a:extLst>
              <a:ext uri="{FF2B5EF4-FFF2-40B4-BE49-F238E27FC236}">
                <a16:creationId xmlns:a16="http://schemas.microsoft.com/office/drawing/2014/main" id="{2C467895-7491-BC23-AFBE-9BCEB5FE460B}"/>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extLst>
      <p:ext uri="{BB962C8B-B14F-4D97-AF65-F5344CB8AC3E}">
        <p14:creationId xmlns:p14="http://schemas.microsoft.com/office/powerpoint/2010/main" val="16812635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DFE1FC56-39C9-812B-F587-2FDEF360737E}"/>
            </a:ext>
          </a:extLst>
        </p:cNvPr>
        <p:cNvGrpSpPr/>
        <p:nvPr/>
      </p:nvGrpSpPr>
      <p:grpSpPr>
        <a:xfrm>
          <a:off x="0" y="0"/>
          <a:ext cx="0" cy="0"/>
          <a:chOff x="0" y="0"/>
          <a:chExt cx="0" cy="0"/>
        </a:xfrm>
      </p:grpSpPr>
      <p:sp>
        <p:nvSpPr>
          <p:cNvPr id="74" name="Google Shape;74;g10ef124b21a_1_14:notes">
            <a:extLst>
              <a:ext uri="{FF2B5EF4-FFF2-40B4-BE49-F238E27FC236}">
                <a16:creationId xmlns:a16="http://schemas.microsoft.com/office/drawing/2014/main" id="{849B4AAA-BC18-8540-AA2A-1F95C9A78001}"/>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10ef124b21a_1_14:notes">
            <a:extLst>
              <a:ext uri="{FF2B5EF4-FFF2-40B4-BE49-F238E27FC236}">
                <a16:creationId xmlns:a16="http://schemas.microsoft.com/office/drawing/2014/main" id="{27489873-E08E-66A6-23EB-CD1C0652C0B9}"/>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extLst>
      <p:ext uri="{BB962C8B-B14F-4D97-AF65-F5344CB8AC3E}">
        <p14:creationId xmlns:p14="http://schemas.microsoft.com/office/powerpoint/2010/main" val="41907215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7697540C-8129-0FC8-E6F6-E45A2E793430}"/>
            </a:ext>
          </a:extLst>
        </p:cNvPr>
        <p:cNvGrpSpPr/>
        <p:nvPr/>
      </p:nvGrpSpPr>
      <p:grpSpPr>
        <a:xfrm>
          <a:off x="0" y="0"/>
          <a:ext cx="0" cy="0"/>
          <a:chOff x="0" y="0"/>
          <a:chExt cx="0" cy="0"/>
        </a:xfrm>
      </p:grpSpPr>
      <p:sp>
        <p:nvSpPr>
          <p:cNvPr id="74" name="Google Shape;74;g10ef124b21a_1_14:notes">
            <a:extLst>
              <a:ext uri="{FF2B5EF4-FFF2-40B4-BE49-F238E27FC236}">
                <a16:creationId xmlns:a16="http://schemas.microsoft.com/office/drawing/2014/main" id="{D25BCC30-4F15-1472-B22E-7B6D7E9E056A}"/>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10ef124b21a_1_14:notes">
            <a:extLst>
              <a:ext uri="{FF2B5EF4-FFF2-40B4-BE49-F238E27FC236}">
                <a16:creationId xmlns:a16="http://schemas.microsoft.com/office/drawing/2014/main" id="{B922A0A4-9246-F499-A2B1-3EBE4F383FB2}"/>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extLst>
      <p:ext uri="{BB962C8B-B14F-4D97-AF65-F5344CB8AC3E}">
        <p14:creationId xmlns:p14="http://schemas.microsoft.com/office/powerpoint/2010/main" val="16039240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21983D40-3287-C0B6-A55E-7C195936A162}"/>
            </a:ext>
          </a:extLst>
        </p:cNvPr>
        <p:cNvGrpSpPr/>
        <p:nvPr/>
      </p:nvGrpSpPr>
      <p:grpSpPr>
        <a:xfrm>
          <a:off x="0" y="0"/>
          <a:ext cx="0" cy="0"/>
          <a:chOff x="0" y="0"/>
          <a:chExt cx="0" cy="0"/>
        </a:xfrm>
      </p:grpSpPr>
      <p:sp>
        <p:nvSpPr>
          <p:cNvPr id="74" name="Google Shape;74;g10ef124b21a_1_14:notes">
            <a:extLst>
              <a:ext uri="{FF2B5EF4-FFF2-40B4-BE49-F238E27FC236}">
                <a16:creationId xmlns:a16="http://schemas.microsoft.com/office/drawing/2014/main" id="{447EE47D-213A-2623-30B9-C6E4E69662BA}"/>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10ef124b21a_1_14:notes">
            <a:extLst>
              <a:ext uri="{FF2B5EF4-FFF2-40B4-BE49-F238E27FC236}">
                <a16:creationId xmlns:a16="http://schemas.microsoft.com/office/drawing/2014/main" id="{75CD0099-EA2A-DD35-6403-272E5CDCE7B2}"/>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extLst>
      <p:ext uri="{BB962C8B-B14F-4D97-AF65-F5344CB8AC3E}">
        <p14:creationId xmlns:p14="http://schemas.microsoft.com/office/powerpoint/2010/main" val="5622558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9ED949FC-5BBE-1224-7574-15D5815D86B7}"/>
            </a:ext>
          </a:extLst>
        </p:cNvPr>
        <p:cNvGrpSpPr/>
        <p:nvPr/>
      </p:nvGrpSpPr>
      <p:grpSpPr>
        <a:xfrm>
          <a:off x="0" y="0"/>
          <a:ext cx="0" cy="0"/>
          <a:chOff x="0" y="0"/>
          <a:chExt cx="0" cy="0"/>
        </a:xfrm>
      </p:grpSpPr>
      <p:sp>
        <p:nvSpPr>
          <p:cNvPr id="74" name="Google Shape;74;g10ef124b21a_1_14:notes">
            <a:extLst>
              <a:ext uri="{FF2B5EF4-FFF2-40B4-BE49-F238E27FC236}">
                <a16:creationId xmlns:a16="http://schemas.microsoft.com/office/drawing/2014/main" id="{C5FF6C5D-82A5-2045-15E1-5F9BB2ADD2AA}"/>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10ef124b21a_1_14:notes">
            <a:extLst>
              <a:ext uri="{FF2B5EF4-FFF2-40B4-BE49-F238E27FC236}">
                <a16:creationId xmlns:a16="http://schemas.microsoft.com/office/drawing/2014/main" id="{D6ACD286-F07B-9AC8-63C4-5E060F53AC05}"/>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extLst>
      <p:ext uri="{BB962C8B-B14F-4D97-AF65-F5344CB8AC3E}">
        <p14:creationId xmlns:p14="http://schemas.microsoft.com/office/powerpoint/2010/main" val="14971235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27: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0e4646b5f7_0_13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10e4646b5f7_0_13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a:extLst>
            <a:ext uri="{FF2B5EF4-FFF2-40B4-BE49-F238E27FC236}">
              <a16:creationId xmlns:a16="http://schemas.microsoft.com/office/drawing/2014/main" id="{573D37C1-AD3F-ACCA-EC22-94FF8A327EEC}"/>
            </a:ext>
          </a:extLst>
        </p:cNvPr>
        <p:cNvGrpSpPr/>
        <p:nvPr/>
      </p:nvGrpSpPr>
      <p:grpSpPr>
        <a:xfrm>
          <a:off x="0" y="0"/>
          <a:ext cx="0" cy="0"/>
          <a:chOff x="0" y="0"/>
          <a:chExt cx="0" cy="0"/>
        </a:xfrm>
      </p:grpSpPr>
      <p:sp>
        <p:nvSpPr>
          <p:cNvPr id="397" name="Google Shape;397;p27:notes">
            <a:extLst>
              <a:ext uri="{FF2B5EF4-FFF2-40B4-BE49-F238E27FC236}">
                <a16:creationId xmlns:a16="http://schemas.microsoft.com/office/drawing/2014/main" id="{98895B53-4BD8-B56F-A1B3-EFC61C3FECEA}"/>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27:notes">
            <a:extLst>
              <a:ext uri="{FF2B5EF4-FFF2-40B4-BE49-F238E27FC236}">
                <a16:creationId xmlns:a16="http://schemas.microsoft.com/office/drawing/2014/main" id="{E8A4C619-8595-BEA7-00B9-2D4233C9123E}"/>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extLst>
      <p:ext uri="{BB962C8B-B14F-4D97-AF65-F5344CB8AC3E}">
        <p14:creationId xmlns:p14="http://schemas.microsoft.com/office/powerpoint/2010/main" val="4202224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ef124b21a_2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10ef124b21a_2_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0e4646b5f7_0_14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10e4646b5f7_0_147: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0e4646b5f7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10e4646b5f7_0_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5: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48A87A34-81AB-432B-8DAE-1953F412C126}" type="datetimeFigureOut">
              <a:rPr lang="en-US" smtClean="0"/>
              <a:t>3/17/2026</a:t>
            </a:fld>
            <a:endParaRPr lang="en-US" dirty="0"/>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7314501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7233089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754783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2214139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9321734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3/17/2026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7861483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3/17/2026</a:t>
            </a:fld>
            <a:endParaRPr lang="en-US" dirty="0"/>
          </a:p>
        </p:txBody>
      </p:sp>
      <p:sp>
        <p:nvSpPr>
          <p:cNvPr id="8" name="Footer Placeholder 7"/>
          <p:cNvSpPr>
            <a:spLocks noGrp="1"/>
          </p:cNvSpPr>
          <p:nvPr>
            <p:ph type="ftr" sz="quarter" idx="11"/>
          </p:nvPr>
        </p:nvSpPr>
        <p:spPr>
          <a:xfrm>
            <a:off x="420833" y="4793879"/>
            <a:ext cx="2733212" cy="228601"/>
          </a:xfrm>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9238638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21580" y="4793879"/>
            <a:ext cx="742949" cy="228599"/>
          </a:xfrm>
        </p:spPr>
        <p:txBody>
          <a:bodyPr/>
          <a:lstStyle/>
          <a:p>
            <a:fld id="{48A87A34-81AB-432B-8DAE-1953F412C126}" type="datetimeFigureOut">
              <a:rPr lang="en-US" smtClean="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342658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89829" y="4793879"/>
            <a:ext cx="744101" cy="228599"/>
          </a:xfrm>
        </p:spPr>
        <p:txBody>
          <a:bodyPr/>
          <a:lstStyle/>
          <a:p>
            <a:fld id="{48A87A34-81AB-432B-8DAE-1953F412C126}" type="datetimeFigureOut">
              <a:rPr lang="en-US" smtClean="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9236509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9"/>
        <p:cNvGrpSpPr/>
        <p:nvPr/>
      </p:nvGrpSpPr>
      <p:grpSpPr>
        <a:xfrm>
          <a:off x="0" y="0"/>
          <a:ext cx="0" cy="0"/>
          <a:chOff x="0" y="0"/>
          <a:chExt cx="0" cy="0"/>
        </a:xfrm>
      </p:grpSpPr>
      <p:sp>
        <p:nvSpPr>
          <p:cNvPr id="13" name="Google Shape;13;p2"/>
          <p:cNvSpPr txBox="1">
            <a:spLocks noGrp="1"/>
          </p:cNvSpPr>
          <p:nvPr>
            <p:ph type="title"/>
          </p:nvPr>
        </p:nvSpPr>
        <p:spPr>
          <a:xfrm>
            <a:off x="311700" y="539725"/>
            <a:ext cx="8520600" cy="1282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600"/>
              <a:buFont typeface="Arial"/>
              <a:buNone/>
              <a:defRPr sz="3600" b="1">
                <a:solidFill>
                  <a:schemeClr val="lt1"/>
                </a:solidFill>
                <a:latin typeface="Arial"/>
                <a:ea typeface="Arial"/>
                <a:cs typeface="Arial"/>
                <a:sym typeface="Arial"/>
              </a:defRPr>
            </a:lvl1pPr>
            <a:lvl2pPr lvl="1" algn="l">
              <a:lnSpc>
                <a:spcPct val="100000"/>
              </a:lnSpc>
              <a:spcBef>
                <a:spcPts val="0"/>
              </a:spcBef>
              <a:spcAft>
                <a:spcPts val="0"/>
              </a:spcAft>
              <a:buClr>
                <a:srgbClr val="2C2F8B"/>
              </a:buClr>
              <a:buSzPts val="3600"/>
              <a:buFont typeface="Arial"/>
              <a:buNone/>
              <a:defRPr sz="3600" b="1">
                <a:solidFill>
                  <a:srgbClr val="2C2F8B"/>
                </a:solidFill>
                <a:latin typeface="Arial"/>
                <a:ea typeface="Arial"/>
                <a:cs typeface="Arial"/>
                <a:sym typeface="Arial"/>
              </a:defRPr>
            </a:lvl2pPr>
            <a:lvl3pPr lvl="2" algn="l">
              <a:lnSpc>
                <a:spcPct val="100000"/>
              </a:lnSpc>
              <a:spcBef>
                <a:spcPts val="0"/>
              </a:spcBef>
              <a:spcAft>
                <a:spcPts val="0"/>
              </a:spcAft>
              <a:buClr>
                <a:srgbClr val="2C2F8B"/>
              </a:buClr>
              <a:buSzPts val="3600"/>
              <a:buFont typeface="Arial"/>
              <a:buNone/>
              <a:defRPr sz="3600" b="1">
                <a:solidFill>
                  <a:srgbClr val="2C2F8B"/>
                </a:solidFill>
                <a:latin typeface="Arial"/>
                <a:ea typeface="Arial"/>
                <a:cs typeface="Arial"/>
                <a:sym typeface="Arial"/>
              </a:defRPr>
            </a:lvl3pPr>
            <a:lvl4pPr lvl="3" algn="l">
              <a:lnSpc>
                <a:spcPct val="100000"/>
              </a:lnSpc>
              <a:spcBef>
                <a:spcPts val="0"/>
              </a:spcBef>
              <a:spcAft>
                <a:spcPts val="0"/>
              </a:spcAft>
              <a:buClr>
                <a:srgbClr val="2C2F8B"/>
              </a:buClr>
              <a:buSzPts val="3600"/>
              <a:buFont typeface="Arial"/>
              <a:buNone/>
              <a:defRPr sz="3600" b="1">
                <a:solidFill>
                  <a:srgbClr val="2C2F8B"/>
                </a:solidFill>
                <a:latin typeface="Arial"/>
                <a:ea typeface="Arial"/>
                <a:cs typeface="Arial"/>
                <a:sym typeface="Arial"/>
              </a:defRPr>
            </a:lvl4pPr>
            <a:lvl5pPr lvl="4" algn="l">
              <a:lnSpc>
                <a:spcPct val="100000"/>
              </a:lnSpc>
              <a:spcBef>
                <a:spcPts val="0"/>
              </a:spcBef>
              <a:spcAft>
                <a:spcPts val="0"/>
              </a:spcAft>
              <a:buClr>
                <a:srgbClr val="2C2F8B"/>
              </a:buClr>
              <a:buSzPts val="3600"/>
              <a:buFont typeface="Arial"/>
              <a:buNone/>
              <a:defRPr sz="3600" b="1">
                <a:solidFill>
                  <a:srgbClr val="2C2F8B"/>
                </a:solidFill>
                <a:latin typeface="Arial"/>
                <a:ea typeface="Arial"/>
                <a:cs typeface="Arial"/>
                <a:sym typeface="Arial"/>
              </a:defRPr>
            </a:lvl5pPr>
            <a:lvl6pPr lvl="5" algn="l">
              <a:lnSpc>
                <a:spcPct val="100000"/>
              </a:lnSpc>
              <a:spcBef>
                <a:spcPts val="0"/>
              </a:spcBef>
              <a:spcAft>
                <a:spcPts val="0"/>
              </a:spcAft>
              <a:buClr>
                <a:srgbClr val="2C2F8B"/>
              </a:buClr>
              <a:buSzPts val="3600"/>
              <a:buFont typeface="Arial"/>
              <a:buNone/>
              <a:defRPr sz="3600" b="1">
                <a:solidFill>
                  <a:srgbClr val="2C2F8B"/>
                </a:solidFill>
                <a:latin typeface="Arial"/>
                <a:ea typeface="Arial"/>
                <a:cs typeface="Arial"/>
                <a:sym typeface="Arial"/>
              </a:defRPr>
            </a:lvl6pPr>
            <a:lvl7pPr lvl="6" algn="l">
              <a:lnSpc>
                <a:spcPct val="100000"/>
              </a:lnSpc>
              <a:spcBef>
                <a:spcPts val="0"/>
              </a:spcBef>
              <a:spcAft>
                <a:spcPts val="0"/>
              </a:spcAft>
              <a:buClr>
                <a:srgbClr val="2C2F8B"/>
              </a:buClr>
              <a:buSzPts val="3600"/>
              <a:buFont typeface="Arial"/>
              <a:buNone/>
              <a:defRPr sz="3600" b="1">
                <a:solidFill>
                  <a:srgbClr val="2C2F8B"/>
                </a:solidFill>
                <a:latin typeface="Arial"/>
                <a:ea typeface="Arial"/>
                <a:cs typeface="Arial"/>
                <a:sym typeface="Arial"/>
              </a:defRPr>
            </a:lvl7pPr>
            <a:lvl8pPr lvl="7" algn="l">
              <a:lnSpc>
                <a:spcPct val="100000"/>
              </a:lnSpc>
              <a:spcBef>
                <a:spcPts val="0"/>
              </a:spcBef>
              <a:spcAft>
                <a:spcPts val="0"/>
              </a:spcAft>
              <a:buClr>
                <a:srgbClr val="2C2F8B"/>
              </a:buClr>
              <a:buSzPts val="3600"/>
              <a:buFont typeface="Arial"/>
              <a:buNone/>
              <a:defRPr sz="3600" b="1">
                <a:solidFill>
                  <a:srgbClr val="2C2F8B"/>
                </a:solidFill>
                <a:latin typeface="Arial"/>
                <a:ea typeface="Arial"/>
                <a:cs typeface="Arial"/>
                <a:sym typeface="Arial"/>
              </a:defRPr>
            </a:lvl8pPr>
            <a:lvl9pPr lvl="8" algn="l">
              <a:lnSpc>
                <a:spcPct val="100000"/>
              </a:lnSpc>
              <a:spcBef>
                <a:spcPts val="0"/>
              </a:spcBef>
              <a:spcAft>
                <a:spcPts val="0"/>
              </a:spcAft>
              <a:buClr>
                <a:srgbClr val="2C2F8B"/>
              </a:buClr>
              <a:buSzPts val="3600"/>
              <a:buFont typeface="Arial"/>
              <a:buNone/>
              <a:defRPr sz="3600" b="1">
                <a:solidFill>
                  <a:srgbClr val="2C2F8B"/>
                </a:solidFill>
                <a:latin typeface="Arial"/>
                <a:ea typeface="Arial"/>
                <a:cs typeface="Arial"/>
                <a:sym typeface="Aria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56583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30" name="Google Shape;30;p5"/>
          <p:cNvSpPr txBox="1">
            <a:spLocks noGrp="1"/>
          </p:cNvSpPr>
          <p:nvPr>
            <p:ph type="title"/>
          </p:nvPr>
        </p:nvSpPr>
        <p:spPr>
          <a:xfrm>
            <a:off x="303750" y="553950"/>
            <a:ext cx="3706500" cy="2508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31" name="Google Shape;31;p5"/>
          <p:cNvSpPr txBox="1">
            <a:spLocks noGrp="1"/>
          </p:cNvSpPr>
          <p:nvPr>
            <p:ph type="body" idx="1"/>
          </p:nvPr>
        </p:nvSpPr>
        <p:spPr>
          <a:xfrm>
            <a:off x="4644675" y="500925"/>
            <a:ext cx="4166400" cy="40986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32" name="Google Shape;3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7099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8483097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4183961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1183315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852743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7018378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9371395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5956801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7287549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48A87A34-81AB-432B-8DAE-1953F412C126}" type="datetimeFigureOut">
              <a:rPr lang="en-US" smtClean="0"/>
              <a:pPr/>
              <a:t>3/17/2026</a:t>
            </a:fld>
            <a:endParaRPr lang="en-US" dirty="0"/>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endParaRPr lang="en-US" dirty="0"/>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9761423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png"/><Relationship Id="rId9" Type="http://schemas.microsoft.com/office/2007/relationships/diagramDrawing" Target="../diagrams/drawing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png"/><Relationship Id="rId7" Type="http://schemas.openxmlformats.org/officeDocument/2006/relationships/diagramQuickStyle" Target="../diagrams/quickStyle5.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7.png"/><Relationship Id="rId9" Type="http://schemas.microsoft.com/office/2007/relationships/diagramDrawing" Target="../diagrams/drawing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hyperlink" Target="mailto:garrym@gmbaadvisorsgroup.com" TargetMode="External"/><Relationship Id="rId7"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hyperlink" Target="http://www.gmbaadvisorsgroup.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p:nvSpPr>
          <p:cNvPr id="62" name="Google Shape;62;p11"/>
          <p:cNvSpPr txBox="1"/>
          <p:nvPr/>
        </p:nvSpPr>
        <p:spPr>
          <a:xfrm>
            <a:off x="832626" y="1836233"/>
            <a:ext cx="5828370" cy="2170771"/>
          </a:xfrm>
          <a:prstGeom prst="rect">
            <a:avLst/>
          </a:prstGeom>
        </p:spPr>
        <p:txBody>
          <a:bodyPr spcFirstLastPara="1" vert="horz" lIns="91440" tIns="45720" rIns="91440" bIns="45720" rtlCol="0" anchor="b" anchorCtr="0">
            <a:normAutofit fontScale="85000" lnSpcReduction="20000"/>
          </a:bodyPr>
          <a:lstStyle/>
          <a:p>
            <a:pPr marL="0" marR="38100" lvl="0" indent="0">
              <a:lnSpc>
                <a:spcPct val="90000"/>
              </a:lnSpc>
              <a:spcBef>
                <a:spcPct val="0"/>
              </a:spcBef>
              <a:spcAft>
                <a:spcPts val="600"/>
              </a:spcAft>
              <a:buClr>
                <a:srgbClr val="000000"/>
              </a:buClr>
              <a:buSzPts val="5000"/>
            </a:pPr>
            <a:endParaRPr lang="en-US" sz="3800" b="1" i="0" u="none" strike="noStrike" kern="1200" cap="none" dirty="0">
              <a:solidFill>
                <a:schemeClr val="accent4"/>
              </a:solidFill>
              <a:latin typeface="+mj-lt"/>
              <a:ea typeface="+mj-ea"/>
              <a:cs typeface="+mj-cs"/>
              <a:sym typeface="Lato"/>
            </a:endParaRPr>
          </a:p>
          <a:p>
            <a:pPr marL="0" marR="38100" lvl="0" indent="0">
              <a:lnSpc>
                <a:spcPct val="90000"/>
              </a:lnSpc>
              <a:spcBef>
                <a:spcPct val="0"/>
              </a:spcBef>
              <a:spcAft>
                <a:spcPts val="600"/>
              </a:spcAft>
              <a:buClr>
                <a:srgbClr val="000000"/>
              </a:buClr>
              <a:buSzPts val="5000"/>
            </a:pPr>
            <a:r>
              <a:rPr lang="en-US" sz="7000" b="1" i="0" u="none" strike="noStrike" kern="1200" cap="none" dirty="0">
                <a:solidFill>
                  <a:schemeClr val="tx2"/>
                </a:solidFill>
                <a:latin typeface="+mj-lt"/>
                <a:ea typeface="+mj-ea"/>
                <a:cs typeface="+mj-cs"/>
                <a:sym typeface="Lato"/>
              </a:rPr>
              <a:t>Medicare 101</a:t>
            </a:r>
          </a:p>
          <a:p>
            <a:pPr marL="0" marR="38100" lvl="0" indent="0">
              <a:lnSpc>
                <a:spcPct val="90000"/>
              </a:lnSpc>
              <a:spcBef>
                <a:spcPct val="0"/>
              </a:spcBef>
              <a:spcAft>
                <a:spcPts val="600"/>
              </a:spcAft>
              <a:buClr>
                <a:srgbClr val="000000"/>
              </a:buClr>
              <a:buSzPts val="5000"/>
            </a:pPr>
            <a:endParaRPr lang="en-US" sz="3800" b="1" i="0" u="none" strike="noStrike" kern="1200" cap="none" dirty="0">
              <a:solidFill>
                <a:schemeClr val="tx2"/>
              </a:solidFill>
              <a:latin typeface="+mj-lt"/>
              <a:ea typeface="+mj-ea"/>
              <a:cs typeface="+mj-cs"/>
              <a:sym typeface="Lato"/>
            </a:endParaRPr>
          </a:p>
          <a:p>
            <a:pPr marL="0" marR="38100" lvl="0" indent="0">
              <a:lnSpc>
                <a:spcPct val="90000"/>
              </a:lnSpc>
              <a:spcBef>
                <a:spcPct val="0"/>
              </a:spcBef>
              <a:spcAft>
                <a:spcPts val="600"/>
              </a:spcAft>
              <a:buClr>
                <a:srgbClr val="000000"/>
              </a:buClr>
              <a:buSzPts val="3000"/>
            </a:pPr>
            <a:r>
              <a:rPr lang="en-US" sz="3800" b="0" i="0" u="none" strike="noStrike" kern="1200" cap="none" dirty="0">
                <a:solidFill>
                  <a:schemeClr val="tx2"/>
                </a:solidFill>
                <a:latin typeface="+mj-lt"/>
                <a:ea typeface="+mj-ea"/>
                <a:cs typeface="+mj-cs"/>
                <a:sym typeface="Lato"/>
              </a:rPr>
              <a:t>The Basics of Medicare</a:t>
            </a:r>
            <a:endParaRPr lang="en-US" sz="3800" b="1" i="0" u="none" strike="noStrike" kern="1200" cap="none" dirty="0">
              <a:solidFill>
                <a:schemeClr val="tx2"/>
              </a:solidFill>
              <a:latin typeface="+mj-lt"/>
              <a:ea typeface="+mj-ea"/>
              <a:cs typeface="+mj-cs"/>
              <a:sym typeface="Lato"/>
            </a:endParaRPr>
          </a:p>
        </p:txBody>
      </p:sp>
      <p:pic>
        <p:nvPicPr>
          <p:cNvPr id="3" name="Picture 2">
            <a:extLst>
              <a:ext uri="{FF2B5EF4-FFF2-40B4-BE49-F238E27FC236}">
                <a16:creationId xmlns:a16="http://schemas.microsoft.com/office/drawing/2014/main" id="{B052619D-3C17-4AA6-CDAE-D9D14FA82C82}"/>
              </a:ext>
            </a:extLst>
          </p:cNvPr>
          <p:cNvPicPr>
            <a:picLocks noChangeAspect="1"/>
          </p:cNvPicPr>
          <p:nvPr/>
        </p:nvPicPr>
        <p:blipFill>
          <a:blip r:embed="rId3"/>
          <a:stretch>
            <a:fillRect/>
          </a:stretch>
        </p:blipFill>
        <p:spPr>
          <a:xfrm>
            <a:off x="7478751" y="3858339"/>
            <a:ext cx="1665249" cy="12851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7"/>
        <p:cNvGrpSpPr/>
        <p:nvPr/>
      </p:nvGrpSpPr>
      <p:grpSpPr>
        <a:xfrm>
          <a:off x="0" y="0"/>
          <a:ext cx="0" cy="0"/>
          <a:chOff x="0" y="0"/>
          <a:chExt cx="0" cy="0"/>
        </a:xfrm>
      </p:grpSpPr>
      <p:grpSp>
        <p:nvGrpSpPr>
          <p:cNvPr id="203" name="Group 202">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204" name="Rectangle 203">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5"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07" name="Rectangle 206">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9"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3138837"/>
            <a:ext cx="2474555"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11"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341709" y="3181350"/>
            <a:ext cx="8458200" cy="175287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13"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90"/>
            <a:ext cx="9144000" cy="5142310"/>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15" name="Rectangle 214">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8" name="Google Shape;198;p21"/>
          <p:cNvSpPr txBox="1"/>
          <p:nvPr/>
        </p:nvSpPr>
        <p:spPr>
          <a:xfrm>
            <a:off x="1262378" y="857250"/>
            <a:ext cx="6619243" cy="2541912"/>
          </a:xfrm>
          <a:prstGeom prst="rect">
            <a:avLst/>
          </a:prstGeom>
        </p:spPr>
        <p:txBody>
          <a:bodyPr spcFirstLastPara="1" vert="horz" lIns="91440" tIns="45720" rIns="91440" bIns="45720" rtlCol="0" anchor="ctr" anchorCtr="0">
            <a:normAutofit/>
          </a:bodyPr>
          <a:lstStyle/>
          <a:p>
            <a:pPr marL="0" marR="38100" lvl="0" indent="0" algn="ctr">
              <a:spcBef>
                <a:spcPct val="0"/>
              </a:spcBef>
              <a:spcAft>
                <a:spcPts val="600"/>
              </a:spcAft>
              <a:buClr>
                <a:srgbClr val="000000"/>
              </a:buClr>
              <a:buSzPts val="5000"/>
            </a:pPr>
            <a:r>
              <a:rPr lang="en-US" sz="4400" u="none" strike="noStrike" cap="none" dirty="0">
                <a:solidFill>
                  <a:srgbClr val="FFFFFF"/>
                </a:solidFill>
                <a:latin typeface="+mj-lt"/>
                <a:ea typeface="+mj-ea"/>
                <a:cs typeface="+mj-cs"/>
                <a:sym typeface="Lato"/>
              </a:rPr>
              <a:t>Original Medicare</a:t>
            </a:r>
          </a:p>
          <a:p>
            <a:pPr marL="0" marR="38100" lvl="0" indent="0" algn="ctr">
              <a:spcBef>
                <a:spcPct val="0"/>
              </a:spcBef>
              <a:spcAft>
                <a:spcPts val="600"/>
              </a:spcAft>
              <a:buClr>
                <a:srgbClr val="000000"/>
              </a:buClr>
              <a:buSzPts val="3000"/>
            </a:pPr>
            <a:r>
              <a:rPr lang="en-US" sz="4000" u="none" strike="noStrike" cap="none" dirty="0">
                <a:solidFill>
                  <a:srgbClr val="FFFFFF"/>
                </a:solidFill>
                <a:latin typeface="+mj-lt"/>
                <a:ea typeface="+mj-ea"/>
                <a:cs typeface="+mj-cs"/>
                <a:sym typeface="Lato"/>
              </a:rPr>
              <a:t>Aka Part A + Part B</a:t>
            </a:r>
          </a:p>
        </p:txBody>
      </p:sp>
      <p:pic>
        <p:nvPicPr>
          <p:cNvPr id="2" name="Picture 1">
            <a:extLst>
              <a:ext uri="{FF2B5EF4-FFF2-40B4-BE49-F238E27FC236}">
                <a16:creationId xmlns:a16="http://schemas.microsoft.com/office/drawing/2014/main" id="{7B757156-52B9-F3AF-FE60-5400970D0525}"/>
              </a:ext>
            </a:extLst>
          </p:cNvPr>
          <p:cNvPicPr>
            <a:picLocks noChangeAspect="1"/>
          </p:cNvPicPr>
          <p:nvPr/>
        </p:nvPicPr>
        <p:blipFill>
          <a:blip r:embed="rId4"/>
          <a:stretch>
            <a:fillRect/>
          </a:stretch>
        </p:blipFill>
        <p:spPr>
          <a:xfrm>
            <a:off x="7910119" y="4185155"/>
            <a:ext cx="1231499" cy="9571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2"/>
          <p:cNvSpPr txBox="1">
            <a:spLocks noGrp="1"/>
          </p:cNvSpPr>
          <p:nvPr>
            <p:ph type="title"/>
          </p:nvPr>
        </p:nvSpPr>
        <p:spPr>
          <a:xfrm>
            <a:off x="243150" y="1767450"/>
            <a:ext cx="3706500" cy="7281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2800"/>
              <a:buNone/>
            </a:pPr>
            <a:r>
              <a:rPr lang="en" sz="2500" dirty="0">
                <a:latin typeface="Lato"/>
                <a:ea typeface="Lato"/>
                <a:cs typeface="Lato"/>
                <a:sym typeface="Lato"/>
              </a:rPr>
              <a:t>Medicare Part A </a:t>
            </a:r>
            <a:endParaRPr sz="2500" dirty="0">
              <a:latin typeface="Lato"/>
              <a:ea typeface="Lato"/>
              <a:cs typeface="Lato"/>
              <a:sym typeface="Lato"/>
            </a:endParaRPr>
          </a:p>
          <a:p>
            <a:pPr marL="0" lvl="0" indent="0" algn="ctr" rtl="0">
              <a:lnSpc>
                <a:spcPct val="80000"/>
              </a:lnSpc>
              <a:spcBef>
                <a:spcPts val="0"/>
              </a:spcBef>
              <a:spcAft>
                <a:spcPts val="0"/>
              </a:spcAft>
              <a:buSzPts val="2800"/>
              <a:buNone/>
            </a:pPr>
            <a:r>
              <a:rPr lang="en" sz="1800" b="0" dirty="0">
                <a:latin typeface="Lato"/>
                <a:ea typeface="Lato"/>
                <a:cs typeface="Lato"/>
                <a:sym typeface="Lato"/>
              </a:rPr>
              <a:t>Hospital Insurance</a:t>
            </a:r>
            <a:endParaRPr sz="1800" b="0" dirty="0">
              <a:latin typeface="Lato"/>
              <a:ea typeface="Lato"/>
              <a:cs typeface="Lato"/>
              <a:sym typeface="Lato"/>
            </a:endParaRPr>
          </a:p>
        </p:txBody>
      </p:sp>
      <p:sp>
        <p:nvSpPr>
          <p:cNvPr id="206" name="Google Shape;206;p22"/>
          <p:cNvSpPr txBox="1">
            <a:spLocks noGrp="1"/>
          </p:cNvSpPr>
          <p:nvPr>
            <p:ph type="body" idx="1"/>
          </p:nvPr>
        </p:nvSpPr>
        <p:spPr>
          <a:xfrm>
            <a:off x="1797397" y="884663"/>
            <a:ext cx="4166400" cy="3702202"/>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Char char="●"/>
            </a:pPr>
            <a:r>
              <a:rPr lang="en" dirty="0">
                <a:solidFill>
                  <a:schemeClr val="bg1"/>
                </a:solidFill>
              </a:rPr>
              <a:t>Enrollment is automatic</a:t>
            </a:r>
            <a:endParaRPr dirty="0">
              <a:solidFill>
                <a:schemeClr val="bg1"/>
              </a:solidFill>
            </a:endParaRPr>
          </a:p>
          <a:p>
            <a:pPr marL="457200" lvl="0" indent="-311150" algn="l" rtl="0">
              <a:spcBef>
                <a:spcPts val="0"/>
              </a:spcBef>
              <a:spcAft>
                <a:spcPts val="0"/>
              </a:spcAft>
              <a:buClr>
                <a:schemeClr val="dk1"/>
              </a:buClr>
              <a:buSzPts val="1300"/>
              <a:buChar char="●"/>
            </a:pPr>
            <a:r>
              <a:rPr lang="en" dirty="0">
                <a:solidFill>
                  <a:schemeClr val="bg1"/>
                </a:solidFill>
              </a:rPr>
              <a:t>Helps cover:</a:t>
            </a:r>
            <a:endParaRPr dirty="0">
              <a:solidFill>
                <a:schemeClr val="bg1"/>
              </a:solidFill>
            </a:endParaRPr>
          </a:p>
        </p:txBody>
      </p:sp>
      <p:sp>
        <p:nvSpPr>
          <p:cNvPr id="204" name="Google Shape;204;p22"/>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endParaRPr dirty="0"/>
          </a:p>
        </p:txBody>
      </p:sp>
      <p:graphicFrame>
        <p:nvGraphicFramePr>
          <p:cNvPr id="207" name="Google Shape;207;p22"/>
          <p:cNvGraphicFramePr/>
          <p:nvPr>
            <p:extLst>
              <p:ext uri="{D42A27DB-BD31-4B8C-83A1-F6EECF244321}">
                <p14:modId xmlns:p14="http://schemas.microsoft.com/office/powerpoint/2010/main" val="1377118415"/>
              </p:ext>
            </p:extLst>
          </p:nvPr>
        </p:nvGraphicFramePr>
        <p:xfrm>
          <a:off x="1797397" y="1895706"/>
          <a:ext cx="3161179" cy="2691159"/>
        </p:xfrm>
        <a:graphic>
          <a:graphicData uri="http://schemas.openxmlformats.org/drawingml/2006/table">
            <a:tbl>
              <a:tblPr>
                <a:noFill/>
                <a:tableStyleId>{1003D5AC-6CEE-429E-8669-3F6D3F564675}</a:tableStyleId>
              </a:tblPr>
              <a:tblGrid>
                <a:gridCol w="3161179">
                  <a:extLst>
                    <a:ext uri="{9D8B030D-6E8A-4147-A177-3AD203B41FA5}">
                      <a16:colId xmlns:a16="http://schemas.microsoft.com/office/drawing/2014/main" val="20000"/>
                    </a:ext>
                  </a:extLst>
                </a:gridCol>
              </a:tblGrid>
              <a:tr h="759059">
                <a:tc>
                  <a:txBody>
                    <a:bodyPr/>
                    <a:lstStyle/>
                    <a:p>
                      <a:pPr marL="0" marR="0" lvl="0" indent="0" algn="ctr" rtl="0">
                        <a:lnSpc>
                          <a:spcPct val="100000"/>
                        </a:lnSpc>
                        <a:spcBef>
                          <a:spcPts val="0"/>
                        </a:spcBef>
                        <a:spcAft>
                          <a:spcPts val="0"/>
                        </a:spcAft>
                        <a:buClr>
                          <a:srgbClr val="000000"/>
                        </a:buClr>
                        <a:buSzPts val="1800"/>
                        <a:buFont typeface="Arial"/>
                        <a:buNone/>
                      </a:pPr>
                      <a:r>
                        <a:rPr lang="en" sz="1600" b="1" u="none" strike="noStrike" cap="none" dirty="0">
                          <a:solidFill>
                            <a:srgbClr val="424242"/>
                          </a:solidFill>
                          <a:latin typeface="Lato"/>
                          <a:ea typeface="Lato"/>
                          <a:cs typeface="Lato"/>
                          <a:sym typeface="Lato"/>
                        </a:rPr>
                        <a:t>Part A</a:t>
                      </a:r>
                      <a:endParaRPr sz="1600" b="1" u="none" strike="noStrike" cap="none" dirty="0">
                        <a:solidFill>
                          <a:srgbClr val="424242"/>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800"/>
                        <a:buFont typeface="Arial"/>
                        <a:buNone/>
                      </a:pPr>
                      <a:r>
                        <a:rPr lang="en" sz="1600" u="none" strike="noStrike" cap="none" dirty="0">
                          <a:solidFill>
                            <a:srgbClr val="424242"/>
                          </a:solidFill>
                          <a:latin typeface="Lato"/>
                          <a:ea typeface="Lato"/>
                          <a:cs typeface="Lato"/>
                          <a:sym typeface="Lato"/>
                        </a:rPr>
                        <a:t>Hospital Insurance (</a:t>
                      </a:r>
                      <a:r>
                        <a:rPr lang="en" sz="1600" i="1" u="none" strike="noStrike" cap="none" dirty="0">
                          <a:solidFill>
                            <a:srgbClr val="424242"/>
                          </a:solidFill>
                          <a:latin typeface="Lato"/>
                          <a:ea typeface="Lato"/>
                          <a:cs typeface="Lato"/>
                          <a:sym typeface="Lato"/>
                        </a:rPr>
                        <a:t>Inpatient</a:t>
                      </a:r>
                      <a:r>
                        <a:rPr lang="en" sz="1600" u="none" strike="noStrike" cap="none" dirty="0">
                          <a:solidFill>
                            <a:srgbClr val="424242"/>
                          </a:solidFill>
                          <a:latin typeface="Lato"/>
                          <a:ea typeface="Lato"/>
                          <a:cs typeface="Lato"/>
                          <a:sym typeface="Lato"/>
                        </a:rPr>
                        <a:t>)</a:t>
                      </a:r>
                      <a:endParaRPr sz="1600" u="none" strike="noStrike" cap="none" dirty="0">
                        <a:solidFill>
                          <a:srgbClr val="424242"/>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r h="483025">
                <a:tc>
                  <a:txBody>
                    <a:bodyPr/>
                    <a:lstStyle/>
                    <a:p>
                      <a:pPr marL="0" marR="0" lvl="0" indent="0" algn="ctr" rtl="0">
                        <a:lnSpc>
                          <a:spcPct val="100000"/>
                        </a:lnSpc>
                        <a:spcBef>
                          <a:spcPts val="0"/>
                        </a:spcBef>
                        <a:spcAft>
                          <a:spcPts val="0"/>
                        </a:spcAft>
                        <a:buClr>
                          <a:srgbClr val="000000"/>
                        </a:buClr>
                        <a:buSzPts val="1800"/>
                        <a:buFont typeface="Arial"/>
                        <a:buNone/>
                      </a:pPr>
                      <a:r>
                        <a:rPr lang="en" sz="1600" u="none" strike="noStrike" cap="none" dirty="0">
                          <a:solidFill>
                            <a:srgbClr val="424242"/>
                          </a:solidFill>
                          <a:latin typeface="Lato"/>
                          <a:ea typeface="Lato"/>
                          <a:cs typeface="Lato"/>
                          <a:sym typeface="Lato"/>
                        </a:rPr>
                        <a:t>Inpatient Hospital Care</a:t>
                      </a:r>
                      <a:endParaRPr sz="1600" u="none" strike="noStrike" cap="none" dirty="0">
                        <a:solidFill>
                          <a:srgbClr val="424242"/>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83025">
                <a:tc>
                  <a:txBody>
                    <a:bodyPr/>
                    <a:lstStyle/>
                    <a:p>
                      <a:pPr marL="0" marR="0" lvl="0" indent="0" algn="ctr" rtl="0">
                        <a:lnSpc>
                          <a:spcPct val="100000"/>
                        </a:lnSpc>
                        <a:spcBef>
                          <a:spcPts val="0"/>
                        </a:spcBef>
                        <a:spcAft>
                          <a:spcPts val="0"/>
                        </a:spcAft>
                        <a:buClr>
                          <a:srgbClr val="000000"/>
                        </a:buClr>
                        <a:buSzPts val="1800"/>
                        <a:buFont typeface="Arial"/>
                        <a:buNone/>
                      </a:pPr>
                      <a:r>
                        <a:rPr lang="en" sz="1600" u="none" strike="noStrike" cap="none" dirty="0">
                          <a:solidFill>
                            <a:srgbClr val="424242"/>
                          </a:solidFill>
                          <a:latin typeface="Lato"/>
                          <a:ea typeface="Lato"/>
                          <a:cs typeface="Lato"/>
                          <a:sym typeface="Lato"/>
                        </a:rPr>
                        <a:t>Skilled Nursing Care</a:t>
                      </a:r>
                      <a:endParaRPr sz="1600" u="none" strike="noStrike" cap="none" dirty="0">
                        <a:solidFill>
                          <a:srgbClr val="424242"/>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83025">
                <a:tc>
                  <a:txBody>
                    <a:bodyPr/>
                    <a:lstStyle/>
                    <a:p>
                      <a:pPr marL="0" marR="0" lvl="0" indent="0" algn="ctr" rtl="0">
                        <a:lnSpc>
                          <a:spcPct val="100000"/>
                        </a:lnSpc>
                        <a:spcBef>
                          <a:spcPts val="0"/>
                        </a:spcBef>
                        <a:spcAft>
                          <a:spcPts val="0"/>
                        </a:spcAft>
                        <a:buClr>
                          <a:srgbClr val="000000"/>
                        </a:buClr>
                        <a:buSzPts val="1800"/>
                        <a:buFont typeface="Arial"/>
                        <a:buNone/>
                      </a:pPr>
                      <a:r>
                        <a:rPr lang="en" sz="1600" u="none" strike="noStrike" cap="none" dirty="0">
                          <a:solidFill>
                            <a:srgbClr val="424242"/>
                          </a:solidFill>
                          <a:latin typeface="Lato"/>
                          <a:ea typeface="Lato"/>
                          <a:cs typeface="Lato"/>
                          <a:sym typeface="Lato"/>
                        </a:rPr>
                        <a:t>Home Health Care</a:t>
                      </a:r>
                      <a:endParaRPr sz="1600" u="none" strike="noStrike" cap="none" dirty="0">
                        <a:solidFill>
                          <a:srgbClr val="424242"/>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83025">
                <a:tc>
                  <a:txBody>
                    <a:bodyPr/>
                    <a:lstStyle/>
                    <a:p>
                      <a:pPr marL="0" marR="0" lvl="0" indent="0" algn="ctr" rtl="0">
                        <a:lnSpc>
                          <a:spcPct val="100000"/>
                        </a:lnSpc>
                        <a:spcBef>
                          <a:spcPts val="0"/>
                        </a:spcBef>
                        <a:spcAft>
                          <a:spcPts val="0"/>
                        </a:spcAft>
                        <a:buClr>
                          <a:srgbClr val="000000"/>
                        </a:buClr>
                        <a:buSzPts val="1800"/>
                        <a:buFont typeface="Arial"/>
                        <a:buNone/>
                      </a:pPr>
                      <a:r>
                        <a:rPr lang="en" sz="1600" u="none" strike="noStrike" cap="none" dirty="0">
                          <a:solidFill>
                            <a:srgbClr val="424242"/>
                          </a:solidFill>
                          <a:latin typeface="Lato"/>
                          <a:ea typeface="Lato"/>
                          <a:cs typeface="Lato"/>
                          <a:sym typeface="Lato"/>
                        </a:rPr>
                        <a:t>Hospice Care</a:t>
                      </a:r>
                      <a:endParaRPr sz="1600" u="none" strike="noStrike" cap="none" dirty="0">
                        <a:solidFill>
                          <a:srgbClr val="424242"/>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2" name="Picture 1">
            <a:extLst>
              <a:ext uri="{FF2B5EF4-FFF2-40B4-BE49-F238E27FC236}">
                <a16:creationId xmlns:a16="http://schemas.microsoft.com/office/drawing/2014/main" id="{2C9E732A-EA04-2C37-29A0-913DF0B6E0C5}"/>
              </a:ext>
            </a:extLst>
          </p:cNvPr>
          <p:cNvPicPr>
            <a:picLocks noChangeAspect="1"/>
          </p:cNvPicPr>
          <p:nvPr/>
        </p:nvPicPr>
        <p:blipFill>
          <a:blip r:embed="rId3"/>
          <a:stretch>
            <a:fillRect/>
          </a:stretch>
        </p:blipFill>
        <p:spPr>
          <a:xfrm>
            <a:off x="7912501" y="4186345"/>
            <a:ext cx="1231499" cy="957155"/>
          </a:xfrm>
          <a:prstGeom prst="rect">
            <a:avLst/>
          </a:prstGeom>
        </p:spPr>
      </p:pic>
      <p:sp>
        <p:nvSpPr>
          <p:cNvPr id="4" name="Google Shape;214;p23">
            <a:extLst>
              <a:ext uri="{FF2B5EF4-FFF2-40B4-BE49-F238E27FC236}">
                <a16:creationId xmlns:a16="http://schemas.microsoft.com/office/drawing/2014/main" id="{2D2B2CDF-7071-6421-5980-CDFEFC6A0A01}"/>
              </a:ext>
            </a:extLst>
          </p:cNvPr>
          <p:cNvSpPr txBox="1">
            <a:spLocks/>
          </p:cNvSpPr>
          <p:nvPr/>
        </p:nvSpPr>
        <p:spPr bwMode="gray">
          <a:xfrm>
            <a:off x="285158" y="4643992"/>
            <a:ext cx="548700" cy="393600"/>
          </a:xfrm>
          <a:prstGeom prst="rect">
            <a:avLst/>
          </a:prstGeom>
          <a:noFill/>
          <a:ln>
            <a:noFill/>
          </a:ln>
        </p:spPr>
        <p:txBody>
          <a:bodyPr spcFirstLastPara="1" vert="horz" wrap="square" lIns="91425" tIns="91425" rIns="91425" bIns="91425" rtlCol="0" anchor="ctr" anchorCtr="0">
            <a:noAutofit/>
          </a:bodyPr>
          <a:lstStyle>
            <a:defPPr>
              <a:defRPr lang="en-US"/>
            </a:defPPr>
            <a:lvl1pPr marL="0" marR="0" lvl="0"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1pPr>
            <a:lvl2pPr marL="0" marR="0" lvl="1"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2pPr>
            <a:lvl3pPr marL="0" marR="0" lvl="2"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3pPr>
            <a:lvl4pPr marL="0" marR="0" lvl="3"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4pPr>
            <a:lvl5pPr marL="0" marR="0" lvl="4"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5pPr>
            <a:lvl6pPr marL="0" marR="0" lvl="5"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6pPr>
            <a:lvl7pPr marL="0" marR="0" lvl="6"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7pPr>
            <a:lvl8pPr marL="0" marR="0" lvl="7"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8pPr>
            <a:lvl9pPr marL="0" marR="0" lvl="8"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9pPr>
          </a:lstStyle>
          <a:p>
            <a:pPr algn="l"/>
            <a:fld id="{00000000-1234-1234-1234-123412341234}" type="slidenum">
              <a:rPr lang="en" sz="1100" b="1" smtClean="0">
                <a:solidFill>
                  <a:srgbClr val="FF8200"/>
                </a:solidFill>
                <a:latin typeface="Raleway"/>
                <a:ea typeface="Raleway"/>
                <a:cs typeface="Raleway"/>
                <a:sym typeface="Raleway"/>
              </a:rPr>
              <a:pPr algn="l"/>
              <a:t>11</a:t>
            </a:fld>
            <a:endParaRPr lang="en" sz="1100" b="1" dirty="0">
              <a:solidFill>
                <a:srgbClr val="FF8200"/>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Google Shape;213;p23"/>
          <p:cNvSpPr txBox="1">
            <a:spLocks noGrp="1"/>
          </p:cNvSpPr>
          <p:nvPr>
            <p:ph type="title"/>
          </p:nvPr>
        </p:nvSpPr>
        <p:spPr>
          <a:xfrm>
            <a:off x="349404" y="349405"/>
            <a:ext cx="6454295" cy="568708"/>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800"/>
              <a:buNone/>
            </a:pPr>
            <a:r>
              <a:rPr lang="en" sz="2500" dirty="0">
                <a:latin typeface="Lato"/>
                <a:ea typeface="Lato"/>
                <a:cs typeface="Lato"/>
                <a:sym typeface="Lato"/>
              </a:rPr>
              <a:t>Part A Costs</a:t>
            </a:r>
            <a:endParaRPr sz="2500" dirty="0">
              <a:latin typeface="Lato"/>
              <a:ea typeface="Lato"/>
              <a:cs typeface="Lato"/>
              <a:sym typeface="Lato"/>
            </a:endParaRPr>
          </a:p>
        </p:txBody>
      </p:sp>
      <p:sp>
        <p:nvSpPr>
          <p:cNvPr id="214" name="Google Shape;214;p23"/>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sz="1100" b="1">
                <a:solidFill>
                  <a:srgbClr val="FF8200"/>
                </a:solidFill>
                <a:latin typeface="Raleway"/>
                <a:ea typeface="Raleway"/>
                <a:cs typeface="Raleway"/>
                <a:sym typeface="Raleway"/>
              </a:rPr>
              <a:t>12</a:t>
            </a:fld>
            <a:endParaRPr sz="1100" b="1" dirty="0">
              <a:solidFill>
                <a:srgbClr val="FF8200"/>
              </a:solidFill>
              <a:latin typeface="Raleway"/>
              <a:ea typeface="Raleway"/>
              <a:cs typeface="Raleway"/>
              <a:sym typeface="Raleway"/>
            </a:endParaRPr>
          </a:p>
        </p:txBody>
      </p:sp>
      <p:pic>
        <p:nvPicPr>
          <p:cNvPr id="215" name="Google Shape;215;p23"/>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graphicFrame>
        <p:nvGraphicFramePr>
          <p:cNvPr id="216" name="Google Shape;216;p23"/>
          <p:cNvGraphicFramePr/>
          <p:nvPr/>
        </p:nvGraphicFramePr>
        <p:xfrm>
          <a:off x="651950" y="1308925"/>
          <a:ext cx="2310300" cy="2377500"/>
        </p:xfrm>
        <a:graphic>
          <a:graphicData uri="http://schemas.openxmlformats.org/drawingml/2006/table">
            <a:tbl>
              <a:tblPr>
                <a:noFill/>
                <a:tableStyleId>{1003D5AC-6CEE-429E-8669-3F6D3F564675}</a:tableStyleId>
              </a:tblPr>
              <a:tblGrid>
                <a:gridCol w="2310300">
                  <a:extLst>
                    <a:ext uri="{9D8B030D-6E8A-4147-A177-3AD203B41FA5}">
                      <a16:colId xmlns:a16="http://schemas.microsoft.com/office/drawing/2014/main" val="20000"/>
                    </a:ext>
                  </a:extLst>
                </a:gridCol>
              </a:tblGrid>
              <a:tr h="475500">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Lato"/>
                          <a:ea typeface="Lato"/>
                          <a:cs typeface="Lato"/>
                          <a:sym typeface="Lato"/>
                        </a:rPr>
                        <a:t>No Cost</a:t>
                      </a:r>
                      <a:endParaRPr sz="1400" b="1" u="none" strike="noStrike" cap="none">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r h="475500">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Lato"/>
                          <a:ea typeface="Lato"/>
                          <a:cs typeface="Lato"/>
                          <a:sym typeface="Lato"/>
                        </a:rPr>
                        <a:t>Premium (if Eligible)</a:t>
                      </a:r>
                      <a:endParaRPr sz="1400" u="none" strike="noStrike" cap="none">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75500">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Lato"/>
                          <a:ea typeface="Lato"/>
                          <a:cs typeface="Lato"/>
                          <a:sym typeface="Lato"/>
                        </a:rPr>
                        <a:t>Home Health Care</a:t>
                      </a:r>
                      <a:endParaRPr sz="1400" u="none" strike="noStrike" cap="none">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75500">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Lato"/>
                          <a:ea typeface="Lato"/>
                          <a:cs typeface="Lato"/>
                          <a:sym typeface="Lato"/>
                        </a:rPr>
                        <a:t>Blood (3 pints)</a:t>
                      </a:r>
                      <a:endParaRPr sz="1400" u="none" strike="noStrike" cap="none">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75500">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dirty="0">
                          <a:latin typeface="Lato"/>
                          <a:ea typeface="Lato"/>
                          <a:cs typeface="Lato"/>
                          <a:sym typeface="Lato"/>
                        </a:rPr>
                        <a:t>Hospice Care</a:t>
                      </a:r>
                      <a:endParaRPr sz="1400" u="none" strike="noStrike" cap="none" dirty="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217" name="Google Shape;217;p23"/>
          <p:cNvGraphicFramePr/>
          <p:nvPr>
            <p:extLst>
              <p:ext uri="{D42A27DB-BD31-4B8C-83A1-F6EECF244321}">
                <p14:modId xmlns:p14="http://schemas.microsoft.com/office/powerpoint/2010/main" val="2005379223"/>
              </p:ext>
            </p:extLst>
          </p:nvPr>
        </p:nvGraphicFramePr>
        <p:xfrm>
          <a:off x="3101326" y="1308925"/>
          <a:ext cx="2669875" cy="2450610"/>
        </p:xfrm>
        <a:graphic>
          <a:graphicData uri="http://schemas.openxmlformats.org/drawingml/2006/table">
            <a:tbl>
              <a:tblPr>
                <a:noFill/>
                <a:tableStyleId>{1003D5AC-6CEE-429E-8669-3F6D3F564675}</a:tableStyleId>
              </a:tblPr>
              <a:tblGrid>
                <a:gridCol w="1396850">
                  <a:extLst>
                    <a:ext uri="{9D8B030D-6E8A-4147-A177-3AD203B41FA5}">
                      <a16:colId xmlns:a16="http://schemas.microsoft.com/office/drawing/2014/main" val="20000"/>
                    </a:ext>
                  </a:extLst>
                </a:gridCol>
                <a:gridCol w="1273025">
                  <a:extLst>
                    <a:ext uri="{9D8B030D-6E8A-4147-A177-3AD203B41FA5}">
                      <a16:colId xmlns:a16="http://schemas.microsoft.com/office/drawing/2014/main" val="20001"/>
                    </a:ext>
                  </a:extLst>
                </a:gridCol>
              </a:tblGrid>
              <a:tr h="475500">
                <a:tc gridSpan="2">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dirty="0">
                          <a:latin typeface="Lato"/>
                          <a:ea typeface="Lato"/>
                          <a:cs typeface="Lato"/>
                          <a:sym typeface="Lato"/>
                        </a:rPr>
                        <a:t>Hospitalization*</a:t>
                      </a:r>
                      <a:endParaRPr sz="1400" b="1" u="none" strike="noStrike" cap="none" dirty="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hMerge="1">
                  <a:txBody>
                    <a:bodyPr/>
                    <a:lstStyle/>
                    <a:p>
                      <a:endParaRPr lang="en-US"/>
                    </a:p>
                  </a:txBody>
                  <a:tcPr/>
                </a:tc>
                <a:extLst>
                  <a:ext uri="{0D108BD9-81ED-4DB2-BD59-A6C34878D82A}">
                    <a16:rowId xmlns:a16="http://schemas.microsoft.com/office/drawing/2014/main" val="10000"/>
                  </a:ext>
                </a:extLst>
              </a:tr>
              <a:tr h="475500">
                <a:tc>
                  <a:txBody>
                    <a:bodyPr/>
                    <a:lstStyle/>
                    <a:p>
                      <a:pPr marL="0" marR="0" lvl="0" indent="0" algn="ctr" rtl="0">
                        <a:lnSpc>
                          <a:spcPct val="100000"/>
                        </a:lnSpc>
                        <a:spcBef>
                          <a:spcPts val="0"/>
                        </a:spcBef>
                        <a:spcAft>
                          <a:spcPts val="0"/>
                        </a:spcAft>
                        <a:buClr>
                          <a:srgbClr val="000000"/>
                        </a:buClr>
                        <a:buSzPts val="1400"/>
                        <a:buFont typeface="Arial"/>
                        <a:buNone/>
                      </a:pPr>
                      <a:r>
                        <a:rPr lang="en" sz="1400" i="1" u="none" strike="noStrike" cap="none" dirty="0">
                          <a:latin typeface="Lato"/>
                          <a:ea typeface="Lato"/>
                          <a:cs typeface="Lato"/>
                          <a:sym typeface="Lato"/>
                        </a:rPr>
                        <a:t>Days 1-60</a:t>
                      </a:r>
                      <a:endParaRPr sz="1400" i="1" u="none" strike="noStrike" cap="none" dirty="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dirty="0">
                          <a:latin typeface="Lato"/>
                          <a:ea typeface="Lato"/>
                          <a:cs typeface="Lato"/>
                          <a:sym typeface="Lato"/>
                        </a:rPr>
                        <a:t>$1,736</a:t>
                      </a:r>
                      <a:endParaRPr sz="1400" u="none" strike="noStrike" cap="none" dirty="0">
                        <a:latin typeface="Lato"/>
                        <a:ea typeface="Lato"/>
                        <a:cs typeface="Lato"/>
                        <a:sym typeface="Lato"/>
                      </a:endParaRPr>
                    </a:p>
                    <a:p>
                      <a:pPr marL="0" marR="0" lvl="0" indent="0" algn="ctr" rtl="0">
                        <a:lnSpc>
                          <a:spcPct val="100000"/>
                        </a:lnSpc>
                        <a:spcBef>
                          <a:spcPts val="0"/>
                        </a:spcBef>
                        <a:spcAft>
                          <a:spcPts val="0"/>
                        </a:spcAft>
                        <a:buClr>
                          <a:srgbClr val="000000"/>
                        </a:buClr>
                        <a:buSzPts val="1000"/>
                        <a:buFont typeface="Arial"/>
                        <a:buNone/>
                      </a:pPr>
                      <a:r>
                        <a:rPr lang="en" sz="1000" u="none" strike="noStrike" cap="none" dirty="0">
                          <a:latin typeface="Lato"/>
                          <a:ea typeface="Lato"/>
                          <a:cs typeface="Lato"/>
                          <a:sym typeface="Lato"/>
                        </a:rPr>
                        <a:t>(deductible)</a:t>
                      </a:r>
                      <a:endParaRPr sz="1000" u="none" strike="noStrike" cap="none" dirty="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75500">
                <a:tc>
                  <a:txBody>
                    <a:bodyPr/>
                    <a:lstStyle/>
                    <a:p>
                      <a:pPr marL="0" marR="0" lvl="0" indent="0" algn="ctr" rtl="0">
                        <a:lnSpc>
                          <a:spcPct val="100000"/>
                        </a:lnSpc>
                        <a:spcBef>
                          <a:spcPts val="0"/>
                        </a:spcBef>
                        <a:spcAft>
                          <a:spcPts val="0"/>
                        </a:spcAft>
                        <a:buClr>
                          <a:srgbClr val="000000"/>
                        </a:buClr>
                        <a:buSzPts val="1400"/>
                        <a:buFont typeface="Arial"/>
                        <a:buNone/>
                      </a:pPr>
                      <a:r>
                        <a:rPr lang="en" sz="1400" i="1" u="none" strike="noStrike" cap="none" dirty="0">
                          <a:latin typeface="Lato"/>
                          <a:ea typeface="Lato"/>
                          <a:cs typeface="Lato"/>
                          <a:sym typeface="Lato"/>
                        </a:rPr>
                        <a:t>Days 61-90</a:t>
                      </a:r>
                      <a:endParaRPr sz="1400" i="1" u="none" strike="noStrike" cap="none" dirty="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dirty="0">
                          <a:latin typeface="Lato"/>
                          <a:ea typeface="Lato"/>
                          <a:cs typeface="Lato"/>
                          <a:sym typeface="Lato"/>
                        </a:rPr>
                        <a:t>$434 daily</a:t>
                      </a:r>
                      <a:endParaRPr sz="1400" u="none" strike="noStrike" cap="none" dirty="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75500">
                <a:tc>
                  <a:txBody>
                    <a:bodyPr/>
                    <a:lstStyle/>
                    <a:p>
                      <a:pPr marL="0" marR="0" lvl="0" indent="0" algn="ctr" rtl="0">
                        <a:lnSpc>
                          <a:spcPct val="100000"/>
                        </a:lnSpc>
                        <a:spcBef>
                          <a:spcPts val="0"/>
                        </a:spcBef>
                        <a:spcAft>
                          <a:spcPts val="0"/>
                        </a:spcAft>
                        <a:buClr>
                          <a:srgbClr val="000000"/>
                        </a:buClr>
                        <a:buSzPts val="1400"/>
                        <a:buFont typeface="Arial"/>
                        <a:buNone/>
                      </a:pPr>
                      <a:r>
                        <a:rPr lang="en" sz="1400" i="1" u="none" strike="noStrike" cap="none" dirty="0">
                          <a:latin typeface="Lato"/>
                          <a:ea typeface="Lato"/>
                          <a:cs typeface="Lato"/>
                          <a:sym typeface="Lato"/>
                        </a:rPr>
                        <a:t>Days 91-150</a:t>
                      </a:r>
                      <a:endParaRPr sz="1400" i="1" u="none" strike="noStrike" cap="none" dirty="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dirty="0">
                          <a:latin typeface="Lato"/>
                          <a:ea typeface="Lato"/>
                          <a:cs typeface="Lato"/>
                          <a:sym typeface="Lato"/>
                        </a:rPr>
                        <a:t>$ 868 daily</a:t>
                      </a:r>
                      <a:endParaRPr sz="1400" u="none" strike="noStrike" cap="none" dirty="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75500">
                <a:tc>
                  <a:txBody>
                    <a:bodyPr/>
                    <a:lstStyle/>
                    <a:p>
                      <a:pPr marL="0" marR="0" lvl="0" indent="0" algn="ctr" rtl="0">
                        <a:lnSpc>
                          <a:spcPct val="100000"/>
                        </a:lnSpc>
                        <a:spcBef>
                          <a:spcPts val="0"/>
                        </a:spcBef>
                        <a:spcAft>
                          <a:spcPts val="0"/>
                        </a:spcAft>
                        <a:buClr>
                          <a:srgbClr val="000000"/>
                        </a:buClr>
                        <a:buSzPts val="1400"/>
                        <a:buFont typeface="Arial"/>
                        <a:buNone/>
                      </a:pPr>
                      <a:r>
                        <a:rPr lang="en" sz="1400" i="1" u="none" strike="noStrike" cap="none">
                          <a:latin typeface="Lato"/>
                          <a:ea typeface="Lato"/>
                          <a:cs typeface="Lato"/>
                          <a:sym typeface="Lato"/>
                        </a:rPr>
                        <a:t>Days 151 plus</a:t>
                      </a:r>
                      <a:endParaRPr sz="1400" i="1" u="none" strike="noStrike" cap="none">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dirty="0">
                          <a:latin typeface="Lato"/>
                          <a:ea typeface="Lato"/>
                          <a:cs typeface="Lato"/>
                          <a:sym typeface="Lato"/>
                        </a:rPr>
                        <a:t>All costs</a:t>
                      </a:r>
                      <a:endParaRPr sz="1400" u="none" strike="noStrike" cap="none" dirty="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218" name="Google Shape;218;p23"/>
          <p:cNvGraphicFramePr/>
          <p:nvPr>
            <p:extLst>
              <p:ext uri="{D42A27DB-BD31-4B8C-83A1-F6EECF244321}">
                <p14:modId xmlns:p14="http://schemas.microsoft.com/office/powerpoint/2010/main" val="1757695486"/>
              </p:ext>
            </p:extLst>
          </p:nvPr>
        </p:nvGraphicFramePr>
        <p:xfrm>
          <a:off x="5910275" y="1308925"/>
          <a:ext cx="2581750" cy="2036070"/>
        </p:xfrm>
        <a:graphic>
          <a:graphicData uri="http://schemas.openxmlformats.org/drawingml/2006/table">
            <a:tbl>
              <a:tblPr>
                <a:noFill/>
                <a:tableStyleId>{1003D5AC-6CEE-429E-8669-3F6D3F564675}</a:tableStyleId>
              </a:tblPr>
              <a:tblGrid>
                <a:gridCol w="1290875">
                  <a:extLst>
                    <a:ext uri="{9D8B030D-6E8A-4147-A177-3AD203B41FA5}">
                      <a16:colId xmlns:a16="http://schemas.microsoft.com/office/drawing/2014/main" val="20000"/>
                    </a:ext>
                  </a:extLst>
                </a:gridCol>
                <a:gridCol w="1290875">
                  <a:extLst>
                    <a:ext uri="{9D8B030D-6E8A-4147-A177-3AD203B41FA5}">
                      <a16:colId xmlns:a16="http://schemas.microsoft.com/office/drawing/2014/main" val="20001"/>
                    </a:ext>
                  </a:extLst>
                </a:gridCol>
              </a:tblGrid>
              <a:tr h="475500">
                <a:tc gridSpan="2">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dirty="0">
                          <a:latin typeface="Lato"/>
                          <a:ea typeface="Lato"/>
                          <a:cs typeface="Lato"/>
                          <a:sym typeface="Lato"/>
                        </a:rPr>
                        <a:t>Skilled Nursing Facility*</a:t>
                      </a:r>
                      <a:endParaRPr sz="1400" b="1" u="none" strike="noStrike" cap="none" dirty="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hMerge="1">
                  <a:txBody>
                    <a:bodyPr/>
                    <a:lstStyle/>
                    <a:p>
                      <a:endParaRPr lang="en-US"/>
                    </a:p>
                  </a:txBody>
                  <a:tcPr/>
                </a:tc>
                <a:extLst>
                  <a:ext uri="{0D108BD9-81ED-4DB2-BD59-A6C34878D82A}">
                    <a16:rowId xmlns:a16="http://schemas.microsoft.com/office/drawing/2014/main" val="10000"/>
                  </a:ext>
                </a:extLst>
              </a:tr>
              <a:tr h="475500">
                <a:tc>
                  <a:txBody>
                    <a:bodyPr/>
                    <a:lstStyle/>
                    <a:p>
                      <a:pPr marL="0" marR="0" lvl="0" indent="0" algn="ctr" rtl="0">
                        <a:lnSpc>
                          <a:spcPct val="100000"/>
                        </a:lnSpc>
                        <a:spcBef>
                          <a:spcPts val="0"/>
                        </a:spcBef>
                        <a:spcAft>
                          <a:spcPts val="0"/>
                        </a:spcAft>
                        <a:buClr>
                          <a:srgbClr val="000000"/>
                        </a:buClr>
                        <a:buSzPts val="1400"/>
                        <a:buFont typeface="Arial"/>
                        <a:buNone/>
                      </a:pPr>
                      <a:r>
                        <a:rPr lang="en" sz="1400" i="1" u="none" strike="noStrike" cap="none">
                          <a:latin typeface="Lato"/>
                          <a:ea typeface="Lato"/>
                          <a:cs typeface="Lato"/>
                          <a:sym typeface="Lato"/>
                        </a:rPr>
                        <a:t>Days 1-20</a:t>
                      </a:r>
                      <a:endParaRPr sz="1400" i="1" u="none" strike="noStrike" cap="none">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Lato"/>
                          <a:ea typeface="Lato"/>
                          <a:cs typeface="Lato"/>
                          <a:sym typeface="Lato"/>
                        </a:rPr>
                        <a:t>$0</a:t>
                      </a:r>
                      <a:endParaRPr sz="1000" u="none" strike="noStrike" cap="none">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75500">
                <a:tc>
                  <a:txBody>
                    <a:bodyPr/>
                    <a:lstStyle/>
                    <a:p>
                      <a:pPr marL="0" marR="0" lvl="0" indent="0" algn="ctr" rtl="0">
                        <a:lnSpc>
                          <a:spcPct val="100000"/>
                        </a:lnSpc>
                        <a:spcBef>
                          <a:spcPts val="0"/>
                        </a:spcBef>
                        <a:spcAft>
                          <a:spcPts val="0"/>
                        </a:spcAft>
                        <a:buClr>
                          <a:srgbClr val="000000"/>
                        </a:buClr>
                        <a:buSzPts val="1400"/>
                        <a:buFont typeface="Arial"/>
                        <a:buNone/>
                      </a:pPr>
                      <a:r>
                        <a:rPr lang="en" sz="1400" i="1" u="none" strike="noStrike" cap="none">
                          <a:latin typeface="Lato"/>
                          <a:ea typeface="Lato"/>
                          <a:cs typeface="Lato"/>
                          <a:sym typeface="Lato"/>
                        </a:rPr>
                        <a:t>Days 21-100</a:t>
                      </a:r>
                      <a:endParaRPr sz="1400" i="1" u="none" strike="noStrike" cap="none">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dirty="0">
                          <a:latin typeface="Lato"/>
                          <a:ea typeface="Lato"/>
                          <a:cs typeface="Lato"/>
                          <a:sym typeface="Lato"/>
                        </a:rPr>
                        <a:t>$217 daily</a:t>
                      </a:r>
                      <a:endParaRPr sz="1400" u="none" strike="noStrike" cap="none" dirty="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75500">
                <a:tc>
                  <a:txBody>
                    <a:bodyPr/>
                    <a:lstStyle/>
                    <a:p>
                      <a:pPr marL="0" marR="0" lvl="0" indent="0" algn="ctr" rtl="0">
                        <a:lnSpc>
                          <a:spcPct val="100000"/>
                        </a:lnSpc>
                        <a:spcBef>
                          <a:spcPts val="0"/>
                        </a:spcBef>
                        <a:spcAft>
                          <a:spcPts val="0"/>
                        </a:spcAft>
                        <a:buClr>
                          <a:srgbClr val="000000"/>
                        </a:buClr>
                        <a:buSzPts val="1400"/>
                        <a:buFont typeface="Arial"/>
                        <a:buNone/>
                      </a:pPr>
                      <a:r>
                        <a:rPr lang="en" sz="1400" i="1" u="none" strike="noStrike" cap="none">
                          <a:latin typeface="Lato"/>
                          <a:ea typeface="Lato"/>
                          <a:cs typeface="Lato"/>
                          <a:sym typeface="Lato"/>
                        </a:rPr>
                        <a:t>100 days plus</a:t>
                      </a:r>
                      <a:endParaRPr sz="1400" i="1" u="none" strike="noStrike" cap="none">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dirty="0">
                          <a:latin typeface="Lato"/>
                          <a:ea typeface="Lato"/>
                          <a:cs typeface="Lato"/>
                          <a:sym typeface="Lato"/>
                        </a:rPr>
                        <a:t>You pay all costs</a:t>
                      </a:r>
                      <a:endParaRPr sz="1400" u="none" strike="noStrike" cap="none" dirty="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C28BE0E4-9A9D-1CE9-0425-821B021EBBAB}"/>
              </a:ext>
            </a:extLst>
          </p:cNvPr>
          <p:cNvSpPr txBox="1"/>
          <p:nvPr/>
        </p:nvSpPr>
        <p:spPr>
          <a:xfrm>
            <a:off x="587829" y="4071257"/>
            <a:ext cx="2901756" cy="307777"/>
          </a:xfrm>
          <a:prstGeom prst="rect">
            <a:avLst/>
          </a:prstGeom>
          <a:noFill/>
        </p:spPr>
        <p:txBody>
          <a:bodyPr wrap="none" rtlCol="0">
            <a:spAutoFit/>
          </a:bodyPr>
          <a:lstStyle/>
          <a:p>
            <a:r>
              <a:rPr lang="en-US" dirty="0"/>
              <a:t>*Cost based on CMS 2026 rates. </a:t>
            </a:r>
          </a:p>
        </p:txBody>
      </p:sp>
      <p:pic>
        <p:nvPicPr>
          <p:cNvPr id="4" name="Picture 3">
            <a:extLst>
              <a:ext uri="{FF2B5EF4-FFF2-40B4-BE49-F238E27FC236}">
                <a16:creationId xmlns:a16="http://schemas.microsoft.com/office/drawing/2014/main" id="{24DBD837-A123-6F26-3E84-B1D95E5E897B}"/>
              </a:ext>
            </a:extLst>
          </p:cNvPr>
          <p:cNvPicPr>
            <a:picLocks noChangeAspect="1"/>
          </p:cNvPicPr>
          <p:nvPr/>
        </p:nvPicPr>
        <p:blipFill>
          <a:blip r:embed="rId4"/>
          <a:stretch>
            <a:fillRect/>
          </a:stretch>
        </p:blipFill>
        <p:spPr>
          <a:xfrm>
            <a:off x="7912501" y="4186345"/>
            <a:ext cx="1231499" cy="95715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Google Shape;224;p24"/>
          <p:cNvSpPr txBox="1">
            <a:spLocks noGrp="1"/>
          </p:cNvSpPr>
          <p:nvPr>
            <p:ph type="title"/>
          </p:nvPr>
        </p:nvSpPr>
        <p:spPr>
          <a:xfrm>
            <a:off x="243150" y="1767450"/>
            <a:ext cx="3706500" cy="7281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2800"/>
              <a:buNone/>
            </a:pPr>
            <a:r>
              <a:rPr lang="en" sz="2500">
                <a:latin typeface="Lato"/>
                <a:ea typeface="Lato"/>
                <a:cs typeface="Lato"/>
                <a:sym typeface="Lato"/>
              </a:rPr>
              <a:t>Medicare Part B</a:t>
            </a:r>
            <a:endParaRPr sz="2500">
              <a:latin typeface="Lato"/>
              <a:ea typeface="Lato"/>
              <a:cs typeface="Lato"/>
              <a:sym typeface="Lato"/>
            </a:endParaRPr>
          </a:p>
          <a:p>
            <a:pPr marL="0" lvl="0" indent="0" algn="ctr" rtl="0">
              <a:lnSpc>
                <a:spcPct val="80000"/>
              </a:lnSpc>
              <a:spcBef>
                <a:spcPts val="0"/>
              </a:spcBef>
              <a:spcAft>
                <a:spcPts val="0"/>
              </a:spcAft>
              <a:buSzPts val="2800"/>
              <a:buNone/>
            </a:pPr>
            <a:r>
              <a:rPr lang="en" sz="1800" b="0">
                <a:latin typeface="Lato"/>
                <a:ea typeface="Lato"/>
                <a:cs typeface="Lato"/>
                <a:sym typeface="Lato"/>
              </a:rPr>
              <a:t>Medical Insurance</a:t>
            </a:r>
            <a:endParaRPr sz="1800" b="0">
              <a:latin typeface="Lato"/>
              <a:ea typeface="Lato"/>
              <a:cs typeface="Lato"/>
              <a:sym typeface="Lato"/>
            </a:endParaRPr>
          </a:p>
        </p:txBody>
      </p:sp>
      <p:sp>
        <p:nvSpPr>
          <p:cNvPr id="223" name="Google Shape;223;p24"/>
          <p:cNvSpPr txBox="1">
            <a:spLocks noGrp="1"/>
          </p:cNvSpPr>
          <p:nvPr>
            <p:ph type="body" idx="1"/>
          </p:nvPr>
        </p:nvSpPr>
        <p:spPr>
          <a:xfrm>
            <a:off x="1293540" y="609600"/>
            <a:ext cx="5627649" cy="4192859"/>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Char char="●"/>
            </a:pPr>
            <a:r>
              <a:rPr lang="en" dirty="0">
                <a:solidFill>
                  <a:schemeClr val="bg1"/>
                </a:solidFill>
              </a:rPr>
              <a:t>Requires a monthly premium, which may be deducted from your social security check. If not it may be billed quarterly. </a:t>
            </a:r>
            <a:endParaRPr dirty="0">
              <a:solidFill>
                <a:schemeClr val="bg1"/>
              </a:solidFill>
            </a:endParaRPr>
          </a:p>
          <a:p>
            <a:pPr marL="457200" lvl="0" indent="-311150" algn="l" rtl="0">
              <a:spcBef>
                <a:spcPts val="0"/>
              </a:spcBef>
              <a:spcAft>
                <a:spcPts val="0"/>
              </a:spcAft>
              <a:buClr>
                <a:schemeClr val="dk1"/>
              </a:buClr>
              <a:buSzPts val="1300"/>
              <a:buChar char="●"/>
            </a:pPr>
            <a:r>
              <a:rPr lang="en" dirty="0">
                <a:solidFill>
                  <a:schemeClr val="bg1"/>
                </a:solidFill>
              </a:rPr>
              <a:t>Helps cover:</a:t>
            </a:r>
            <a:endParaRPr dirty="0">
              <a:solidFill>
                <a:schemeClr val="bg1"/>
              </a:solidFill>
            </a:endParaRPr>
          </a:p>
        </p:txBody>
      </p:sp>
      <p:pic>
        <p:nvPicPr>
          <p:cNvPr id="226" name="Google Shape;226;p24"/>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graphicFrame>
        <p:nvGraphicFramePr>
          <p:cNvPr id="227" name="Google Shape;227;p24"/>
          <p:cNvGraphicFramePr/>
          <p:nvPr>
            <p:extLst>
              <p:ext uri="{D42A27DB-BD31-4B8C-83A1-F6EECF244321}">
                <p14:modId xmlns:p14="http://schemas.microsoft.com/office/powerpoint/2010/main" val="2607294389"/>
              </p:ext>
            </p:extLst>
          </p:nvPr>
        </p:nvGraphicFramePr>
        <p:xfrm>
          <a:off x="1293541" y="1632718"/>
          <a:ext cx="3471747" cy="3169740"/>
        </p:xfrm>
        <a:graphic>
          <a:graphicData uri="http://schemas.openxmlformats.org/drawingml/2006/table">
            <a:tbl>
              <a:tblPr>
                <a:noFill/>
                <a:tableStyleId>{1003D5AC-6CEE-429E-8669-3F6D3F564675}</a:tableStyleId>
              </a:tblPr>
              <a:tblGrid>
                <a:gridCol w="3471747">
                  <a:extLst>
                    <a:ext uri="{9D8B030D-6E8A-4147-A177-3AD203B41FA5}">
                      <a16:colId xmlns:a16="http://schemas.microsoft.com/office/drawing/2014/main" val="20000"/>
                    </a:ext>
                  </a:extLst>
                </a:gridCol>
              </a:tblGrid>
              <a:tr h="671213">
                <a:tc>
                  <a:txBody>
                    <a:bodyPr/>
                    <a:lstStyle/>
                    <a:p>
                      <a:pPr marL="0" marR="0" lvl="0" indent="0" algn="ctr" rtl="0">
                        <a:lnSpc>
                          <a:spcPct val="100000"/>
                        </a:lnSpc>
                        <a:spcBef>
                          <a:spcPts val="0"/>
                        </a:spcBef>
                        <a:spcAft>
                          <a:spcPts val="0"/>
                        </a:spcAft>
                        <a:buClr>
                          <a:srgbClr val="000000"/>
                        </a:buClr>
                        <a:buSzPts val="1700"/>
                        <a:buFont typeface="Arial"/>
                        <a:buNone/>
                      </a:pPr>
                      <a:r>
                        <a:rPr lang="en" sz="1700" b="1" u="none" strike="noStrike" cap="none" dirty="0">
                          <a:solidFill>
                            <a:srgbClr val="424242"/>
                          </a:solidFill>
                          <a:latin typeface="Lato"/>
                          <a:ea typeface="Lato"/>
                          <a:cs typeface="Lato"/>
                          <a:sym typeface="Lato"/>
                        </a:rPr>
                        <a:t>Part B</a:t>
                      </a:r>
                      <a:endParaRPr sz="1700" b="1" u="none" strike="noStrike" cap="none" dirty="0">
                        <a:solidFill>
                          <a:srgbClr val="424242"/>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700"/>
                        <a:buFont typeface="Arial"/>
                        <a:buNone/>
                      </a:pPr>
                      <a:r>
                        <a:rPr lang="en" sz="1700" u="none" strike="noStrike" cap="none" dirty="0">
                          <a:solidFill>
                            <a:srgbClr val="424242"/>
                          </a:solidFill>
                          <a:latin typeface="Lato"/>
                          <a:ea typeface="Lato"/>
                          <a:cs typeface="Lato"/>
                          <a:sym typeface="Lato"/>
                        </a:rPr>
                        <a:t>Medical Insurance (</a:t>
                      </a:r>
                      <a:r>
                        <a:rPr lang="en" sz="1700" i="1" u="none" strike="noStrike" cap="none" dirty="0">
                          <a:solidFill>
                            <a:srgbClr val="424242"/>
                          </a:solidFill>
                          <a:latin typeface="Lato"/>
                          <a:ea typeface="Lato"/>
                          <a:cs typeface="Lato"/>
                          <a:sym typeface="Lato"/>
                        </a:rPr>
                        <a:t>Outpatient</a:t>
                      </a:r>
                      <a:r>
                        <a:rPr lang="en" sz="1700" u="none" strike="noStrike" cap="none" dirty="0">
                          <a:solidFill>
                            <a:srgbClr val="424242"/>
                          </a:solidFill>
                          <a:latin typeface="Lato"/>
                          <a:ea typeface="Lato"/>
                          <a:cs typeface="Lato"/>
                          <a:sym typeface="Lato"/>
                        </a:rPr>
                        <a:t>)</a:t>
                      </a:r>
                      <a:endParaRPr sz="1700" u="none" strike="noStrike" cap="none" dirty="0">
                        <a:solidFill>
                          <a:srgbClr val="424242"/>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extLst>
                  <a:ext uri="{0D108BD9-81ED-4DB2-BD59-A6C34878D82A}">
                    <a16:rowId xmlns:a16="http://schemas.microsoft.com/office/drawing/2014/main" val="10000"/>
                  </a:ext>
                </a:extLst>
              </a:tr>
              <a:tr h="671213">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dirty="0">
                          <a:solidFill>
                            <a:srgbClr val="424242"/>
                          </a:solidFill>
                          <a:latin typeface="Lato"/>
                          <a:ea typeface="Lato"/>
                          <a:cs typeface="Lato"/>
                          <a:sym typeface="Lato"/>
                        </a:rPr>
                        <a:t>Doctors’ Services &amp; Outpatient Care</a:t>
                      </a:r>
                      <a:endParaRPr sz="1700" u="none" strike="noStrike" cap="none" dirty="0">
                        <a:solidFill>
                          <a:srgbClr val="424242"/>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23145">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solidFill>
                            <a:srgbClr val="424242"/>
                          </a:solidFill>
                          <a:latin typeface="Lato"/>
                          <a:ea typeface="Lato"/>
                          <a:cs typeface="Lato"/>
                          <a:sym typeface="Lato"/>
                        </a:rPr>
                        <a:t>Preventive Services</a:t>
                      </a:r>
                      <a:endParaRPr sz="1700" u="none" strike="noStrike" cap="none">
                        <a:solidFill>
                          <a:srgbClr val="424242"/>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23145">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solidFill>
                            <a:srgbClr val="424242"/>
                          </a:solidFill>
                          <a:latin typeface="Lato"/>
                          <a:ea typeface="Lato"/>
                          <a:cs typeface="Lato"/>
                          <a:sym typeface="Lato"/>
                        </a:rPr>
                        <a:t>Diagnostic Tests</a:t>
                      </a:r>
                      <a:endParaRPr sz="1700" u="none" strike="noStrike" cap="none">
                        <a:solidFill>
                          <a:srgbClr val="424242"/>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23145">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solidFill>
                            <a:srgbClr val="424242"/>
                          </a:solidFill>
                          <a:latin typeface="Lato"/>
                          <a:ea typeface="Lato"/>
                          <a:cs typeface="Lato"/>
                          <a:sym typeface="Lato"/>
                        </a:rPr>
                        <a:t>Some Therapies</a:t>
                      </a:r>
                      <a:endParaRPr sz="1700" u="none" strike="noStrike" cap="none">
                        <a:solidFill>
                          <a:srgbClr val="424242"/>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23145">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dirty="0">
                          <a:solidFill>
                            <a:srgbClr val="424242"/>
                          </a:solidFill>
                          <a:latin typeface="Lato"/>
                          <a:ea typeface="Lato"/>
                          <a:cs typeface="Lato"/>
                          <a:sym typeface="Lato"/>
                        </a:rPr>
                        <a:t>Durable Medical Equipment</a:t>
                      </a:r>
                      <a:endParaRPr sz="1700" u="none" strike="noStrike" cap="none" dirty="0">
                        <a:solidFill>
                          <a:srgbClr val="424242"/>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2" name="Google Shape;214;p23">
            <a:extLst>
              <a:ext uri="{FF2B5EF4-FFF2-40B4-BE49-F238E27FC236}">
                <a16:creationId xmlns:a16="http://schemas.microsoft.com/office/drawing/2014/main" id="{22B8CC0A-A88A-4919-7281-35B9DBC2DCB6}"/>
              </a:ext>
            </a:extLst>
          </p:cNvPr>
          <p:cNvSpPr txBox="1">
            <a:spLocks/>
          </p:cNvSpPr>
          <p:nvPr/>
        </p:nvSpPr>
        <p:spPr bwMode="gray">
          <a:xfrm>
            <a:off x="285158" y="4643992"/>
            <a:ext cx="548700" cy="393600"/>
          </a:xfrm>
          <a:prstGeom prst="rect">
            <a:avLst/>
          </a:prstGeom>
          <a:noFill/>
          <a:ln>
            <a:noFill/>
          </a:ln>
        </p:spPr>
        <p:txBody>
          <a:bodyPr spcFirstLastPara="1" vert="horz" wrap="square" lIns="91425" tIns="91425" rIns="91425" bIns="91425" rtlCol="0" anchor="ctr" anchorCtr="0">
            <a:noAutofit/>
          </a:bodyPr>
          <a:lstStyle>
            <a:defPPr>
              <a:defRPr lang="en-US"/>
            </a:defPPr>
            <a:lvl1pPr marL="0" marR="0" lvl="0"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1pPr>
            <a:lvl2pPr marL="0" marR="0" lvl="1"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2pPr>
            <a:lvl3pPr marL="0" marR="0" lvl="2"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3pPr>
            <a:lvl4pPr marL="0" marR="0" lvl="3"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4pPr>
            <a:lvl5pPr marL="0" marR="0" lvl="4"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5pPr>
            <a:lvl6pPr marL="0" marR="0" lvl="5"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6pPr>
            <a:lvl7pPr marL="0" marR="0" lvl="6"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7pPr>
            <a:lvl8pPr marL="0" marR="0" lvl="7"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8pPr>
            <a:lvl9pPr marL="0" marR="0" lvl="8"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9pPr>
          </a:lstStyle>
          <a:p>
            <a:pPr algn="l"/>
            <a:fld id="{00000000-1234-1234-1234-123412341234}" type="slidenum">
              <a:rPr lang="en" sz="1100" b="1" smtClean="0">
                <a:solidFill>
                  <a:srgbClr val="FF8200"/>
                </a:solidFill>
                <a:latin typeface="Raleway"/>
                <a:ea typeface="Raleway"/>
                <a:cs typeface="Raleway"/>
                <a:sym typeface="Raleway"/>
              </a:rPr>
              <a:pPr algn="l"/>
              <a:t>13</a:t>
            </a:fld>
            <a:endParaRPr lang="en" sz="1100" b="1" dirty="0">
              <a:solidFill>
                <a:srgbClr val="FF8200"/>
              </a:solidFill>
              <a:latin typeface="Raleway"/>
              <a:ea typeface="Raleway"/>
              <a:cs typeface="Raleway"/>
              <a:sym typeface="Raleway"/>
            </a:endParaRPr>
          </a:p>
        </p:txBody>
      </p:sp>
      <p:pic>
        <p:nvPicPr>
          <p:cNvPr id="3" name="Picture 2">
            <a:extLst>
              <a:ext uri="{FF2B5EF4-FFF2-40B4-BE49-F238E27FC236}">
                <a16:creationId xmlns:a16="http://schemas.microsoft.com/office/drawing/2014/main" id="{9D0DD9E7-B7FB-AD7E-1622-9444331B4792}"/>
              </a:ext>
            </a:extLst>
          </p:cNvPr>
          <p:cNvPicPr>
            <a:picLocks noChangeAspect="1"/>
          </p:cNvPicPr>
          <p:nvPr/>
        </p:nvPicPr>
        <p:blipFill>
          <a:blip r:embed="rId4"/>
          <a:stretch>
            <a:fillRect/>
          </a:stretch>
        </p:blipFill>
        <p:spPr>
          <a:xfrm>
            <a:off x="7912501" y="4186345"/>
            <a:ext cx="1231499" cy="9571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4" name="Google Shape;234;p25"/>
          <p:cNvSpPr txBox="1">
            <a:spLocks noGrp="1"/>
          </p:cNvSpPr>
          <p:nvPr>
            <p:ph type="title"/>
          </p:nvPr>
        </p:nvSpPr>
        <p:spPr>
          <a:xfrm>
            <a:off x="356838" y="349405"/>
            <a:ext cx="6446861" cy="568708"/>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800"/>
              <a:buNone/>
            </a:pPr>
            <a:r>
              <a:rPr lang="en" sz="2500" dirty="0">
                <a:latin typeface="Lato"/>
                <a:ea typeface="Lato"/>
                <a:cs typeface="Lato"/>
                <a:sym typeface="Lato"/>
              </a:rPr>
              <a:t>Part B Costs</a:t>
            </a:r>
            <a:endParaRPr sz="2500" dirty="0">
              <a:latin typeface="Lato"/>
              <a:ea typeface="Lato"/>
              <a:cs typeface="Lato"/>
              <a:sym typeface="Lato"/>
            </a:endParaRPr>
          </a:p>
        </p:txBody>
      </p:sp>
      <p:sp>
        <p:nvSpPr>
          <p:cNvPr id="235" name="Google Shape;235;p25"/>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sz="1100" b="1">
                <a:solidFill>
                  <a:srgbClr val="FF8200"/>
                </a:solidFill>
                <a:latin typeface="Raleway"/>
                <a:ea typeface="Raleway"/>
                <a:cs typeface="Raleway"/>
                <a:sym typeface="Raleway"/>
              </a:rPr>
              <a:t>14</a:t>
            </a:fld>
            <a:endParaRPr sz="1100" b="1">
              <a:solidFill>
                <a:srgbClr val="FF8200"/>
              </a:solidFill>
              <a:latin typeface="Raleway"/>
              <a:ea typeface="Raleway"/>
              <a:cs typeface="Raleway"/>
              <a:sym typeface="Raleway"/>
            </a:endParaRPr>
          </a:p>
        </p:txBody>
      </p:sp>
      <p:pic>
        <p:nvPicPr>
          <p:cNvPr id="236" name="Google Shape;236;p25"/>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sp>
        <p:nvSpPr>
          <p:cNvPr id="2" name="TextBox 1">
            <a:extLst>
              <a:ext uri="{FF2B5EF4-FFF2-40B4-BE49-F238E27FC236}">
                <a16:creationId xmlns:a16="http://schemas.microsoft.com/office/drawing/2014/main" id="{AB4A3874-3138-8E64-BB0A-6CA6CF1843B0}"/>
              </a:ext>
            </a:extLst>
          </p:cNvPr>
          <p:cNvSpPr txBox="1"/>
          <p:nvPr/>
        </p:nvSpPr>
        <p:spPr>
          <a:xfrm>
            <a:off x="587829" y="4071257"/>
            <a:ext cx="2403222" cy="307777"/>
          </a:xfrm>
          <a:prstGeom prst="rect">
            <a:avLst/>
          </a:prstGeom>
          <a:noFill/>
        </p:spPr>
        <p:txBody>
          <a:bodyPr wrap="none" rtlCol="0">
            <a:spAutoFit/>
          </a:bodyPr>
          <a:lstStyle/>
          <a:p>
            <a:r>
              <a:rPr lang="en-US" dirty="0"/>
              <a:t>*Cost based on 2026 rates. </a:t>
            </a:r>
          </a:p>
        </p:txBody>
      </p:sp>
      <p:pic>
        <p:nvPicPr>
          <p:cNvPr id="3" name="Picture 2">
            <a:extLst>
              <a:ext uri="{FF2B5EF4-FFF2-40B4-BE49-F238E27FC236}">
                <a16:creationId xmlns:a16="http://schemas.microsoft.com/office/drawing/2014/main" id="{7E12E21B-4857-1B35-CBF6-F8B3531611E9}"/>
              </a:ext>
            </a:extLst>
          </p:cNvPr>
          <p:cNvPicPr>
            <a:picLocks noChangeAspect="1"/>
          </p:cNvPicPr>
          <p:nvPr/>
        </p:nvPicPr>
        <p:blipFill>
          <a:blip r:embed="rId4"/>
          <a:stretch>
            <a:fillRect/>
          </a:stretch>
        </p:blipFill>
        <p:spPr>
          <a:xfrm>
            <a:off x="7912501" y="4186345"/>
            <a:ext cx="1231499" cy="957155"/>
          </a:xfrm>
          <a:prstGeom prst="rect">
            <a:avLst/>
          </a:prstGeom>
        </p:spPr>
      </p:pic>
      <p:graphicFrame>
        <p:nvGraphicFramePr>
          <p:cNvPr id="240" name="Google Shape;232;p25">
            <a:extLst>
              <a:ext uri="{FF2B5EF4-FFF2-40B4-BE49-F238E27FC236}">
                <a16:creationId xmlns:a16="http://schemas.microsoft.com/office/drawing/2014/main" id="{A7B48C72-0605-1911-8EA3-05D5D593F145}"/>
              </a:ext>
            </a:extLst>
          </p:cNvPr>
          <p:cNvGraphicFramePr/>
          <p:nvPr/>
        </p:nvGraphicFramePr>
        <p:xfrm>
          <a:off x="270300" y="1724721"/>
          <a:ext cx="5878800" cy="23818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26"/>
          <p:cNvSpPr txBox="1">
            <a:spLocks noGrp="1"/>
          </p:cNvSpPr>
          <p:nvPr>
            <p:ph type="title"/>
          </p:nvPr>
        </p:nvSpPr>
        <p:spPr>
          <a:xfrm>
            <a:off x="358140" y="358139"/>
            <a:ext cx="6445560" cy="559973"/>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800"/>
              <a:buNone/>
            </a:pPr>
            <a:r>
              <a:rPr lang="en" sz="2500" dirty="0">
                <a:latin typeface="Lato"/>
                <a:ea typeface="Lato"/>
                <a:cs typeface="Lato"/>
                <a:sym typeface="Lato"/>
              </a:rPr>
              <a:t>Part B Premiums</a:t>
            </a:r>
            <a:endParaRPr sz="2500" dirty="0">
              <a:latin typeface="Lato"/>
              <a:ea typeface="Lato"/>
              <a:cs typeface="Lato"/>
              <a:sym typeface="Lato"/>
            </a:endParaRPr>
          </a:p>
        </p:txBody>
      </p:sp>
      <p:sp>
        <p:nvSpPr>
          <p:cNvPr id="243" name="Google Shape;243;p26"/>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sz="1100" b="1">
                <a:solidFill>
                  <a:srgbClr val="FF8200"/>
                </a:solidFill>
                <a:latin typeface="Raleway"/>
                <a:ea typeface="Raleway"/>
                <a:cs typeface="Raleway"/>
                <a:sym typeface="Raleway"/>
              </a:rPr>
              <a:t>15</a:t>
            </a:fld>
            <a:endParaRPr sz="1100" b="1" dirty="0">
              <a:solidFill>
                <a:srgbClr val="FF8200"/>
              </a:solidFill>
              <a:latin typeface="Raleway"/>
              <a:ea typeface="Raleway"/>
              <a:cs typeface="Raleway"/>
              <a:sym typeface="Raleway"/>
            </a:endParaRPr>
          </a:p>
        </p:txBody>
      </p:sp>
      <p:graphicFrame>
        <p:nvGraphicFramePr>
          <p:cNvPr id="2" name="Table 1">
            <a:extLst>
              <a:ext uri="{FF2B5EF4-FFF2-40B4-BE49-F238E27FC236}">
                <a16:creationId xmlns:a16="http://schemas.microsoft.com/office/drawing/2014/main" id="{A63CB9B2-7EE3-F0C9-139F-754EA24AFF6D}"/>
              </a:ext>
            </a:extLst>
          </p:cNvPr>
          <p:cNvGraphicFramePr>
            <a:graphicFrameLocks noGrp="1"/>
          </p:cNvGraphicFramePr>
          <p:nvPr>
            <p:extLst>
              <p:ext uri="{D42A27DB-BD31-4B8C-83A1-F6EECF244321}">
                <p14:modId xmlns:p14="http://schemas.microsoft.com/office/powerpoint/2010/main" val="2327865958"/>
              </p:ext>
            </p:extLst>
          </p:nvPr>
        </p:nvGraphicFramePr>
        <p:xfrm>
          <a:off x="502919" y="892098"/>
          <a:ext cx="7897664" cy="3294247"/>
        </p:xfrm>
        <a:graphic>
          <a:graphicData uri="http://schemas.openxmlformats.org/drawingml/2006/table">
            <a:tbl>
              <a:tblPr/>
              <a:tblGrid>
                <a:gridCol w="1974416">
                  <a:extLst>
                    <a:ext uri="{9D8B030D-6E8A-4147-A177-3AD203B41FA5}">
                      <a16:colId xmlns:a16="http://schemas.microsoft.com/office/drawing/2014/main" val="307932114"/>
                    </a:ext>
                  </a:extLst>
                </a:gridCol>
                <a:gridCol w="1974416">
                  <a:extLst>
                    <a:ext uri="{9D8B030D-6E8A-4147-A177-3AD203B41FA5}">
                      <a16:colId xmlns:a16="http://schemas.microsoft.com/office/drawing/2014/main" val="3222331911"/>
                    </a:ext>
                  </a:extLst>
                </a:gridCol>
                <a:gridCol w="1974416">
                  <a:extLst>
                    <a:ext uri="{9D8B030D-6E8A-4147-A177-3AD203B41FA5}">
                      <a16:colId xmlns:a16="http://schemas.microsoft.com/office/drawing/2014/main" val="744922222"/>
                    </a:ext>
                  </a:extLst>
                </a:gridCol>
                <a:gridCol w="1974416">
                  <a:extLst>
                    <a:ext uri="{9D8B030D-6E8A-4147-A177-3AD203B41FA5}">
                      <a16:colId xmlns:a16="http://schemas.microsoft.com/office/drawing/2014/main" val="4103837082"/>
                    </a:ext>
                  </a:extLst>
                </a:gridCol>
              </a:tblGrid>
              <a:tr h="436833">
                <a:tc gridSpan="4">
                  <a:txBody>
                    <a:bodyPr/>
                    <a:lstStyle/>
                    <a:p>
                      <a:pPr algn="ctr">
                        <a:buNone/>
                      </a:pPr>
                      <a:r>
                        <a:rPr lang="en-US" sz="700" b="1" dirty="0">
                          <a:effectLst/>
                        </a:rPr>
                        <a:t>Full Part B Coverage</a:t>
                      </a:r>
                      <a:endParaRPr lang="en-US" sz="700" dirty="0">
                        <a:effectLst/>
                      </a:endParaRP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E7E9F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2670180"/>
                  </a:ext>
                </a:extLst>
              </a:tr>
              <a:tr h="593296">
                <a:tc>
                  <a:txBody>
                    <a:bodyPr/>
                    <a:lstStyle/>
                    <a:p>
                      <a:pPr>
                        <a:buNone/>
                      </a:pPr>
                      <a:r>
                        <a:rPr lang="en-US" sz="700" b="1">
                          <a:effectLst/>
                        </a:rPr>
                        <a:t>Beneficiaries who file individual tax returns with modified adjusted gross income:</a:t>
                      </a:r>
                      <a:endParaRPr lang="en-US" sz="700">
                        <a:effectLst/>
                      </a:endParaRP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buNone/>
                      </a:pPr>
                      <a:r>
                        <a:rPr lang="en-US" sz="700" b="1">
                          <a:effectLst/>
                        </a:rPr>
                        <a:t>Beneficiaries who file joint tax returns with modified adjusted gross income:</a:t>
                      </a:r>
                      <a:endParaRPr lang="en-US" sz="700">
                        <a:effectLst/>
                      </a:endParaRP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a:buNone/>
                      </a:pPr>
                      <a:r>
                        <a:rPr lang="en-US" sz="700" b="1">
                          <a:effectLst/>
                        </a:rPr>
                        <a:t>Income-Related Monthly Adjustment Amount</a:t>
                      </a:r>
                      <a:endParaRPr lang="en-US" sz="700">
                        <a:effectLst/>
                      </a:endParaRP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a:buNone/>
                      </a:pPr>
                      <a:r>
                        <a:rPr lang="en-US" sz="700" b="1">
                          <a:effectLst/>
                        </a:rPr>
                        <a:t>Total Monthly Premium Amount</a:t>
                      </a:r>
                      <a:endParaRPr lang="en-US" sz="700">
                        <a:effectLst/>
                      </a:endParaRP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623602981"/>
                  </a:ext>
                </a:extLst>
              </a:tr>
              <a:tr h="315655">
                <a:tc>
                  <a:txBody>
                    <a:bodyPr/>
                    <a:lstStyle/>
                    <a:p>
                      <a:pPr>
                        <a:buNone/>
                      </a:pPr>
                      <a:r>
                        <a:rPr lang="en-US" sz="700" dirty="0">
                          <a:effectLst/>
                        </a:rPr>
                        <a:t>Less than or equal to $109,000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buNone/>
                      </a:pPr>
                      <a:r>
                        <a:rPr lang="en-US" sz="700" dirty="0">
                          <a:effectLst/>
                        </a:rPr>
                        <a:t>Less than or equal to $218,000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a:buNone/>
                      </a:pPr>
                      <a:r>
                        <a:rPr lang="en-US" sz="700" dirty="0">
                          <a:effectLst/>
                        </a:rPr>
                        <a:t>$0.00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a:buNone/>
                      </a:pPr>
                      <a:r>
                        <a:rPr lang="en-US" sz="700">
                          <a:effectLst/>
                        </a:rPr>
                        <a:t>$202.90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531254554"/>
                  </a:ext>
                </a:extLst>
              </a:tr>
              <a:tr h="408202">
                <a:tc>
                  <a:txBody>
                    <a:bodyPr/>
                    <a:lstStyle/>
                    <a:p>
                      <a:pPr>
                        <a:buNone/>
                      </a:pPr>
                      <a:r>
                        <a:rPr lang="en-US" sz="700" dirty="0">
                          <a:effectLst/>
                        </a:rPr>
                        <a:t>Greater than $109,000 and less than or equal to $137,000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buNone/>
                      </a:pPr>
                      <a:r>
                        <a:rPr lang="en-US" sz="700">
                          <a:effectLst/>
                        </a:rPr>
                        <a:t>Greater than $218,000 and less than or equal to $274,000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a:buNone/>
                      </a:pPr>
                      <a:r>
                        <a:rPr lang="en-US" sz="700">
                          <a:effectLst/>
                        </a:rPr>
                        <a:t>$81.20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a:buNone/>
                      </a:pPr>
                      <a:r>
                        <a:rPr lang="en-US" sz="700">
                          <a:effectLst/>
                        </a:rPr>
                        <a:t>$284.10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4166172382"/>
                  </a:ext>
                </a:extLst>
              </a:tr>
              <a:tr h="408202">
                <a:tc>
                  <a:txBody>
                    <a:bodyPr/>
                    <a:lstStyle/>
                    <a:p>
                      <a:pPr>
                        <a:buNone/>
                      </a:pPr>
                      <a:r>
                        <a:rPr lang="en-US" sz="700">
                          <a:effectLst/>
                        </a:rPr>
                        <a:t>Greater than $137,000 and less than or equal to $171,000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buNone/>
                      </a:pPr>
                      <a:r>
                        <a:rPr lang="en-US" sz="700">
                          <a:effectLst/>
                        </a:rPr>
                        <a:t>Greater than $274,000 and less than or equal to $342,000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a:buNone/>
                      </a:pPr>
                      <a:r>
                        <a:rPr lang="en-US" sz="700">
                          <a:effectLst/>
                        </a:rPr>
                        <a:t>$202.90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a:buNone/>
                      </a:pPr>
                      <a:r>
                        <a:rPr lang="en-US" sz="700">
                          <a:effectLst/>
                        </a:rPr>
                        <a:t>$405.80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3691862668"/>
                  </a:ext>
                </a:extLst>
              </a:tr>
              <a:tr h="408202">
                <a:tc>
                  <a:txBody>
                    <a:bodyPr/>
                    <a:lstStyle/>
                    <a:p>
                      <a:pPr>
                        <a:buNone/>
                      </a:pPr>
                      <a:r>
                        <a:rPr lang="en-US" sz="700">
                          <a:effectLst/>
                        </a:rPr>
                        <a:t>Greater than $171,000 and less than or equal to $205,000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buNone/>
                      </a:pPr>
                      <a:r>
                        <a:rPr lang="en-US" sz="700">
                          <a:effectLst/>
                        </a:rPr>
                        <a:t>Greater than $342,000 and less than or equal to $410,000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a:buNone/>
                      </a:pPr>
                      <a:r>
                        <a:rPr lang="en-US" sz="700">
                          <a:effectLst/>
                        </a:rPr>
                        <a:t>$324.60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a:buNone/>
                      </a:pPr>
                      <a:r>
                        <a:rPr lang="en-US" sz="700">
                          <a:effectLst/>
                        </a:rPr>
                        <a:t>$527.50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3740422048"/>
                  </a:ext>
                </a:extLst>
              </a:tr>
              <a:tr h="408202">
                <a:tc>
                  <a:txBody>
                    <a:bodyPr/>
                    <a:lstStyle/>
                    <a:p>
                      <a:pPr>
                        <a:buNone/>
                      </a:pPr>
                      <a:r>
                        <a:rPr lang="en-US" sz="700">
                          <a:effectLst/>
                        </a:rPr>
                        <a:t>Greater than $205,000 and less than $500,000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buNone/>
                      </a:pPr>
                      <a:r>
                        <a:rPr lang="en-US" sz="700">
                          <a:effectLst/>
                        </a:rPr>
                        <a:t>Greater than $410,000 and less than $750,000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a:buNone/>
                      </a:pPr>
                      <a:r>
                        <a:rPr lang="en-US" sz="700">
                          <a:effectLst/>
                        </a:rPr>
                        <a:t>$446.30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a:buNone/>
                      </a:pPr>
                      <a:r>
                        <a:rPr lang="en-US" sz="700">
                          <a:effectLst/>
                        </a:rPr>
                        <a:t>$649.20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4043800013"/>
                  </a:ext>
                </a:extLst>
              </a:tr>
              <a:tr h="315655">
                <a:tc>
                  <a:txBody>
                    <a:bodyPr/>
                    <a:lstStyle/>
                    <a:p>
                      <a:pPr>
                        <a:buNone/>
                      </a:pPr>
                      <a:r>
                        <a:rPr lang="en-US" sz="700">
                          <a:effectLst/>
                        </a:rPr>
                        <a:t>Greater than or equal to $500,000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buNone/>
                      </a:pPr>
                      <a:r>
                        <a:rPr lang="en-US" sz="700">
                          <a:effectLst/>
                        </a:rPr>
                        <a:t>Greater than or equal to $750,000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a:buNone/>
                      </a:pPr>
                      <a:r>
                        <a:rPr lang="en-US" sz="700" dirty="0">
                          <a:effectLst/>
                        </a:rPr>
                        <a:t>$487.00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ctr">
                        <a:buNone/>
                      </a:pPr>
                      <a:r>
                        <a:rPr lang="en-US" sz="700" dirty="0">
                          <a:effectLst/>
                        </a:rPr>
                        <a:t>$689.90</a:t>
                      </a:r>
                    </a:p>
                  </a:txBody>
                  <a:tcPr marL="75249" marR="75249" marT="75249" marB="75249"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4012463114"/>
                  </a:ext>
                </a:extLst>
              </a:tr>
            </a:tbl>
          </a:graphicData>
        </a:graphic>
      </p:graphicFrame>
      <p:pic>
        <p:nvPicPr>
          <p:cNvPr id="3" name="Picture 2">
            <a:extLst>
              <a:ext uri="{FF2B5EF4-FFF2-40B4-BE49-F238E27FC236}">
                <a16:creationId xmlns:a16="http://schemas.microsoft.com/office/drawing/2014/main" id="{8660E91B-F8E5-D33C-9F4D-84BC37E67D25}"/>
              </a:ext>
            </a:extLst>
          </p:cNvPr>
          <p:cNvPicPr>
            <a:picLocks noChangeAspect="1"/>
          </p:cNvPicPr>
          <p:nvPr/>
        </p:nvPicPr>
        <p:blipFill>
          <a:blip r:embed="rId3"/>
          <a:stretch>
            <a:fillRect/>
          </a:stretch>
        </p:blipFill>
        <p:spPr>
          <a:xfrm>
            <a:off x="7912501" y="4186345"/>
            <a:ext cx="1231499" cy="957155"/>
          </a:xfrm>
          <a:prstGeom prst="rect">
            <a:avLst/>
          </a:prstGeom>
        </p:spPr>
      </p:pic>
      <p:sp>
        <p:nvSpPr>
          <p:cNvPr id="4" name="TextBox 3">
            <a:extLst>
              <a:ext uri="{FF2B5EF4-FFF2-40B4-BE49-F238E27FC236}">
                <a16:creationId xmlns:a16="http://schemas.microsoft.com/office/drawing/2014/main" id="{201E32F4-8247-4E36-5532-3643B256A19E}"/>
              </a:ext>
            </a:extLst>
          </p:cNvPr>
          <p:cNvSpPr txBox="1"/>
          <p:nvPr/>
        </p:nvSpPr>
        <p:spPr>
          <a:xfrm>
            <a:off x="502918" y="4262096"/>
            <a:ext cx="7897665" cy="246221"/>
          </a:xfrm>
          <a:prstGeom prst="rect">
            <a:avLst/>
          </a:prstGeom>
          <a:noFill/>
        </p:spPr>
        <p:txBody>
          <a:bodyPr wrap="square" rtlCol="0">
            <a:spAutoFit/>
          </a:bodyPr>
          <a:lstStyle/>
          <a:p>
            <a:pPr algn="ctr"/>
            <a:r>
              <a:rPr lang="en-US" sz="1000" dirty="0"/>
              <a:t>*The 2026 Part B total premiums for high-income beneficiaries with full Part B coverage are shown in the following table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2" name="Google Shape;252;p27"/>
          <p:cNvSpPr txBox="1">
            <a:spLocks noGrp="1"/>
          </p:cNvSpPr>
          <p:nvPr>
            <p:ph type="title"/>
          </p:nvPr>
        </p:nvSpPr>
        <p:spPr>
          <a:xfrm>
            <a:off x="358140" y="350519"/>
            <a:ext cx="6445560" cy="567593"/>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800"/>
              <a:buNone/>
            </a:pPr>
            <a:r>
              <a:rPr lang="en-US" sz="2500">
                <a:latin typeface="Lato"/>
                <a:ea typeface="Lato"/>
                <a:cs typeface="Lato"/>
                <a:sym typeface="Lato"/>
              </a:rPr>
              <a:t>What Original Medicare Doesn’t Cover</a:t>
            </a:r>
            <a:endParaRPr lang="en-US" sz="2500" dirty="0">
              <a:latin typeface="Lato"/>
              <a:ea typeface="Lato"/>
              <a:cs typeface="Lato"/>
              <a:sym typeface="Lato"/>
            </a:endParaRPr>
          </a:p>
        </p:txBody>
      </p:sp>
      <p:sp>
        <p:nvSpPr>
          <p:cNvPr id="253" name="Google Shape;253;p27"/>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sz="1100" b="1" smtClean="0">
                <a:solidFill>
                  <a:srgbClr val="FF8200"/>
                </a:solidFill>
                <a:latin typeface="Raleway"/>
                <a:ea typeface="Raleway"/>
                <a:cs typeface="Raleway"/>
                <a:sym typeface="Raleway"/>
              </a:rPr>
              <a:t>16</a:t>
            </a:fld>
            <a:endParaRPr lang="en" sz="1100" b="1" dirty="0">
              <a:solidFill>
                <a:srgbClr val="FF8200"/>
              </a:solidFill>
              <a:latin typeface="Raleway"/>
              <a:ea typeface="Raleway"/>
              <a:cs typeface="Raleway"/>
              <a:sym typeface="Raleway"/>
            </a:endParaRPr>
          </a:p>
        </p:txBody>
      </p:sp>
      <p:pic>
        <p:nvPicPr>
          <p:cNvPr id="254" name="Google Shape;254;p27"/>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65FDEF44-B345-386E-4F67-60B897A8FBF4}"/>
              </a:ext>
            </a:extLst>
          </p:cNvPr>
          <p:cNvPicPr>
            <a:picLocks noChangeAspect="1"/>
          </p:cNvPicPr>
          <p:nvPr/>
        </p:nvPicPr>
        <p:blipFill>
          <a:blip r:embed="rId4"/>
          <a:stretch>
            <a:fillRect/>
          </a:stretch>
        </p:blipFill>
        <p:spPr>
          <a:xfrm>
            <a:off x="7912501" y="4186345"/>
            <a:ext cx="1231499" cy="957155"/>
          </a:xfrm>
          <a:prstGeom prst="rect">
            <a:avLst/>
          </a:prstGeom>
        </p:spPr>
      </p:pic>
      <p:graphicFrame>
        <p:nvGraphicFramePr>
          <p:cNvPr id="256" name="Google Shape;250;p27">
            <a:extLst>
              <a:ext uri="{FF2B5EF4-FFF2-40B4-BE49-F238E27FC236}">
                <a16:creationId xmlns:a16="http://schemas.microsoft.com/office/drawing/2014/main" id="{17349506-7329-4397-51DF-F6294A612017}"/>
              </a:ext>
            </a:extLst>
          </p:cNvPr>
          <p:cNvGraphicFramePr/>
          <p:nvPr>
            <p:extLst>
              <p:ext uri="{D42A27DB-BD31-4B8C-83A1-F6EECF244321}">
                <p14:modId xmlns:p14="http://schemas.microsoft.com/office/powerpoint/2010/main" val="659691210"/>
              </p:ext>
            </p:extLst>
          </p:nvPr>
        </p:nvGraphicFramePr>
        <p:xfrm>
          <a:off x="960120" y="1661160"/>
          <a:ext cx="7147560" cy="29828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8"/>
        <p:cNvGrpSpPr/>
        <p:nvPr/>
      </p:nvGrpSpPr>
      <p:grpSpPr>
        <a:xfrm>
          <a:off x="0" y="0"/>
          <a:ext cx="0" cy="0"/>
          <a:chOff x="0" y="0"/>
          <a:chExt cx="0" cy="0"/>
        </a:xfrm>
      </p:grpSpPr>
      <p:grpSp>
        <p:nvGrpSpPr>
          <p:cNvPr id="264" name="Group 263">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265" name="Rectangle 264">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6"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68" name="Rectangle 267">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0"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3138837"/>
            <a:ext cx="2474555"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72"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341709" y="3181350"/>
            <a:ext cx="8458200" cy="175287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74"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90"/>
            <a:ext cx="9144000" cy="5142310"/>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76" name="Rectangle 275">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9" name="Google Shape;259;p28"/>
          <p:cNvSpPr txBox="1"/>
          <p:nvPr/>
        </p:nvSpPr>
        <p:spPr>
          <a:xfrm>
            <a:off x="743416" y="386576"/>
            <a:ext cx="7138206" cy="2185174"/>
          </a:xfrm>
          <a:prstGeom prst="rect">
            <a:avLst/>
          </a:prstGeom>
        </p:spPr>
        <p:txBody>
          <a:bodyPr spcFirstLastPara="1" vert="horz" lIns="91440" tIns="45720" rIns="91440" bIns="45720" rtlCol="0" anchor="ctr" anchorCtr="0">
            <a:normAutofit/>
          </a:bodyPr>
          <a:lstStyle/>
          <a:p>
            <a:pPr marL="0" marR="38100" lvl="0" indent="0">
              <a:spcBef>
                <a:spcPct val="0"/>
              </a:spcBef>
              <a:spcAft>
                <a:spcPts val="600"/>
              </a:spcAft>
              <a:buClr>
                <a:srgbClr val="000000"/>
              </a:buClr>
              <a:buSzPts val="5000"/>
            </a:pPr>
            <a:r>
              <a:rPr lang="en-US" sz="4400" u="none" strike="noStrike" cap="none" dirty="0">
                <a:solidFill>
                  <a:srgbClr val="FFFFFF"/>
                </a:solidFill>
                <a:latin typeface="+mj-lt"/>
                <a:ea typeface="+mj-ea"/>
                <a:cs typeface="+mj-cs"/>
                <a:sym typeface="Lato"/>
              </a:rPr>
              <a:t>Medicare Advantage</a:t>
            </a:r>
          </a:p>
          <a:p>
            <a:pPr marL="0" marR="38100" lvl="0" indent="0">
              <a:spcBef>
                <a:spcPct val="0"/>
              </a:spcBef>
              <a:spcAft>
                <a:spcPts val="600"/>
              </a:spcAft>
              <a:buClr>
                <a:srgbClr val="000000"/>
              </a:buClr>
              <a:buSzPts val="3000"/>
            </a:pPr>
            <a:r>
              <a:rPr lang="en-US" sz="4000" u="none" strike="noStrike" cap="none" dirty="0">
                <a:solidFill>
                  <a:srgbClr val="FFFFFF"/>
                </a:solidFill>
                <a:latin typeface="+mj-lt"/>
                <a:ea typeface="+mj-ea"/>
                <a:cs typeface="+mj-cs"/>
                <a:sym typeface="Lato"/>
              </a:rPr>
              <a:t>Aka Part C</a:t>
            </a:r>
          </a:p>
        </p:txBody>
      </p:sp>
      <p:pic>
        <p:nvPicPr>
          <p:cNvPr id="2" name="Picture 1">
            <a:extLst>
              <a:ext uri="{FF2B5EF4-FFF2-40B4-BE49-F238E27FC236}">
                <a16:creationId xmlns:a16="http://schemas.microsoft.com/office/drawing/2014/main" id="{7A6775E6-25AC-CBB8-58B6-BE8FF1697FFD}"/>
              </a:ext>
            </a:extLst>
          </p:cNvPr>
          <p:cNvPicPr>
            <a:picLocks noChangeAspect="1"/>
          </p:cNvPicPr>
          <p:nvPr/>
        </p:nvPicPr>
        <p:blipFill>
          <a:blip r:embed="rId4"/>
          <a:stretch>
            <a:fillRect/>
          </a:stretch>
        </p:blipFill>
        <p:spPr>
          <a:xfrm>
            <a:off x="7912501" y="4186345"/>
            <a:ext cx="1231499" cy="95715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9"/>
          <p:cNvSpPr txBox="1">
            <a:spLocks noGrp="1"/>
          </p:cNvSpPr>
          <p:nvPr>
            <p:ph type="title"/>
          </p:nvPr>
        </p:nvSpPr>
        <p:spPr>
          <a:xfrm>
            <a:off x="243150" y="1767450"/>
            <a:ext cx="3706500" cy="7281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2800"/>
              <a:buNone/>
            </a:pPr>
            <a:r>
              <a:rPr lang="en" sz="2500">
                <a:latin typeface="Lato"/>
                <a:ea typeface="Lato"/>
                <a:cs typeface="Lato"/>
                <a:sym typeface="Lato"/>
              </a:rPr>
              <a:t>Medicare Part C</a:t>
            </a:r>
            <a:endParaRPr sz="2500">
              <a:latin typeface="Lato"/>
              <a:ea typeface="Lato"/>
              <a:cs typeface="Lato"/>
              <a:sym typeface="Lato"/>
            </a:endParaRPr>
          </a:p>
          <a:p>
            <a:pPr marL="0" lvl="0" indent="0" algn="ctr" rtl="0">
              <a:lnSpc>
                <a:spcPct val="80000"/>
              </a:lnSpc>
              <a:spcBef>
                <a:spcPts val="0"/>
              </a:spcBef>
              <a:spcAft>
                <a:spcPts val="0"/>
              </a:spcAft>
              <a:buSzPts val="2800"/>
              <a:buNone/>
            </a:pPr>
            <a:r>
              <a:rPr lang="en" sz="1800" b="0">
                <a:latin typeface="Lato"/>
                <a:ea typeface="Lato"/>
                <a:cs typeface="Lato"/>
                <a:sym typeface="Lato"/>
              </a:rPr>
              <a:t>Medicare Advantage</a:t>
            </a:r>
            <a:endParaRPr sz="1800" b="0">
              <a:latin typeface="Lato"/>
              <a:ea typeface="Lato"/>
              <a:cs typeface="Lato"/>
              <a:sym typeface="Lato"/>
            </a:endParaRPr>
          </a:p>
        </p:txBody>
      </p:sp>
      <p:sp>
        <p:nvSpPr>
          <p:cNvPr id="267" name="Google Shape;267;p29"/>
          <p:cNvSpPr txBox="1">
            <a:spLocks noGrp="1"/>
          </p:cNvSpPr>
          <p:nvPr>
            <p:ph type="body" idx="1"/>
          </p:nvPr>
        </p:nvSpPr>
        <p:spPr>
          <a:xfrm>
            <a:off x="1394461" y="471275"/>
            <a:ext cx="4015740" cy="4098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Char char="●"/>
            </a:pPr>
            <a:r>
              <a:rPr lang="en" dirty="0">
                <a:solidFill>
                  <a:schemeClr val="dk1"/>
                </a:solidFill>
              </a:rPr>
              <a:t>Offers health plan options by Medicare-approved private insurance companies.</a:t>
            </a:r>
            <a:endParaRPr dirty="0">
              <a:solidFill>
                <a:schemeClr val="dk1"/>
              </a:solidFill>
            </a:endParaRPr>
          </a:p>
          <a:p>
            <a:pPr marL="457200" lvl="0" indent="-311150" algn="l" rtl="0">
              <a:spcBef>
                <a:spcPts val="0"/>
              </a:spcBef>
              <a:spcAft>
                <a:spcPts val="0"/>
              </a:spcAft>
              <a:buClr>
                <a:schemeClr val="dk1"/>
              </a:buClr>
              <a:buSzPts val="1300"/>
              <a:buChar char="●"/>
            </a:pPr>
            <a:r>
              <a:rPr lang="en" dirty="0">
                <a:solidFill>
                  <a:schemeClr val="dk1"/>
                </a:solidFill>
              </a:rPr>
              <a:t>Combines benefits and services of:</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
        <p:nvSpPr>
          <p:cNvPr id="265" name="Google Shape;265;p29"/>
          <p:cNvSpPr txBox="1">
            <a:spLocks noGrp="1"/>
          </p:cNvSpPr>
          <p:nvPr>
            <p:ph type="sldNum" idx="12"/>
          </p:nvPr>
        </p:nvSpPr>
        <p:spPr>
          <a:xfrm>
            <a:off x="163551" y="4663217"/>
            <a:ext cx="341971" cy="310227"/>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100" b="1" smtClean="0">
                <a:solidFill>
                  <a:schemeClr val="accent4"/>
                </a:solidFill>
              </a:rPr>
              <a:t>18</a:t>
            </a:fld>
            <a:endParaRPr sz="1100" b="1" dirty="0">
              <a:solidFill>
                <a:schemeClr val="accent4"/>
              </a:solidFill>
            </a:endParaRPr>
          </a:p>
        </p:txBody>
      </p:sp>
      <p:pic>
        <p:nvPicPr>
          <p:cNvPr id="266" name="Google Shape;266;p29"/>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graphicFrame>
        <p:nvGraphicFramePr>
          <p:cNvPr id="268" name="Google Shape;268;p29"/>
          <p:cNvGraphicFramePr/>
          <p:nvPr>
            <p:extLst>
              <p:ext uri="{D42A27DB-BD31-4B8C-83A1-F6EECF244321}">
                <p14:modId xmlns:p14="http://schemas.microsoft.com/office/powerpoint/2010/main" val="4078923253"/>
              </p:ext>
            </p:extLst>
          </p:nvPr>
        </p:nvGraphicFramePr>
        <p:xfrm>
          <a:off x="1394461" y="1767450"/>
          <a:ext cx="4015740" cy="2629290"/>
        </p:xfrm>
        <a:graphic>
          <a:graphicData uri="http://schemas.openxmlformats.org/drawingml/2006/table">
            <a:tbl>
              <a:tblPr>
                <a:noFill/>
                <a:tableStyleId>{1003D5AC-6CEE-429E-8669-3F6D3F564675}</a:tableStyleId>
              </a:tblPr>
              <a:tblGrid>
                <a:gridCol w="4015740">
                  <a:extLst>
                    <a:ext uri="{9D8B030D-6E8A-4147-A177-3AD203B41FA5}">
                      <a16:colId xmlns:a16="http://schemas.microsoft.com/office/drawing/2014/main" val="20000"/>
                    </a:ext>
                  </a:extLst>
                </a:gridCol>
              </a:tblGrid>
              <a:tr h="475170">
                <a:tc>
                  <a:txBody>
                    <a:bodyPr/>
                    <a:lstStyle/>
                    <a:p>
                      <a:pPr marL="0" marR="0" lvl="0" indent="0" algn="ctr" rtl="0">
                        <a:lnSpc>
                          <a:spcPct val="100000"/>
                        </a:lnSpc>
                        <a:spcBef>
                          <a:spcPts val="0"/>
                        </a:spcBef>
                        <a:spcAft>
                          <a:spcPts val="0"/>
                        </a:spcAft>
                        <a:buClr>
                          <a:srgbClr val="000000"/>
                        </a:buClr>
                        <a:buSzPts val="1800"/>
                        <a:buFont typeface="Arial"/>
                        <a:buNone/>
                      </a:pPr>
                      <a:r>
                        <a:rPr lang="en" sz="1800" b="1" dirty="0">
                          <a:solidFill>
                            <a:srgbClr val="424242"/>
                          </a:solidFill>
                          <a:latin typeface="Lato"/>
                          <a:ea typeface="Lato"/>
                          <a:cs typeface="Lato"/>
                          <a:sym typeface="Lato"/>
                        </a:rPr>
                        <a:t>Part C</a:t>
                      </a:r>
                      <a:endParaRPr sz="1600" u="none" strike="noStrike" cap="none" dirty="0">
                        <a:solidFill>
                          <a:srgbClr val="424242"/>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r h="459330">
                <a:tc>
                  <a:txBody>
                    <a:bodyPr/>
                    <a:lstStyle/>
                    <a:p>
                      <a:pPr marL="0" marR="0" lvl="0" indent="0" algn="ctr" rtl="0">
                        <a:lnSpc>
                          <a:spcPct val="100000"/>
                        </a:lnSpc>
                        <a:spcBef>
                          <a:spcPts val="0"/>
                        </a:spcBef>
                        <a:spcAft>
                          <a:spcPts val="0"/>
                        </a:spcAft>
                        <a:buClr>
                          <a:srgbClr val="000000"/>
                        </a:buClr>
                        <a:buSzPts val="1800"/>
                        <a:buFont typeface="Arial"/>
                        <a:buNone/>
                      </a:pPr>
                      <a:r>
                        <a:rPr lang="en" sz="1700">
                          <a:solidFill>
                            <a:srgbClr val="424242"/>
                          </a:solidFill>
                          <a:latin typeface="Lato"/>
                          <a:ea typeface="Lato"/>
                          <a:cs typeface="Lato"/>
                          <a:sym typeface="Lato"/>
                        </a:rPr>
                        <a:t>Hospital Services (Medicare Part A)</a:t>
                      </a:r>
                      <a:endParaRPr sz="1700" u="none" strike="noStrike" cap="none">
                        <a:solidFill>
                          <a:srgbClr val="424242"/>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59330">
                <a:tc>
                  <a:txBody>
                    <a:bodyPr/>
                    <a:lstStyle/>
                    <a:p>
                      <a:pPr marL="0" marR="0" lvl="0" indent="0" algn="ctr" rtl="0">
                        <a:lnSpc>
                          <a:spcPct val="100000"/>
                        </a:lnSpc>
                        <a:spcBef>
                          <a:spcPts val="0"/>
                        </a:spcBef>
                        <a:spcAft>
                          <a:spcPts val="0"/>
                        </a:spcAft>
                        <a:buClr>
                          <a:srgbClr val="000000"/>
                        </a:buClr>
                        <a:buSzPts val="1800"/>
                        <a:buFont typeface="Arial"/>
                        <a:buNone/>
                      </a:pPr>
                      <a:r>
                        <a:rPr lang="en" sz="1700" dirty="0">
                          <a:solidFill>
                            <a:srgbClr val="424242"/>
                          </a:solidFill>
                          <a:latin typeface="Lato"/>
                          <a:ea typeface="Lato"/>
                          <a:cs typeface="Lato"/>
                          <a:sym typeface="Lato"/>
                        </a:rPr>
                        <a:t>Medical Services (Medicare Part B)</a:t>
                      </a:r>
                      <a:endParaRPr sz="1700" u="none" strike="noStrike" cap="none" dirty="0">
                        <a:solidFill>
                          <a:srgbClr val="424242"/>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60290">
                <a:tc>
                  <a:txBody>
                    <a:bodyPr/>
                    <a:lstStyle/>
                    <a:p>
                      <a:pPr marL="0" marR="0" lvl="0" indent="0" algn="ctr" rtl="0">
                        <a:lnSpc>
                          <a:spcPct val="100000"/>
                        </a:lnSpc>
                        <a:spcBef>
                          <a:spcPts val="0"/>
                        </a:spcBef>
                        <a:spcAft>
                          <a:spcPts val="0"/>
                        </a:spcAft>
                        <a:buClr>
                          <a:srgbClr val="000000"/>
                        </a:buClr>
                        <a:buSzPts val="1800"/>
                        <a:buFont typeface="Arial"/>
                        <a:buNone/>
                      </a:pPr>
                      <a:r>
                        <a:rPr lang="en" sz="1800">
                          <a:solidFill>
                            <a:srgbClr val="424242"/>
                          </a:solidFill>
                          <a:latin typeface="Lato"/>
                          <a:ea typeface="Lato"/>
                          <a:cs typeface="Lato"/>
                          <a:sym typeface="Lato"/>
                        </a:rPr>
                        <a:t>Often includes Prescription Drug Coverage (Medicare Part D)</a:t>
                      </a:r>
                      <a:endParaRPr sz="1800" u="none" strike="noStrike" cap="none">
                        <a:solidFill>
                          <a:srgbClr val="424242"/>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75170">
                <a:tc>
                  <a:txBody>
                    <a:bodyPr/>
                    <a:lstStyle/>
                    <a:p>
                      <a:pPr marL="0" marR="0" lvl="0" indent="0" algn="ctr" rtl="0">
                        <a:lnSpc>
                          <a:spcPct val="100000"/>
                        </a:lnSpc>
                        <a:spcBef>
                          <a:spcPts val="0"/>
                        </a:spcBef>
                        <a:spcAft>
                          <a:spcPts val="0"/>
                        </a:spcAft>
                        <a:buClr>
                          <a:srgbClr val="000000"/>
                        </a:buClr>
                        <a:buSzPts val="1800"/>
                        <a:buFont typeface="Arial"/>
                        <a:buNone/>
                      </a:pPr>
                      <a:r>
                        <a:rPr lang="en" sz="1800" dirty="0">
                          <a:solidFill>
                            <a:srgbClr val="424242"/>
                          </a:solidFill>
                          <a:latin typeface="Lato"/>
                          <a:ea typeface="Lato"/>
                          <a:cs typeface="Lato"/>
                          <a:sym typeface="Lato"/>
                        </a:rPr>
                        <a:t>Some may include additional benefits</a:t>
                      </a:r>
                      <a:endParaRPr sz="1800" u="none" strike="noStrike" cap="none" dirty="0">
                        <a:solidFill>
                          <a:srgbClr val="424242"/>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17" name="Picture 16">
            <a:extLst>
              <a:ext uri="{FF2B5EF4-FFF2-40B4-BE49-F238E27FC236}">
                <a16:creationId xmlns:a16="http://schemas.microsoft.com/office/drawing/2014/main" id="{5A73FBEC-9EA1-CCF2-CD91-F8207FC05FD3}"/>
              </a:ext>
            </a:extLst>
          </p:cNvPr>
          <p:cNvPicPr>
            <a:picLocks noChangeAspect="1"/>
          </p:cNvPicPr>
          <p:nvPr/>
        </p:nvPicPr>
        <p:blipFill>
          <a:blip r:embed="rId4"/>
          <a:stretch>
            <a:fillRect/>
          </a:stretch>
        </p:blipFill>
        <p:spPr>
          <a:xfrm>
            <a:off x="7912501" y="4186345"/>
            <a:ext cx="1231499" cy="9571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5" name="Google Shape;275;p30"/>
          <p:cNvSpPr txBox="1">
            <a:spLocks noGrp="1"/>
          </p:cNvSpPr>
          <p:nvPr>
            <p:ph type="title"/>
          </p:nvPr>
        </p:nvSpPr>
        <p:spPr>
          <a:xfrm>
            <a:off x="356838" y="356839"/>
            <a:ext cx="6446861" cy="561274"/>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800"/>
              <a:buNone/>
            </a:pPr>
            <a:r>
              <a:rPr lang="en" sz="2500" dirty="0">
                <a:latin typeface="Lato"/>
                <a:ea typeface="Lato"/>
                <a:cs typeface="Lato"/>
                <a:sym typeface="Lato"/>
              </a:rPr>
              <a:t>Medicare Advantage Costs </a:t>
            </a:r>
            <a:endParaRPr sz="2500" dirty="0">
              <a:latin typeface="Lato"/>
              <a:ea typeface="Lato"/>
              <a:cs typeface="Lato"/>
              <a:sym typeface="Lato"/>
            </a:endParaRPr>
          </a:p>
        </p:txBody>
      </p:sp>
      <p:sp>
        <p:nvSpPr>
          <p:cNvPr id="276" name="Google Shape;276;p30"/>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sz="1100" b="1">
                <a:solidFill>
                  <a:srgbClr val="FF8200"/>
                </a:solidFill>
                <a:latin typeface="Raleway"/>
                <a:ea typeface="Raleway"/>
                <a:cs typeface="Raleway"/>
                <a:sym typeface="Raleway"/>
              </a:rPr>
              <a:t>19</a:t>
            </a:fld>
            <a:endParaRPr sz="1100" b="1">
              <a:solidFill>
                <a:srgbClr val="FF8200"/>
              </a:solidFill>
              <a:latin typeface="Raleway"/>
              <a:ea typeface="Raleway"/>
              <a:cs typeface="Raleway"/>
              <a:sym typeface="Raleway"/>
            </a:endParaRPr>
          </a:p>
        </p:txBody>
      </p:sp>
      <p:pic>
        <p:nvPicPr>
          <p:cNvPr id="277" name="Google Shape;277;p30"/>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D9C4C883-CA9B-A3D3-0B30-64FB56253A28}"/>
              </a:ext>
            </a:extLst>
          </p:cNvPr>
          <p:cNvPicPr>
            <a:picLocks noChangeAspect="1"/>
          </p:cNvPicPr>
          <p:nvPr/>
        </p:nvPicPr>
        <p:blipFill>
          <a:blip r:embed="rId4"/>
          <a:stretch>
            <a:fillRect/>
          </a:stretch>
        </p:blipFill>
        <p:spPr>
          <a:xfrm>
            <a:off x="7912501" y="4186345"/>
            <a:ext cx="1231499" cy="957155"/>
          </a:xfrm>
          <a:prstGeom prst="rect">
            <a:avLst/>
          </a:prstGeom>
        </p:spPr>
      </p:pic>
      <p:graphicFrame>
        <p:nvGraphicFramePr>
          <p:cNvPr id="279" name="Google Shape;273;p30">
            <a:extLst>
              <a:ext uri="{FF2B5EF4-FFF2-40B4-BE49-F238E27FC236}">
                <a16:creationId xmlns:a16="http://schemas.microsoft.com/office/drawing/2014/main" id="{8208EF5E-492A-83A8-179B-C17923F325C0}"/>
              </a:ext>
            </a:extLst>
          </p:cNvPr>
          <p:cNvGraphicFramePr/>
          <p:nvPr/>
        </p:nvGraphicFramePr>
        <p:xfrm>
          <a:off x="270300" y="1799063"/>
          <a:ext cx="5878800" cy="28449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3"/>
          <p:cNvSpPr txBox="1"/>
          <p:nvPr/>
        </p:nvSpPr>
        <p:spPr>
          <a:xfrm>
            <a:off x="559508" y="1533872"/>
            <a:ext cx="5778300" cy="3320625"/>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300"/>
              <a:buFont typeface="Arial"/>
              <a:buNone/>
            </a:pPr>
            <a:r>
              <a:rPr lang="en" sz="1500" b="1" i="0" u="none" strike="noStrike" cap="none" dirty="0">
                <a:solidFill>
                  <a:schemeClr val="dk1"/>
                </a:solidFill>
                <a:latin typeface="Raleway"/>
                <a:ea typeface="Raleway"/>
                <a:cs typeface="Raleway"/>
                <a:sym typeface="Raleway"/>
              </a:rPr>
              <a:t>We will cover the following topics:</a:t>
            </a:r>
            <a:endParaRPr sz="1500" b="1" i="0" u="none" strike="noStrike" cap="none" dirty="0">
              <a:solidFill>
                <a:srgbClr val="000000"/>
              </a:solidFill>
              <a:latin typeface="Raleway"/>
              <a:ea typeface="Raleway"/>
              <a:cs typeface="Raleway"/>
              <a:sym typeface="Raleway"/>
            </a:endParaRPr>
          </a:p>
          <a:p>
            <a:pPr marL="285750" marR="0" lvl="0" indent="-285750" algn="l" rtl="0">
              <a:lnSpc>
                <a:spcPct val="150000"/>
              </a:lnSpc>
              <a:spcBef>
                <a:spcPts val="0"/>
              </a:spcBef>
              <a:spcAft>
                <a:spcPts val="0"/>
              </a:spcAft>
              <a:buClr>
                <a:srgbClr val="000000"/>
              </a:buClr>
              <a:buSzPts val="1400"/>
              <a:buFont typeface="Raleway"/>
              <a:buChar char="•"/>
            </a:pPr>
            <a:r>
              <a:rPr lang="en" sz="1300" i="0" u="none" strike="noStrike" cap="none" dirty="0">
                <a:solidFill>
                  <a:schemeClr val="dk1"/>
                </a:solidFill>
                <a:latin typeface="Raleway"/>
                <a:ea typeface="Raleway"/>
                <a:cs typeface="Raleway"/>
                <a:sym typeface="Raleway"/>
              </a:rPr>
              <a:t>What is Medicare?            </a:t>
            </a:r>
          </a:p>
          <a:p>
            <a:pPr marL="285750" marR="0" lvl="0" indent="-285750" algn="l" rtl="0">
              <a:lnSpc>
                <a:spcPct val="150000"/>
              </a:lnSpc>
              <a:spcBef>
                <a:spcPts val="0"/>
              </a:spcBef>
              <a:spcAft>
                <a:spcPts val="0"/>
              </a:spcAft>
              <a:buClr>
                <a:srgbClr val="000000"/>
              </a:buClr>
              <a:buSzPts val="1400"/>
              <a:buFont typeface="Raleway"/>
              <a:buChar char="•"/>
            </a:pPr>
            <a:r>
              <a:rPr lang="en" sz="1300" dirty="0">
                <a:latin typeface="Raleway"/>
                <a:ea typeface="Raleway"/>
                <a:cs typeface="Raleway"/>
                <a:sym typeface="Raleway"/>
              </a:rPr>
              <a:t>Enrollment Periods</a:t>
            </a:r>
            <a:endParaRPr sz="1300" dirty="0">
              <a:latin typeface="Raleway"/>
              <a:ea typeface="Raleway"/>
              <a:cs typeface="Raleway"/>
              <a:sym typeface="Raleway"/>
            </a:endParaRPr>
          </a:p>
          <a:p>
            <a:pPr marL="285750" marR="0" lvl="0" indent="-285750" algn="l" rtl="0">
              <a:lnSpc>
                <a:spcPct val="150000"/>
              </a:lnSpc>
              <a:spcBef>
                <a:spcPts val="0"/>
              </a:spcBef>
              <a:spcAft>
                <a:spcPts val="0"/>
              </a:spcAft>
              <a:buClr>
                <a:srgbClr val="000000"/>
              </a:buClr>
              <a:buSzPts val="1400"/>
              <a:buFont typeface="Raleway"/>
              <a:buChar char="•"/>
            </a:pPr>
            <a:r>
              <a:rPr lang="en" sz="1300" i="0" u="none" strike="noStrike" cap="none" dirty="0">
                <a:solidFill>
                  <a:schemeClr val="dk1"/>
                </a:solidFill>
                <a:latin typeface="Raleway"/>
                <a:ea typeface="Raleway"/>
                <a:cs typeface="Raleway"/>
                <a:sym typeface="Raleway"/>
              </a:rPr>
              <a:t>Original Medicare</a:t>
            </a:r>
            <a:endParaRPr sz="1300" i="0" u="none" strike="noStrike" cap="none" dirty="0">
              <a:solidFill>
                <a:srgbClr val="000000"/>
              </a:solidFill>
              <a:latin typeface="Raleway"/>
              <a:ea typeface="Raleway"/>
              <a:cs typeface="Raleway"/>
              <a:sym typeface="Raleway"/>
            </a:endParaRPr>
          </a:p>
          <a:p>
            <a:pPr marL="285750" marR="0" lvl="0" indent="-285750" algn="l" rtl="0">
              <a:lnSpc>
                <a:spcPct val="150000"/>
              </a:lnSpc>
              <a:spcBef>
                <a:spcPts val="0"/>
              </a:spcBef>
              <a:spcAft>
                <a:spcPts val="0"/>
              </a:spcAft>
              <a:buClr>
                <a:srgbClr val="000000"/>
              </a:buClr>
              <a:buSzPts val="1400"/>
              <a:buFont typeface="Raleway"/>
              <a:buChar char="•"/>
            </a:pPr>
            <a:r>
              <a:rPr lang="en" sz="1300" i="0" u="none" strike="noStrike" cap="none" dirty="0">
                <a:solidFill>
                  <a:schemeClr val="dk1"/>
                </a:solidFill>
                <a:latin typeface="Raleway"/>
                <a:ea typeface="Raleway"/>
                <a:cs typeface="Raleway"/>
                <a:sym typeface="Raleway"/>
              </a:rPr>
              <a:t>Medicare Advantage</a:t>
            </a:r>
            <a:endParaRPr sz="1300" i="0" u="none" strike="noStrike" cap="none" dirty="0">
              <a:solidFill>
                <a:srgbClr val="000000"/>
              </a:solidFill>
              <a:latin typeface="Raleway"/>
              <a:ea typeface="Raleway"/>
              <a:cs typeface="Raleway"/>
              <a:sym typeface="Raleway"/>
            </a:endParaRPr>
          </a:p>
          <a:p>
            <a:pPr marL="285750" marR="0" lvl="0" indent="-285750" algn="l" rtl="0">
              <a:lnSpc>
                <a:spcPct val="150000"/>
              </a:lnSpc>
              <a:spcBef>
                <a:spcPts val="0"/>
              </a:spcBef>
              <a:spcAft>
                <a:spcPts val="0"/>
              </a:spcAft>
              <a:buClr>
                <a:srgbClr val="000000"/>
              </a:buClr>
              <a:buSzPts val="1400"/>
              <a:buFont typeface="Raleway"/>
              <a:buChar char="•"/>
            </a:pPr>
            <a:r>
              <a:rPr lang="en" sz="1300" i="0" u="none" strike="noStrike" cap="none" dirty="0">
                <a:solidFill>
                  <a:schemeClr val="dk1"/>
                </a:solidFill>
                <a:latin typeface="Raleway"/>
                <a:ea typeface="Raleway"/>
                <a:cs typeface="Raleway"/>
                <a:sym typeface="Raleway"/>
              </a:rPr>
              <a:t>Medicare Supplement </a:t>
            </a:r>
            <a:endParaRPr sz="1300" i="0" u="none" strike="noStrike" cap="none" dirty="0">
              <a:solidFill>
                <a:srgbClr val="000000"/>
              </a:solidFill>
              <a:latin typeface="Raleway"/>
              <a:ea typeface="Raleway"/>
              <a:cs typeface="Raleway"/>
              <a:sym typeface="Raleway"/>
            </a:endParaRPr>
          </a:p>
          <a:p>
            <a:pPr marL="285750" marR="0" lvl="0" indent="-285750" algn="l" rtl="0">
              <a:lnSpc>
                <a:spcPct val="150000"/>
              </a:lnSpc>
              <a:spcBef>
                <a:spcPts val="0"/>
              </a:spcBef>
              <a:spcAft>
                <a:spcPts val="0"/>
              </a:spcAft>
              <a:buClr>
                <a:srgbClr val="000000"/>
              </a:buClr>
              <a:buSzPts val="1400"/>
              <a:buFont typeface="Raleway"/>
              <a:buChar char="•"/>
            </a:pPr>
            <a:r>
              <a:rPr lang="en" sz="1300" i="0" u="none" strike="noStrike" cap="none" dirty="0">
                <a:solidFill>
                  <a:schemeClr val="dk1"/>
                </a:solidFill>
                <a:latin typeface="Raleway"/>
                <a:ea typeface="Raleway"/>
                <a:cs typeface="Raleway"/>
                <a:sym typeface="Raleway"/>
              </a:rPr>
              <a:t>Prescription Drug Plans </a:t>
            </a:r>
            <a:endParaRPr sz="1300" i="0" u="none" strike="noStrike" cap="none" dirty="0">
              <a:solidFill>
                <a:srgbClr val="000000"/>
              </a:solidFill>
              <a:latin typeface="Raleway"/>
              <a:ea typeface="Raleway"/>
              <a:cs typeface="Raleway"/>
              <a:sym typeface="Raleway"/>
            </a:endParaRPr>
          </a:p>
          <a:p>
            <a:pPr marL="285750" marR="0" lvl="0" indent="-285750" algn="l" rtl="0">
              <a:lnSpc>
                <a:spcPct val="150000"/>
              </a:lnSpc>
              <a:spcBef>
                <a:spcPts val="0"/>
              </a:spcBef>
              <a:spcAft>
                <a:spcPts val="0"/>
              </a:spcAft>
              <a:buClr>
                <a:srgbClr val="000000"/>
              </a:buClr>
              <a:buSzPts val="1400"/>
              <a:buFont typeface="Raleway"/>
              <a:buChar char="•"/>
            </a:pPr>
            <a:r>
              <a:rPr lang="en" sz="1300" i="0" u="none" strike="noStrike" cap="none" dirty="0">
                <a:solidFill>
                  <a:schemeClr val="dk1"/>
                </a:solidFill>
                <a:latin typeface="Raleway"/>
                <a:ea typeface="Raleway"/>
                <a:cs typeface="Raleway"/>
                <a:sym typeface="Raleway"/>
              </a:rPr>
              <a:t>Ratings</a:t>
            </a:r>
            <a:r>
              <a:rPr lang="en" sz="1300" dirty="0">
                <a:solidFill>
                  <a:schemeClr val="dk1"/>
                </a:solidFill>
                <a:latin typeface="Raleway"/>
                <a:ea typeface="Raleway"/>
                <a:cs typeface="Raleway"/>
                <a:sym typeface="Raleway"/>
              </a:rPr>
              <a:t> and </a:t>
            </a:r>
            <a:r>
              <a:rPr lang="en" sz="1300" i="0" u="none" strike="noStrike" cap="none" dirty="0">
                <a:solidFill>
                  <a:schemeClr val="dk1"/>
                </a:solidFill>
                <a:latin typeface="Raleway"/>
                <a:ea typeface="Raleway"/>
                <a:cs typeface="Raleway"/>
                <a:sym typeface="Raleway"/>
              </a:rPr>
              <a:t>Summary</a:t>
            </a:r>
          </a:p>
          <a:p>
            <a:pPr marL="285750" marR="0" lvl="0" indent="-285750" algn="l" rtl="0">
              <a:lnSpc>
                <a:spcPct val="150000"/>
              </a:lnSpc>
              <a:spcBef>
                <a:spcPts val="0"/>
              </a:spcBef>
              <a:spcAft>
                <a:spcPts val="0"/>
              </a:spcAft>
              <a:buClr>
                <a:srgbClr val="000000"/>
              </a:buClr>
              <a:buSzPts val="1400"/>
              <a:buFont typeface="Raleway"/>
              <a:buChar char="•"/>
            </a:pPr>
            <a:r>
              <a:rPr lang="en" sz="1300" dirty="0">
                <a:solidFill>
                  <a:schemeClr val="dk1"/>
                </a:solidFill>
                <a:latin typeface="Raleway"/>
                <a:ea typeface="Raleway"/>
                <a:cs typeface="Raleway"/>
                <a:sym typeface="Raleway"/>
              </a:rPr>
              <a:t>Best Practices</a:t>
            </a:r>
          </a:p>
          <a:p>
            <a:pPr marL="285750" marR="0" lvl="0" indent="-285750" algn="l" rtl="0">
              <a:lnSpc>
                <a:spcPct val="150000"/>
              </a:lnSpc>
              <a:spcBef>
                <a:spcPts val="0"/>
              </a:spcBef>
              <a:spcAft>
                <a:spcPts val="0"/>
              </a:spcAft>
              <a:buClr>
                <a:srgbClr val="000000"/>
              </a:buClr>
              <a:buSzPts val="1400"/>
              <a:buFont typeface="Raleway"/>
              <a:buChar char="•"/>
            </a:pPr>
            <a:r>
              <a:rPr lang="en" sz="1300" i="0" u="none" strike="noStrike" cap="none" dirty="0">
                <a:solidFill>
                  <a:schemeClr val="dk1"/>
                </a:solidFill>
                <a:latin typeface="Raleway"/>
                <a:ea typeface="Raleway"/>
                <a:cs typeface="Raleway"/>
                <a:sym typeface="Raleway"/>
              </a:rPr>
              <a:t>2026 Medicare Trends</a:t>
            </a:r>
            <a:endParaRPr sz="1300" i="0" u="none" strike="noStrike" cap="none" dirty="0">
              <a:solidFill>
                <a:schemeClr val="dk1"/>
              </a:solidFill>
              <a:latin typeface="Raleway"/>
              <a:ea typeface="Raleway"/>
              <a:cs typeface="Raleway"/>
              <a:sym typeface="Raleway"/>
            </a:endParaRPr>
          </a:p>
          <a:p>
            <a:pPr marL="285750" marR="0" lvl="0" indent="-285750" algn="l" rtl="0">
              <a:lnSpc>
                <a:spcPct val="150000"/>
              </a:lnSpc>
              <a:spcBef>
                <a:spcPts val="0"/>
              </a:spcBef>
              <a:spcAft>
                <a:spcPts val="0"/>
              </a:spcAft>
              <a:buClr>
                <a:srgbClr val="000000"/>
              </a:buClr>
              <a:buSzPts val="1400"/>
              <a:buFont typeface="Raleway"/>
              <a:buChar char="•"/>
            </a:pPr>
            <a:r>
              <a:rPr lang="en" sz="1300" dirty="0">
                <a:solidFill>
                  <a:schemeClr val="dk1"/>
                </a:solidFill>
                <a:latin typeface="Raleway"/>
                <a:ea typeface="Raleway"/>
                <a:cs typeface="Raleway"/>
                <a:sym typeface="Raleway"/>
              </a:rPr>
              <a:t>Q&amp;A Session</a:t>
            </a:r>
            <a:r>
              <a:rPr lang="en" sz="1300" i="0" u="none" strike="noStrike" cap="none" dirty="0">
                <a:solidFill>
                  <a:schemeClr val="dk1"/>
                </a:solidFill>
                <a:latin typeface="Raleway"/>
                <a:ea typeface="Raleway"/>
                <a:cs typeface="Raleway"/>
                <a:sym typeface="Raleway"/>
              </a:rPr>
              <a:t> </a:t>
            </a:r>
            <a:endParaRPr sz="1300" i="0" u="none" strike="noStrike" cap="none" dirty="0">
              <a:solidFill>
                <a:schemeClr val="dk1"/>
              </a:solidFill>
              <a:latin typeface="Raleway"/>
              <a:ea typeface="Raleway"/>
              <a:cs typeface="Raleway"/>
              <a:sym typeface="Raleway"/>
            </a:endParaRPr>
          </a:p>
        </p:txBody>
      </p:sp>
      <p:sp>
        <p:nvSpPr>
          <p:cNvPr id="78" name="Google Shape;78;p13"/>
          <p:cNvSpPr txBox="1"/>
          <p:nvPr/>
        </p:nvSpPr>
        <p:spPr>
          <a:xfrm>
            <a:off x="7348398" y="4569873"/>
            <a:ext cx="345000" cy="372000"/>
          </a:xfrm>
          <a:prstGeom prst="rect">
            <a:avLst/>
          </a:prstGeom>
          <a:noFill/>
          <a:ln>
            <a:noFill/>
          </a:ln>
        </p:spPr>
        <p:txBody>
          <a:bodyPr spcFirstLastPara="1" wrap="square" lIns="91425" tIns="91425" rIns="91425" bIns="91425" anchor="t" anchorCtr="0">
            <a:noAutofit/>
          </a:bodyPr>
          <a:lstStyle/>
          <a:p>
            <a:pPr marL="0" marR="38100" lvl="0" indent="0" algn="l" rtl="0">
              <a:lnSpc>
                <a:spcPct val="100000"/>
              </a:lnSpc>
              <a:spcBef>
                <a:spcPts val="0"/>
              </a:spcBef>
              <a:spcAft>
                <a:spcPts val="0"/>
              </a:spcAft>
              <a:buClr>
                <a:srgbClr val="000000"/>
              </a:buClr>
              <a:buSzPts val="2000"/>
              <a:buFont typeface="Arial"/>
              <a:buNone/>
            </a:pPr>
            <a:endParaRPr sz="4000" b="1" i="0" u="none" strike="noStrike" cap="none" dirty="0">
              <a:solidFill>
                <a:srgbClr val="004A75"/>
              </a:solidFill>
              <a:latin typeface="Arial"/>
              <a:ea typeface="Arial"/>
              <a:cs typeface="Arial"/>
              <a:sym typeface="Arial"/>
            </a:endParaRPr>
          </a:p>
        </p:txBody>
      </p:sp>
      <p:sp>
        <p:nvSpPr>
          <p:cNvPr id="79" name="Google Shape;79;p13"/>
          <p:cNvSpPr txBox="1">
            <a:spLocks noGrp="1"/>
          </p:cNvSpPr>
          <p:nvPr>
            <p:ph type="title"/>
          </p:nvPr>
        </p:nvSpPr>
        <p:spPr>
          <a:xfrm>
            <a:off x="356838" y="356839"/>
            <a:ext cx="6446861" cy="561274"/>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800"/>
              <a:buNone/>
            </a:pPr>
            <a:r>
              <a:rPr lang="en" sz="2500" dirty="0">
                <a:latin typeface="Lato"/>
                <a:ea typeface="Lato"/>
                <a:cs typeface="Lato"/>
                <a:sym typeface="Lato"/>
              </a:rPr>
              <a:t>Agenda </a:t>
            </a:r>
            <a:endParaRPr sz="2500" dirty="0">
              <a:latin typeface="Lato"/>
              <a:ea typeface="Lato"/>
              <a:cs typeface="Lato"/>
              <a:sym typeface="Lato"/>
            </a:endParaRPr>
          </a:p>
        </p:txBody>
      </p:sp>
      <p:sp>
        <p:nvSpPr>
          <p:cNvPr id="80" name="Google Shape;80;p13"/>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r>
              <a:rPr lang="en" sz="1100" b="1" dirty="0">
                <a:solidFill>
                  <a:srgbClr val="FF8200"/>
                </a:solidFill>
                <a:latin typeface="Raleway"/>
                <a:ea typeface="Raleway"/>
                <a:cs typeface="Raleway"/>
                <a:sym typeface="Raleway"/>
              </a:rPr>
              <a:t>2</a:t>
            </a:r>
            <a:endParaRPr sz="1100" b="1" dirty="0">
              <a:solidFill>
                <a:srgbClr val="FF8200"/>
              </a:solidFill>
              <a:latin typeface="Raleway"/>
              <a:ea typeface="Raleway"/>
              <a:cs typeface="Raleway"/>
              <a:sym typeface="Raleway"/>
            </a:endParaRPr>
          </a:p>
        </p:txBody>
      </p:sp>
      <p:pic>
        <p:nvPicPr>
          <p:cNvPr id="81" name="Google Shape;81;p13"/>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849F97AE-E7F7-AFBB-93D1-F1A309018BD5}"/>
              </a:ext>
            </a:extLst>
          </p:cNvPr>
          <p:cNvPicPr>
            <a:picLocks noChangeAspect="1"/>
          </p:cNvPicPr>
          <p:nvPr/>
        </p:nvPicPr>
        <p:blipFill>
          <a:blip r:embed="rId4"/>
          <a:stretch>
            <a:fillRect/>
          </a:stretch>
        </p:blipFill>
        <p:spPr>
          <a:xfrm>
            <a:off x="7479648" y="3857133"/>
            <a:ext cx="1664352" cy="1286367"/>
          </a:xfrm>
          <a:prstGeom prst="rect">
            <a:avLst/>
          </a:prstGeom>
        </p:spPr>
      </p:pic>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1"/>
        <p:cNvGrpSpPr/>
        <p:nvPr/>
      </p:nvGrpSpPr>
      <p:grpSpPr>
        <a:xfrm>
          <a:off x="0" y="0"/>
          <a:ext cx="0" cy="0"/>
          <a:chOff x="0" y="0"/>
          <a:chExt cx="0" cy="0"/>
        </a:xfrm>
      </p:grpSpPr>
      <p:grpSp>
        <p:nvGrpSpPr>
          <p:cNvPr id="287" name="Group 286">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288" name="Rectangle 287">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9"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91" name="Rectangle 290">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3"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3138837"/>
            <a:ext cx="2474555"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95"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341709" y="3181350"/>
            <a:ext cx="8458200" cy="175287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97"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90"/>
            <a:ext cx="9144000" cy="5142310"/>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99" name="Rectangle 298">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2" name="Google Shape;282;p31"/>
          <p:cNvSpPr txBox="1"/>
          <p:nvPr/>
        </p:nvSpPr>
        <p:spPr>
          <a:xfrm>
            <a:off x="1262378" y="857250"/>
            <a:ext cx="6619243" cy="2541912"/>
          </a:xfrm>
          <a:prstGeom prst="rect">
            <a:avLst/>
          </a:prstGeom>
        </p:spPr>
        <p:txBody>
          <a:bodyPr spcFirstLastPara="1" vert="horz" lIns="91440" tIns="45720" rIns="91440" bIns="45720" rtlCol="0" anchor="ctr" anchorCtr="0">
            <a:normAutofit/>
          </a:bodyPr>
          <a:lstStyle/>
          <a:p>
            <a:pPr marL="0" marR="38100" lvl="0" indent="0" algn="ctr">
              <a:spcBef>
                <a:spcPct val="0"/>
              </a:spcBef>
              <a:spcAft>
                <a:spcPts val="600"/>
              </a:spcAft>
              <a:buClr>
                <a:srgbClr val="000000"/>
              </a:buClr>
              <a:buSzPts val="5000"/>
            </a:pPr>
            <a:r>
              <a:rPr lang="en-US" sz="4400" u="none" strike="noStrike" cap="none" dirty="0">
                <a:solidFill>
                  <a:srgbClr val="FFFFFF"/>
                </a:solidFill>
                <a:latin typeface="+mj-lt"/>
                <a:ea typeface="+mj-ea"/>
                <a:cs typeface="+mj-cs"/>
                <a:sym typeface="Lato"/>
              </a:rPr>
              <a:t>Prescription Drug Plans</a:t>
            </a:r>
          </a:p>
          <a:p>
            <a:pPr marL="0" marR="38100" lvl="0" indent="0" algn="ctr">
              <a:spcBef>
                <a:spcPct val="0"/>
              </a:spcBef>
              <a:spcAft>
                <a:spcPts val="600"/>
              </a:spcAft>
              <a:buClr>
                <a:srgbClr val="000000"/>
              </a:buClr>
              <a:buSzPts val="3000"/>
            </a:pPr>
            <a:r>
              <a:rPr lang="en-US" sz="4000" u="none" strike="noStrike" cap="none" dirty="0">
                <a:solidFill>
                  <a:srgbClr val="FFFFFF"/>
                </a:solidFill>
                <a:latin typeface="+mj-lt"/>
                <a:ea typeface="+mj-ea"/>
                <a:cs typeface="+mj-cs"/>
                <a:sym typeface="Lato"/>
              </a:rPr>
              <a:t>Aka Part D</a:t>
            </a:r>
          </a:p>
        </p:txBody>
      </p:sp>
      <p:pic>
        <p:nvPicPr>
          <p:cNvPr id="2" name="Picture 1">
            <a:extLst>
              <a:ext uri="{FF2B5EF4-FFF2-40B4-BE49-F238E27FC236}">
                <a16:creationId xmlns:a16="http://schemas.microsoft.com/office/drawing/2014/main" id="{414E6C42-1C5D-2A74-8A49-51C0425D87AF}"/>
              </a:ext>
            </a:extLst>
          </p:cNvPr>
          <p:cNvPicPr>
            <a:picLocks noChangeAspect="1"/>
          </p:cNvPicPr>
          <p:nvPr/>
        </p:nvPicPr>
        <p:blipFill>
          <a:blip r:embed="rId4"/>
          <a:stretch>
            <a:fillRect/>
          </a:stretch>
        </p:blipFill>
        <p:spPr>
          <a:xfrm>
            <a:off x="7912501" y="4186345"/>
            <a:ext cx="1231499" cy="95715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2"/>
          <p:cNvSpPr txBox="1">
            <a:spLocks noGrp="1"/>
          </p:cNvSpPr>
          <p:nvPr>
            <p:ph type="title"/>
          </p:nvPr>
        </p:nvSpPr>
        <p:spPr>
          <a:xfrm>
            <a:off x="243150" y="1767450"/>
            <a:ext cx="3706500" cy="7281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2800"/>
              <a:buNone/>
            </a:pPr>
            <a:r>
              <a:rPr lang="en" sz="2500">
                <a:latin typeface="Lato"/>
                <a:ea typeface="Lato"/>
                <a:cs typeface="Lato"/>
                <a:sym typeface="Lato"/>
              </a:rPr>
              <a:t>Medicare Part D</a:t>
            </a:r>
            <a:endParaRPr sz="2500">
              <a:latin typeface="Lato"/>
              <a:ea typeface="Lato"/>
              <a:cs typeface="Lato"/>
              <a:sym typeface="Lato"/>
            </a:endParaRPr>
          </a:p>
          <a:p>
            <a:pPr marL="0" lvl="0" indent="0" algn="ctr" rtl="0">
              <a:lnSpc>
                <a:spcPct val="80000"/>
              </a:lnSpc>
              <a:spcBef>
                <a:spcPts val="0"/>
              </a:spcBef>
              <a:spcAft>
                <a:spcPts val="0"/>
              </a:spcAft>
              <a:buSzPts val="2800"/>
              <a:buNone/>
            </a:pPr>
            <a:r>
              <a:rPr lang="en" sz="1800" b="0">
                <a:latin typeface="Lato"/>
                <a:ea typeface="Lato"/>
                <a:cs typeface="Lato"/>
                <a:sym typeface="Lato"/>
              </a:rPr>
              <a:t>Prescription Drug Coverage</a:t>
            </a:r>
            <a:endParaRPr sz="1800" b="0">
              <a:latin typeface="Lato"/>
              <a:ea typeface="Lato"/>
              <a:cs typeface="Lato"/>
              <a:sym typeface="Lato"/>
            </a:endParaRPr>
          </a:p>
          <a:p>
            <a:pPr marL="0" lvl="0" indent="0" algn="l" rtl="0">
              <a:lnSpc>
                <a:spcPct val="80000"/>
              </a:lnSpc>
              <a:spcBef>
                <a:spcPts val="0"/>
              </a:spcBef>
              <a:spcAft>
                <a:spcPts val="0"/>
              </a:spcAft>
              <a:buSzPts val="2800"/>
              <a:buNone/>
            </a:pPr>
            <a:endParaRPr sz="1800" b="0">
              <a:latin typeface="Lato"/>
              <a:ea typeface="Lato"/>
              <a:cs typeface="Lato"/>
              <a:sym typeface="Lato"/>
            </a:endParaRPr>
          </a:p>
        </p:txBody>
      </p:sp>
      <p:sp>
        <p:nvSpPr>
          <p:cNvPr id="290" name="Google Shape;290;p32"/>
          <p:cNvSpPr txBox="1">
            <a:spLocks noGrp="1"/>
          </p:cNvSpPr>
          <p:nvPr>
            <p:ph type="body" idx="1"/>
          </p:nvPr>
        </p:nvSpPr>
        <p:spPr>
          <a:xfrm>
            <a:off x="723901" y="1607819"/>
            <a:ext cx="5753100" cy="3055398"/>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Char char="●"/>
            </a:pPr>
            <a:r>
              <a:rPr lang="en" dirty="0">
                <a:solidFill>
                  <a:schemeClr val="dk1"/>
                </a:solidFill>
              </a:rPr>
              <a:t>Run by Medicare-approved private insurance companies or health plans</a:t>
            </a:r>
            <a:endParaRPr dirty="0">
              <a:solidFill>
                <a:schemeClr val="dk1"/>
              </a:solidFill>
            </a:endParaRPr>
          </a:p>
          <a:p>
            <a:pPr marL="457200" lvl="0" indent="-311150" algn="l" rtl="0">
              <a:spcBef>
                <a:spcPts val="1000"/>
              </a:spcBef>
              <a:spcAft>
                <a:spcPts val="0"/>
              </a:spcAft>
              <a:buClr>
                <a:schemeClr val="dk1"/>
              </a:buClr>
              <a:buSzPts val="1300"/>
              <a:buChar char="●"/>
            </a:pPr>
            <a:r>
              <a:rPr lang="en" dirty="0">
                <a:solidFill>
                  <a:schemeClr val="dk1"/>
                </a:solidFill>
              </a:rPr>
              <a:t>Helps pay for generic &amp; brand-name drugs not covered by Original Medicare</a:t>
            </a:r>
            <a:endParaRPr dirty="0">
              <a:solidFill>
                <a:schemeClr val="dk1"/>
              </a:solidFill>
            </a:endParaRPr>
          </a:p>
          <a:p>
            <a:pPr marL="457200" lvl="0" indent="-311150" algn="l" rtl="0">
              <a:spcBef>
                <a:spcPts val="1000"/>
              </a:spcBef>
              <a:spcAft>
                <a:spcPts val="0"/>
              </a:spcAft>
              <a:buClr>
                <a:schemeClr val="dk1"/>
              </a:buClr>
              <a:buSzPts val="1300"/>
              <a:buChar char="●"/>
            </a:pPr>
            <a:r>
              <a:rPr lang="en" dirty="0">
                <a:solidFill>
                  <a:schemeClr val="dk1"/>
                </a:solidFill>
              </a:rPr>
              <a:t>Benefits require a minimum standard benefit by Medicare. Formularies vary greatly between plans.</a:t>
            </a:r>
            <a:endParaRPr dirty="0">
              <a:solidFill>
                <a:schemeClr val="dk1"/>
              </a:solidFill>
            </a:endParaRPr>
          </a:p>
          <a:p>
            <a:pPr marL="457200" lvl="0" indent="-311150" algn="l" rtl="0">
              <a:spcBef>
                <a:spcPts val="1000"/>
              </a:spcBef>
              <a:spcAft>
                <a:spcPts val="0"/>
              </a:spcAft>
              <a:buClr>
                <a:schemeClr val="dk1"/>
              </a:buClr>
              <a:buSzPts val="1300"/>
              <a:buChar char="●"/>
            </a:pPr>
            <a:r>
              <a:rPr lang="en" dirty="0">
                <a:solidFill>
                  <a:schemeClr val="dk1"/>
                </a:solidFill>
              </a:rPr>
              <a:t>Plans have different premiums, copays, and cover different drugs</a:t>
            </a:r>
            <a:endParaRPr dirty="0">
              <a:solidFill>
                <a:schemeClr val="dk1"/>
              </a:solidFill>
            </a:endParaRPr>
          </a:p>
          <a:p>
            <a:pPr marL="457200" lvl="0" indent="-311150" algn="l" rtl="0">
              <a:spcBef>
                <a:spcPts val="1000"/>
              </a:spcBef>
              <a:spcAft>
                <a:spcPts val="0"/>
              </a:spcAft>
              <a:buClr>
                <a:schemeClr val="dk1"/>
              </a:buClr>
              <a:buSzPts val="1300"/>
              <a:buChar char="●"/>
            </a:pPr>
            <a:r>
              <a:rPr lang="en" dirty="0">
                <a:solidFill>
                  <a:schemeClr val="dk1"/>
                </a:solidFill>
              </a:rPr>
              <a:t>Before you sign up, check medications are included in the plan’s formulary</a:t>
            </a:r>
            <a:endParaRPr dirty="0">
              <a:solidFill>
                <a:schemeClr val="dk1"/>
              </a:solidFill>
            </a:endParaRPr>
          </a:p>
          <a:p>
            <a:pPr marL="0" lvl="0" indent="0" algn="l" rtl="0">
              <a:spcBef>
                <a:spcPts val="100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
        <p:nvSpPr>
          <p:cNvPr id="288" name="Google Shape;288;p32"/>
          <p:cNvSpPr txBox="1">
            <a:spLocks noGrp="1"/>
          </p:cNvSpPr>
          <p:nvPr>
            <p:ph type="sldNum" idx="12"/>
          </p:nvPr>
        </p:nvSpPr>
        <p:spPr>
          <a:xfrm>
            <a:off x="243150" y="4663217"/>
            <a:ext cx="35883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solidFill>
                  <a:schemeClr val="accent4"/>
                </a:solidFill>
              </a:rPr>
              <a:t>21</a:t>
            </a:fld>
            <a:endParaRPr b="1" dirty="0">
              <a:solidFill>
                <a:schemeClr val="accent4"/>
              </a:solidFill>
            </a:endParaRPr>
          </a:p>
        </p:txBody>
      </p:sp>
      <p:pic>
        <p:nvPicPr>
          <p:cNvPr id="289" name="Google Shape;289;p32"/>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3" name="Picture 2">
            <a:extLst>
              <a:ext uri="{FF2B5EF4-FFF2-40B4-BE49-F238E27FC236}">
                <a16:creationId xmlns:a16="http://schemas.microsoft.com/office/drawing/2014/main" id="{5CA0ECED-A28C-FCEC-FAE0-558C5362DCD1}"/>
              </a:ext>
            </a:extLst>
          </p:cNvPr>
          <p:cNvPicPr>
            <a:picLocks noChangeAspect="1"/>
          </p:cNvPicPr>
          <p:nvPr/>
        </p:nvPicPr>
        <p:blipFill>
          <a:blip r:embed="rId4"/>
          <a:stretch>
            <a:fillRect/>
          </a:stretch>
        </p:blipFill>
        <p:spPr>
          <a:xfrm>
            <a:off x="7912501" y="4186345"/>
            <a:ext cx="1231499" cy="95715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33"/>
          <p:cNvSpPr txBox="1">
            <a:spLocks noGrp="1"/>
          </p:cNvSpPr>
          <p:nvPr>
            <p:ph type="title"/>
          </p:nvPr>
        </p:nvSpPr>
        <p:spPr>
          <a:xfrm>
            <a:off x="364272" y="356839"/>
            <a:ext cx="6439427" cy="485074"/>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800"/>
              <a:buNone/>
            </a:pPr>
            <a:r>
              <a:rPr lang="en" sz="2100" dirty="0">
                <a:latin typeface="Lato"/>
                <a:ea typeface="Lato"/>
                <a:cs typeface="Lato"/>
                <a:sym typeface="Lato"/>
              </a:rPr>
              <a:t>Medicare Prescription Drug Coverage Stages of Enrollment/Coverage Gap 2026</a:t>
            </a:r>
            <a:endParaRPr sz="2100" dirty="0">
              <a:latin typeface="Lato"/>
              <a:ea typeface="Lato"/>
              <a:cs typeface="Lato"/>
              <a:sym typeface="Lato"/>
            </a:endParaRPr>
          </a:p>
        </p:txBody>
      </p:sp>
      <p:sp>
        <p:nvSpPr>
          <p:cNvPr id="297" name="Google Shape;297;p33"/>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sz="1100" b="1">
                <a:solidFill>
                  <a:srgbClr val="FF8200"/>
                </a:solidFill>
                <a:latin typeface="Raleway"/>
                <a:ea typeface="Raleway"/>
                <a:cs typeface="Raleway"/>
                <a:sym typeface="Raleway"/>
              </a:rPr>
              <a:t>22</a:t>
            </a:fld>
            <a:endParaRPr sz="1100" b="1">
              <a:solidFill>
                <a:srgbClr val="FF8200"/>
              </a:solidFill>
              <a:latin typeface="Raleway"/>
              <a:ea typeface="Raleway"/>
              <a:cs typeface="Raleway"/>
              <a:sym typeface="Raleway"/>
            </a:endParaRPr>
          </a:p>
        </p:txBody>
      </p:sp>
      <p:sp>
        <p:nvSpPr>
          <p:cNvPr id="313" name="Google Shape;313;p33"/>
          <p:cNvSpPr txBox="1"/>
          <p:nvPr/>
        </p:nvSpPr>
        <p:spPr>
          <a:xfrm>
            <a:off x="2982875" y="1763750"/>
            <a:ext cx="1208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Lato"/>
                <a:ea typeface="Lato"/>
                <a:cs typeface="Lato"/>
                <a:sym typeface="Lato"/>
              </a:rPr>
              <a:t>Initial</a:t>
            </a:r>
            <a:endParaRPr>
              <a:solidFill>
                <a:schemeClr val="lt1"/>
              </a:solidFill>
              <a:latin typeface="Lato"/>
              <a:ea typeface="Lato"/>
              <a:cs typeface="Lato"/>
              <a:sym typeface="Lato"/>
            </a:endParaRPr>
          </a:p>
          <a:p>
            <a:pPr marL="0" lvl="0" indent="0" algn="ctr" rtl="0">
              <a:spcBef>
                <a:spcPts val="0"/>
              </a:spcBef>
              <a:spcAft>
                <a:spcPts val="0"/>
              </a:spcAft>
              <a:buNone/>
            </a:pPr>
            <a:r>
              <a:rPr lang="en">
                <a:solidFill>
                  <a:schemeClr val="lt1"/>
                </a:solidFill>
                <a:latin typeface="Lato"/>
                <a:ea typeface="Lato"/>
                <a:cs typeface="Lato"/>
                <a:sym typeface="Lato"/>
              </a:rPr>
              <a:t>Coverage</a:t>
            </a:r>
            <a:endParaRPr>
              <a:solidFill>
                <a:schemeClr val="lt1"/>
              </a:solidFill>
              <a:latin typeface="Lato"/>
              <a:ea typeface="Lato"/>
              <a:cs typeface="Lato"/>
              <a:sym typeface="Lato"/>
            </a:endParaRPr>
          </a:p>
        </p:txBody>
      </p:sp>
      <p:sp>
        <p:nvSpPr>
          <p:cNvPr id="315" name="Google Shape;315;p33"/>
          <p:cNvSpPr txBox="1"/>
          <p:nvPr/>
        </p:nvSpPr>
        <p:spPr>
          <a:xfrm>
            <a:off x="6862775" y="1788242"/>
            <a:ext cx="1328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Lato"/>
                <a:ea typeface="Lato"/>
                <a:cs typeface="Lato"/>
                <a:sym typeface="Lato"/>
              </a:rPr>
              <a:t>Catastrophic</a:t>
            </a:r>
            <a:endParaRPr>
              <a:solidFill>
                <a:schemeClr val="lt1"/>
              </a:solidFill>
              <a:latin typeface="Lato"/>
              <a:ea typeface="Lato"/>
              <a:cs typeface="Lato"/>
              <a:sym typeface="Lato"/>
            </a:endParaRPr>
          </a:p>
          <a:p>
            <a:pPr marL="0" lvl="0" indent="0" algn="ctr" rtl="0">
              <a:spcBef>
                <a:spcPts val="0"/>
              </a:spcBef>
              <a:spcAft>
                <a:spcPts val="0"/>
              </a:spcAft>
              <a:buNone/>
            </a:pPr>
            <a:r>
              <a:rPr lang="en">
                <a:solidFill>
                  <a:schemeClr val="lt1"/>
                </a:solidFill>
                <a:latin typeface="Lato"/>
                <a:ea typeface="Lato"/>
                <a:cs typeface="Lato"/>
                <a:sym typeface="Lato"/>
              </a:rPr>
              <a:t>Coverage</a:t>
            </a:r>
            <a:endParaRPr>
              <a:solidFill>
                <a:schemeClr val="lt1"/>
              </a:solidFill>
              <a:latin typeface="Lato"/>
              <a:ea typeface="Lato"/>
              <a:cs typeface="Lato"/>
              <a:sym typeface="Lato"/>
            </a:endParaRPr>
          </a:p>
        </p:txBody>
      </p:sp>
      <p:sp>
        <p:nvSpPr>
          <p:cNvPr id="3" name="TextBox 2">
            <a:extLst>
              <a:ext uri="{FF2B5EF4-FFF2-40B4-BE49-F238E27FC236}">
                <a16:creationId xmlns:a16="http://schemas.microsoft.com/office/drawing/2014/main" id="{583AB3B2-5F6C-D31A-FF5F-A88D080A07DE}"/>
              </a:ext>
            </a:extLst>
          </p:cNvPr>
          <p:cNvSpPr txBox="1"/>
          <p:nvPr/>
        </p:nvSpPr>
        <p:spPr>
          <a:xfrm>
            <a:off x="833858" y="1727180"/>
            <a:ext cx="7931001" cy="3416320"/>
          </a:xfrm>
          <a:prstGeom prst="rect">
            <a:avLst/>
          </a:prstGeom>
          <a:noFill/>
        </p:spPr>
        <p:txBody>
          <a:bodyPr wrap="square">
            <a:spAutoFit/>
          </a:bodyPr>
          <a:lstStyle/>
          <a:p>
            <a:r>
              <a:rPr lang="en-US" sz="1600" b="1" dirty="0"/>
              <a:t>What is Medicare Part D?</a:t>
            </a:r>
          </a:p>
          <a:p>
            <a:endParaRPr lang="en-US" dirty="0"/>
          </a:p>
          <a:p>
            <a:pPr marL="285750" indent="-285750">
              <a:buFont typeface="Arial" panose="020B0604020202020204" pitchFamily="34" charset="0"/>
              <a:buChar char="•"/>
            </a:pPr>
            <a:r>
              <a:rPr lang="en-US" sz="1400" dirty="0"/>
              <a:t>Medicare Part D is </a:t>
            </a:r>
            <a:r>
              <a:rPr lang="en-US" sz="1400" b="1" dirty="0"/>
              <a:t>prescription drug coverage</a:t>
            </a:r>
            <a:r>
              <a:rPr lang="en-US" sz="1400" dirty="0"/>
              <a:t> for Medicare beneficiaries.</a:t>
            </a:r>
          </a:p>
          <a:p>
            <a:pPr marL="285750" indent="-285750">
              <a:buFont typeface="Arial" panose="020B0604020202020204" pitchFamily="34" charset="0"/>
              <a:buChar char="•"/>
            </a:pPr>
            <a:r>
              <a:rPr lang="en-US" sz="1400" dirty="0"/>
              <a:t>It is </a:t>
            </a:r>
            <a:r>
              <a:rPr lang="en-US" sz="1400" b="1" dirty="0"/>
              <a:t>optional</a:t>
            </a:r>
            <a:r>
              <a:rPr lang="en-US" sz="1400" dirty="0"/>
              <a:t> and offered through </a:t>
            </a:r>
            <a:r>
              <a:rPr lang="en-US" sz="1400" b="1" dirty="0"/>
              <a:t>private insurance companies</a:t>
            </a:r>
            <a:r>
              <a:rPr lang="en-US" sz="1400" dirty="0"/>
              <a:t> approved by Medicare. However, you may be subject to a late enrollment penalty if you go 63 days without qualified Rx coverage. </a:t>
            </a:r>
          </a:p>
          <a:p>
            <a:pPr marL="285750" indent="-285750">
              <a:buFont typeface="Arial" panose="020B0604020202020204" pitchFamily="34" charset="0"/>
              <a:buChar char="•"/>
            </a:pPr>
            <a:r>
              <a:rPr lang="en-US" sz="1400" dirty="0"/>
              <a:t>Helps cover </a:t>
            </a:r>
            <a:r>
              <a:rPr lang="en-US" sz="1400" b="1" dirty="0"/>
              <a:t>costs of prescription medications</a:t>
            </a:r>
            <a:r>
              <a:rPr lang="en-US" sz="1400" dirty="0"/>
              <a:t>, which are not fully covered under Original Medicare (Part A &amp; B).</a:t>
            </a:r>
          </a:p>
          <a:p>
            <a:pPr marL="285750" indent="-285750">
              <a:buFont typeface="Arial" panose="020B0604020202020204" pitchFamily="34" charset="0"/>
              <a:buChar char="•"/>
            </a:pPr>
            <a:endParaRPr lang="en-US" sz="1400" b="1" dirty="0"/>
          </a:p>
          <a:p>
            <a:r>
              <a:rPr lang="en-US" sz="1600" b="1" dirty="0"/>
              <a:t>Who is Eligible?</a:t>
            </a:r>
          </a:p>
          <a:p>
            <a:endParaRPr lang="en-US" dirty="0"/>
          </a:p>
          <a:p>
            <a:pPr marL="285750" indent="-285750">
              <a:buFont typeface="Arial" panose="020B0604020202020204" pitchFamily="34" charset="0"/>
              <a:buChar char="•"/>
            </a:pPr>
            <a:r>
              <a:rPr lang="en-US" sz="1400" dirty="0"/>
              <a:t>Anyone enrolled in </a:t>
            </a:r>
            <a:r>
              <a:rPr lang="en-US" sz="1400" b="1" dirty="0"/>
              <a:t>Medicare Part A and/or Part B</a:t>
            </a:r>
            <a:r>
              <a:rPr lang="en-US" sz="1400" dirty="0"/>
              <a:t>.</a:t>
            </a:r>
          </a:p>
          <a:p>
            <a:pPr marL="285750" indent="-285750">
              <a:buFont typeface="Arial" panose="020B0604020202020204" pitchFamily="34" charset="0"/>
              <a:buChar char="•"/>
            </a:pPr>
            <a:r>
              <a:rPr lang="en-US" sz="1400" dirty="0"/>
              <a:t>Must live in the </a:t>
            </a:r>
            <a:r>
              <a:rPr lang="en-US" sz="1400" b="1" dirty="0"/>
              <a:t>plan’s service area</a:t>
            </a:r>
            <a:r>
              <a:rPr lang="en-US" sz="1400" dirty="0"/>
              <a:t>.</a:t>
            </a:r>
          </a:p>
          <a:p>
            <a:pPr marL="285750" indent="-285750">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1DA94F42-18F2-6ACC-27C1-7DF2C3E7032E}"/>
              </a:ext>
            </a:extLst>
          </p:cNvPr>
          <p:cNvPicPr>
            <a:picLocks noChangeAspect="1"/>
          </p:cNvPicPr>
          <p:nvPr/>
        </p:nvPicPr>
        <p:blipFill>
          <a:blip r:embed="rId3"/>
          <a:stretch>
            <a:fillRect/>
          </a:stretch>
        </p:blipFill>
        <p:spPr>
          <a:xfrm>
            <a:off x="7912501" y="4186345"/>
            <a:ext cx="1231499" cy="9571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a:extLst>
            <a:ext uri="{FF2B5EF4-FFF2-40B4-BE49-F238E27FC236}">
              <a16:creationId xmlns:a16="http://schemas.microsoft.com/office/drawing/2014/main" id="{6DC0312E-3ACE-783B-0125-4FF75DD46494}"/>
            </a:ext>
          </a:extLst>
        </p:cNvPr>
        <p:cNvGrpSpPr/>
        <p:nvPr/>
      </p:nvGrpSpPr>
      <p:grpSpPr>
        <a:xfrm>
          <a:off x="0" y="0"/>
          <a:ext cx="0" cy="0"/>
          <a:chOff x="0" y="0"/>
          <a:chExt cx="0" cy="0"/>
        </a:xfrm>
      </p:grpSpPr>
      <p:sp>
        <p:nvSpPr>
          <p:cNvPr id="296" name="Google Shape;296;p33">
            <a:extLst>
              <a:ext uri="{FF2B5EF4-FFF2-40B4-BE49-F238E27FC236}">
                <a16:creationId xmlns:a16="http://schemas.microsoft.com/office/drawing/2014/main" id="{72940D10-D933-DBED-8615-0FA074F27737}"/>
              </a:ext>
            </a:extLst>
          </p:cNvPr>
          <p:cNvSpPr txBox="1">
            <a:spLocks noGrp="1"/>
          </p:cNvSpPr>
          <p:nvPr>
            <p:ph type="title"/>
          </p:nvPr>
        </p:nvSpPr>
        <p:spPr>
          <a:xfrm>
            <a:off x="356838" y="356839"/>
            <a:ext cx="6446861" cy="485074"/>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800"/>
              <a:buNone/>
            </a:pPr>
            <a:r>
              <a:rPr lang="en" sz="2100" dirty="0">
                <a:latin typeface="Lato"/>
                <a:ea typeface="Lato"/>
                <a:cs typeface="Lato"/>
                <a:sym typeface="Lato"/>
              </a:rPr>
              <a:t>Medicare Prescription Drug Coverage Stages of Enrollment/Coverage Gap 2026</a:t>
            </a:r>
            <a:endParaRPr sz="2100" dirty="0">
              <a:latin typeface="Lato"/>
              <a:ea typeface="Lato"/>
              <a:cs typeface="Lato"/>
              <a:sym typeface="Lato"/>
            </a:endParaRPr>
          </a:p>
        </p:txBody>
      </p:sp>
      <p:sp>
        <p:nvSpPr>
          <p:cNvPr id="297" name="Google Shape;297;p33">
            <a:extLst>
              <a:ext uri="{FF2B5EF4-FFF2-40B4-BE49-F238E27FC236}">
                <a16:creationId xmlns:a16="http://schemas.microsoft.com/office/drawing/2014/main" id="{91AD3A1B-2743-1F04-EA6B-7CCFD514742F}"/>
              </a:ext>
            </a:extLst>
          </p:cNvPr>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sz="1100" b="1">
                <a:solidFill>
                  <a:srgbClr val="FF8200"/>
                </a:solidFill>
                <a:latin typeface="Raleway"/>
                <a:ea typeface="Raleway"/>
                <a:cs typeface="Raleway"/>
                <a:sym typeface="Raleway"/>
              </a:rPr>
              <a:t>23</a:t>
            </a:fld>
            <a:endParaRPr sz="1100" b="1">
              <a:solidFill>
                <a:srgbClr val="FF8200"/>
              </a:solidFill>
              <a:latin typeface="Raleway"/>
              <a:ea typeface="Raleway"/>
              <a:cs typeface="Raleway"/>
              <a:sym typeface="Raleway"/>
            </a:endParaRPr>
          </a:p>
        </p:txBody>
      </p:sp>
      <p:pic>
        <p:nvPicPr>
          <p:cNvPr id="298" name="Google Shape;298;p33">
            <a:extLst>
              <a:ext uri="{FF2B5EF4-FFF2-40B4-BE49-F238E27FC236}">
                <a16:creationId xmlns:a16="http://schemas.microsoft.com/office/drawing/2014/main" id="{FB6D442A-29FA-F824-70A4-DD291B27BE27}"/>
              </a:ext>
            </a:extLst>
          </p:cNvPr>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sp>
        <p:nvSpPr>
          <p:cNvPr id="313" name="Google Shape;313;p33">
            <a:extLst>
              <a:ext uri="{FF2B5EF4-FFF2-40B4-BE49-F238E27FC236}">
                <a16:creationId xmlns:a16="http://schemas.microsoft.com/office/drawing/2014/main" id="{B89772FE-B5C3-2656-DCE9-1C7D5EB74EF7}"/>
              </a:ext>
            </a:extLst>
          </p:cNvPr>
          <p:cNvSpPr txBox="1"/>
          <p:nvPr/>
        </p:nvSpPr>
        <p:spPr>
          <a:xfrm>
            <a:off x="2982875" y="1763750"/>
            <a:ext cx="1208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Lato"/>
                <a:ea typeface="Lato"/>
                <a:cs typeface="Lato"/>
                <a:sym typeface="Lato"/>
              </a:rPr>
              <a:t>Initial</a:t>
            </a:r>
            <a:endParaRPr>
              <a:solidFill>
                <a:schemeClr val="lt1"/>
              </a:solidFill>
              <a:latin typeface="Lato"/>
              <a:ea typeface="Lato"/>
              <a:cs typeface="Lato"/>
              <a:sym typeface="Lato"/>
            </a:endParaRPr>
          </a:p>
          <a:p>
            <a:pPr marL="0" lvl="0" indent="0" algn="ctr" rtl="0">
              <a:spcBef>
                <a:spcPts val="0"/>
              </a:spcBef>
              <a:spcAft>
                <a:spcPts val="0"/>
              </a:spcAft>
              <a:buNone/>
            </a:pPr>
            <a:r>
              <a:rPr lang="en">
                <a:solidFill>
                  <a:schemeClr val="lt1"/>
                </a:solidFill>
                <a:latin typeface="Lato"/>
                <a:ea typeface="Lato"/>
                <a:cs typeface="Lato"/>
                <a:sym typeface="Lato"/>
              </a:rPr>
              <a:t>Coverage</a:t>
            </a:r>
            <a:endParaRPr>
              <a:solidFill>
                <a:schemeClr val="lt1"/>
              </a:solidFill>
              <a:latin typeface="Lato"/>
              <a:ea typeface="Lato"/>
              <a:cs typeface="Lato"/>
              <a:sym typeface="Lato"/>
            </a:endParaRPr>
          </a:p>
        </p:txBody>
      </p:sp>
      <p:sp>
        <p:nvSpPr>
          <p:cNvPr id="315" name="Google Shape;315;p33">
            <a:extLst>
              <a:ext uri="{FF2B5EF4-FFF2-40B4-BE49-F238E27FC236}">
                <a16:creationId xmlns:a16="http://schemas.microsoft.com/office/drawing/2014/main" id="{B81A9F78-6140-CA8D-4D31-050839FE5FA1}"/>
              </a:ext>
            </a:extLst>
          </p:cNvPr>
          <p:cNvSpPr txBox="1"/>
          <p:nvPr/>
        </p:nvSpPr>
        <p:spPr>
          <a:xfrm>
            <a:off x="6856848" y="1747230"/>
            <a:ext cx="1328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Lato"/>
                <a:ea typeface="Lato"/>
                <a:cs typeface="Lato"/>
                <a:sym typeface="Lato"/>
              </a:rPr>
              <a:t>Catastrophic</a:t>
            </a:r>
            <a:endParaRPr>
              <a:solidFill>
                <a:schemeClr val="lt1"/>
              </a:solidFill>
              <a:latin typeface="Lato"/>
              <a:ea typeface="Lato"/>
              <a:cs typeface="Lato"/>
              <a:sym typeface="Lato"/>
            </a:endParaRPr>
          </a:p>
          <a:p>
            <a:pPr marL="0" lvl="0" indent="0" algn="ctr" rtl="0">
              <a:spcBef>
                <a:spcPts val="0"/>
              </a:spcBef>
              <a:spcAft>
                <a:spcPts val="0"/>
              </a:spcAft>
              <a:buNone/>
            </a:pPr>
            <a:r>
              <a:rPr lang="en">
                <a:solidFill>
                  <a:schemeClr val="lt1"/>
                </a:solidFill>
                <a:latin typeface="Lato"/>
                <a:ea typeface="Lato"/>
                <a:cs typeface="Lato"/>
                <a:sym typeface="Lato"/>
              </a:rPr>
              <a:t>Coverage</a:t>
            </a:r>
            <a:endParaRPr>
              <a:solidFill>
                <a:schemeClr val="lt1"/>
              </a:solidFill>
              <a:latin typeface="Lato"/>
              <a:ea typeface="Lato"/>
              <a:cs typeface="Lato"/>
              <a:sym typeface="Lato"/>
            </a:endParaRPr>
          </a:p>
        </p:txBody>
      </p:sp>
      <p:pic>
        <p:nvPicPr>
          <p:cNvPr id="2" name="Picture 1">
            <a:extLst>
              <a:ext uri="{FF2B5EF4-FFF2-40B4-BE49-F238E27FC236}">
                <a16:creationId xmlns:a16="http://schemas.microsoft.com/office/drawing/2014/main" id="{49211C27-5D6E-834E-5C92-5F24ACC9EC05}"/>
              </a:ext>
            </a:extLst>
          </p:cNvPr>
          <p:cNvPicPr>
            <a:picLocks noChangeAspect="1"/>
          </p:cNvPicPr>
          <p:nvPr/>
        </p:nvPicPr>
        <p:blipFill>
          <a:blip r:embed="rId4"/>
          <a:stretch>
            <a:fillRect/>
          </a:stretch>
        </p:blipFill>
        <p:spPr>
          <a:xfrm>
            <a:off x="7912501" y="4186345"/>
            <a:ext cx="1231499" cy="957155"/>
          </a:xfrm>
          <a:prstGeom prst="rect">
            <a:avLst/>
          </a:prstGeom>
        </p:spPr>
      </p:pic>
      <p:graphicFrame>
        <p:nvGraphicFramePr>
          <p:cNvPr id="317" name="TextBox 2">
            <a:extLst>
              <a:ext uri="{FF2B5EF4-FFF2-40B4-BE49-F238E27FC236}">
                <a16:creationId xmlns:a16="http://schemas.microsoft.com/office/drawing/2014/main" id="{C478161C-3099-F8CD-3CEF-98804D312556}"/>
              </a:ext>
            </a:extLst>
          </p:cNvPr>
          <p:cNvGraphicFramePr/>
          <p:nvPr/>
        </p:nvGraphicFramePr>
        <p:xfrm>
          <a:off x="833858" y="1188681"/>
          <a:ext cx="6859540" cy="38779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80589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a:extLst>
            <a:ext uri="{FF2B5EF4-FFF2-40B4-BE49-F238E27FC236}">
              <a16:creationId xmlns:a16="http://schemas.microsoft.com/office/drawing/2014/main" id="{D3D45C19-E599-2AB1-B571-69FEE171CF4A}"/>
            </a:ext>
          </a:extLst>
        </p:cNvPr>
        <p:cNvGrpSpPr/>
        <p:nvPr/>
      </p:nvGrpSpPr>
      <p:grpSpPr>
        <a:xfrm>
          <a:off x="0" y="0"/>
          <a:ext cx="0" cy="0"/>
          <a:chOff x="0" y="0"/>
          <a:chExt cx="0" cy="0"/>
        </a:xfrm>
      </p:grpSpPr>
      <p:sp>
        <p:nvSpPr>
          <p:cNvPr id="296" name="Google Shape;296;p33">
            <a:extLst>
              <a:ext uri="{FF2B5EF4-FFF2-40B4-BE49-F238E27FC236}">
                <a16:creationId xmlns:a16="http://schemas.microsoft.com/office/drawing/2014/main" id="{3D2F3746-26FC-B3B6-2781-B46FC42BD0B9}"/>
              </a:ext>
            </a:extLst>
          </p:cNvPr>
          <p:cNvSpPr txBox="1">
            <a:spLocks noGrp="1"/>
          </p:cNvSpPr>
          <p:nvPr>
            <p:ph type="title"/>
          </p:nvPr>
        </p:nvSpPr>
        <p:spPr>
          <a:xfrm>
            <a:off x="358140" y="358139"/>
            <a:ext cx="6445560" cy="483773"/>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800"/>
              <a:buNone/>
            </a:pPr>
            <a:r>
              <a:rPr lang="en" sz="2100" dirty="0">
                <a:latin typeface="Lato"/>
                <a:ea typeface="Lato"/>
                <a:cs typeface="Lato"/>
                <a:sym typeface="Lato"/>
              </a:rPr>
              <a:t>Medicare Prescription Drug Coverage Stages of Enrollment/Coverage Gap 2026</a:t>
            </a:r>
            <a:endParaRPr sz="2100" dirty="0">
              <a:latin typeface="Lato"/>
              <a:ea typeface="Lato"/>
              <a:cs typeface="Lato"/>
              <a:sym typeface="Lato"/>
            </a:endParaRPr>
          </a:p>
        </p:txBody>
      </p:sp>
      <p:sp>
        <p:nvSpPr>
          <p:cNvPr id="297" name="Google Shape;297;p33">
            <a:extLst>
              <a:ext uri="{FF2B5EF4-FFF2-40B4-BE49-F238E27FC236}">
                <a16:creationId xmlns:a16="http://schemas.microsoft.com/office/drawing/2014/main" id="{8EA34AA3-781C-2DFC-5FF9-29C95865569B}"/>
              </a:ext>
            </a:extLst>
          </p:cNvPr>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sz="1100" b="1">
                <a:solidFill>
                  <a:srgbClr val="FF8200"/>
                </a:solidFill>
                <a:latin typeface="Raleway"/>
                <a:ea typeface="Raleway"/>
                <a:cs typeface="Raleway"/>
                <a:sym typeface="Raleway"/>
              </a:rPr>
              <a:t>24</a:t>
            </a:fld>
            <a:endParaRPr sz="1100" b="1">
              <a:solidFill>
                <a:srgbClr val="FF8200"/>
              </a:solidFill>
              <a:latin typeface="Raleway"/>
              <a:ea typeface="Raleway"/>
              <a:cs typeface="Raleway"/>
              <a:sym typeface="Raleway"/>
            </a:endParaRPr>
          </a:p>
        </p:txBody>
      </p:sp>
      <p:pic>
        <p:nvPicPr>
          <p:cNvPr id="298" name="Google Shape;298;p33">
            <a:extLst>
              <a:ext uri="{FF2B5EF4-FFF2-40B4-BE49-F238E27FC236}">
                <a16:creationId xmlns:a16="http://schemas.microsoft.com/office/drawing/2014/main" id="{69AE3ECD-58A8-BA14-7CBE-A9D035CC99D3}"/>
              </a:ext>
            </a:extLst>
          </p:cNvPr>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sp>
        <p:nvSpPr>
          <p:cNvPr id="313" name="Google Shape;313;p33">
            <a:extLst>
              <a:ext uri="{FF2B5EF4-FFF2-40B4-BE49-F238E27FC236}">
                <a16:creationId xmlns:a16="http://schemas.microsoft.com/office/drawing/2014/main" id="{6AAAC112-D346-E903-3A36-9219153C9201}"/>
              </a:ext>
            </a:extLst>
          </p:cNvPr>
          <p:cNvSpPr txBox="1"/>
          <p:nvPr/>
        </p:nvSpPr>
        <p:spPr>
          <a:xfrm>
            <a:off x="2982875" y="1763750"/>
            <a:ext cx="1208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Lato"/>
                <a:ea typeface="Lato"/>
                <a:cs typeface="Lato"/>
                <a:sym typeface="Lato"/>
              </a:rPr>
              <a:t>Initial</a:t>
            </a:r>
            <a:endParaRPr>
              <a:solidFill>
                <a:schemeClr val="lt1"/>
              </a:solidFill>
              <a:latin typeface="Lato"/>
              <a:ea typeface="Lato"/>
              <a:cs typeface="Lato"/>
              <a:sym typeface="Lato"/>
            </a:endParaRPr>
          </a:p>
          <a:p>
            <a:pPr marL="0" lvl="0" indent="0" algn="ctr" rtl="0">
              <a:spcBef>
                <a:spcPts val="0"/>
              </a:spcBef>
              <a:spcAft>
                <a:spcPts val="0"/>
              </a:spcAft>
              <a:buNone/>
            </a:pPr>
            <a:r>
              <a:rPr lang="en">
                <a:solidFill>
                  <a:schemeClr val="lt1"/>
                </a:solidFill>
                <a:latin typeface="Lato"/>
                <a:ea typeface="Lato"/>
                <a:cs typeface="Lato"/>
                <a:sym typeface="Lato"/>
              </a:rPr>
              <a:t>Coverage</a:t>
            </a:r>
            <a:endParaRPr>
              <a:solidFill>
                <a:schemeClr val="lt1"/>
              </a:solidFill>
              <a:latin typeface="Lato"/>
              <a:ea typeface="Lato"/>
              <a:cs typeface="Lato"/>
              <a:sym typeface="Lato"/>
            </a:endParaRPr>
          </a:p>
        </p:txBody>
      </p:sp>
      <p:sp>
        <p:nvSpPr>
          <p:cNvPr id="315" name="Google Shape;315;p33">
            <a:extLst>
              <a:ext uri="{FF2B5EF4-FFF2-40B4-BE49-F238E27FC236}">
                <a16:creationId xmlns:a16="http://schemas.microsoft.com/office/drawing/2014/main" id="{868E5F18-706D-EB9E-D549-75A5D65C8CC0}"/>
              </a:ext>
            </a:extLst>
          </p:cNvPr>
          <p:cNvSpPr txBox="1"/>
          <p:nvPr/>
        </p:nvSpPr>
        <p:spPr>
          <a:xfrm>
            <a:off x="6856848" y="1747230"/>
            <a:ext cx="1328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Lato"/>
                <a:ea typeface="Lato"/>
                <a:cs typeface="Lato"/>
                <a:sym typeface="Lato"/>
              </a:rPr>
              <a:t>Catastrophic</a:t>
            </a:r>
            <a:endParaRPr>
              <a:solidFill>
                <a:schemeClr val="lt1"/>
              </a:solidFill>
              <a:latin typeface="Lato"/>
              <a:ea typeface="Lato"/>
              <a:cs typeface="Lato"/>
              <a:sym typeface="Lato"/>
            </a:endParaRPr>
          </a:p>
          <a:p>
            <a:pPr marL="0" lvl="0" indent="0" algn="ctr" rtl="0">
              <a:spcBef>
                <a:spcPts val="0"/>
              </a:spcBef>
              <a:spcAft>
                <a:spcPts val="0"/>
              </a:spcAft>
              <a:buNone/>
            </a:pPr>
            <a:r>
              <a:rPr lang="en">
                <a:solidFill>
                  <a:schemeClr val="lt1"/>
                </a:solidFill>
                <a:latin typeface="Lato"/>
                <a:ea typeface="Lato"/>
                <a:cs typeface="Lato"/>
                <a:sym typeface="Lato"/>
              </a:rPr>
              <a:t>Coverage</a:t>
            </a:r>
            <a:endParaRPr>
              <a:solidFill>
                <a:schemeClr val="lt1"/>
              </a:solidFill>
              <a:latin typeface="Lato"/>
              <a:ea typeface="Lato"/>
              <a:cs typeface="Lato"/>
              <a:sym typeface="Lato"/>
            </a:endParaRPr>
          </a:p>
        </p:txBody>
      </p:sp>
      <p:sp>
        <p:nvSpPr>
          <p:cNvPr id="3" name="TextBox 2">
            <a:extLst>
              <a:ext uri="{FF2B5EF4-FFF2-40B4-BE49-F238E27FC236}">
                <a16:creationId xmlns:a16="http://schemas.microsoft.com/office/drawing/2014/main" id="{8EB393EB-578B-86EB-318A-4F6B1DE2350B}"/>
              </a:ext>
            </a:extLst>
          </p:cNvPr>
          <p:cNvSpPr txBox="1"/>
          <p:nvPr/>
        </p:nvSpPr>
        <p:spPr>
          <a:xfrm>
            <a:off x="559508" y="1567803"/>
            <a:ext cx="6859540" cy="2616101"/>
          </a:xfrm>
          <a:prstGeom prst="rect">
            <a:avLst/>
          </a:prstGeom>
          <a:noFill/>
        </p:spPr>
        <p:txBody>
          <a:bodyPr wrap="square">
            <a:spAutoFit/>
          </a:bodyPr>
          <a:lstStyle/>
          <a:p>
            <a:r>
              <a:rPr lang="en-US" b="1" dirty="0">
                <a:solidFill>
                  <a:schemeClr val="tx2"/>
                </a:solidFill>
              </a:rPr>
              <a:t>Coverage Phases</a:t>
            </a:r>
            <a:r>
              <a:rPr lang="en-US" b="1" dirty="0">
                <a:solidFill>
                  <a:schemeClr val="bg1"/>
                </a:solidFill>
              </a:rPr>
              <a:t>:</a:t>
            </a:r>
            <a:endParaRPr lang="en-US" dirty="0">
              <a:solidFill>
                <a:schemeClr val="bg1"/>
              </a:solidFill>
            </a:endParaRPr>
          </a:p>
          <a:p>
            <a:pPr marL="285750" indent="-285750">
              <a:buFont typeface="Arial" panose="020B0604020202020204" pitchFamily="34" charset="0"/>
              <a:buChar char="•"/>
            </a:pPr>
            <a:endParaRPr lang="en-US" b="1" dirty="0"/>
          </a:p>
          <a:p>
            <a:pPr marL="285750" lvl="5" indent="-285750">
              <a:buFont typeface="Arial" panose="020B0604020202020204" pitchFamily="34" charset="0"/>
              <a:buChar char="•"/>
            </a:pPr>
            <a:r>
              <a:rPr lang="en-US" sz="1600" b="1" dirty="0"/>
              <a:t>Deductible Phase</a:t>
            </a:r>
            <a:r>
              <a:rPr lang="en-US" sz="1600" dirty="0"/>
              <a:t> – You pay full cost until deductible is met.</a:t>
            </a:r>
          </a:p>
          <a:p>
            <a:pPr lvl="3"/>
            <a:endParaRPr lang="en-US" sz="1600" dirty="0"/>
          </a:p>
          <a:p>
            <a:pPr marL="285750" indent="-285750">
              <a:buFont typeface="Arial" panose="020B0604020202020204" pitchFamily="34" charset="0"/>
              <a:buChar char="•"/>
            </a:pPr>
            <a:r>
              <a:rPr lang="en-US" sz="1600" b="1" dirty="0"/>
              <a:t>Initial Coverage Phase</a:t>
            </a:r>
            <a:r>
              <a:rPr lang="en-US" sz="1600" dirty="0"/>
              <a:t> – You pay copays/coinsurance, plan pays the rest.</a:t>
            </a:r>
          </a:p>
          <a:p>
            <a:endParaRPr lang="en-US" sz="1600" dirty="0"/>
          </a:p>
          <a:p>
            <a:pPr marL="285750" indent="-285750">
              <a:buFont typeface="Arial" panose="020B0604020202020204" pitchFamily="34" charset="0"/>
              <a:buChar char="•"/>
            </a:pPr>
            <a:r>
              <a:rPr lang="en-US" sz="1600" b="1" dirty="0"/>
              <a:t>Catastrophic Coverage</a:t>
            </a:r>
            <a:r>
              <a:rPr lang="en-US" sz="1600" dirty="0"/>
              <a:t> – After out-of-pocket threshold is reached, you pay </a:t>
            </a:r>
            <a:r>
              <a:rPr lang="en-US" sz="1600" b="1" dirty="0"/>
              <a:t>small coinsurance or copay</a:t>
            </a:r>
            <a:r>
              <a:rPr lang="en-US" sz="1600" dirty="0"/>
              <a:t> for the rest of the year. Until you reach a max out of pocket of $2000</a:t>
            </a:r>
          </a:p>
        </p:txBody>
      </p:sp>
      <p:pic>
        <p:nvPicPr>
          <p:cNvPr id="2" name="Picture 1">
            <a:extLst>
              <a:ext uri="{FF2B5EF4-FFF2-40B4-BE49-F238E27FC236}">
                <a16:creationId xmlns:a16="http://schemas.microsoft.com/office/drawing/2014/main" id="{D63F6407-3BED-2387-F394-0DF9820B720D}"/>
              </a:ext>
            </a:extLst>
          </p:cNvPr>
          <p:cNvPicPr>
            <a:picLocks noChangeAspect="1"/>
          </p:cNvPicPr>
          <p:nvPr/>
        </p:nvPicPr>
        <p:blipFill>
          <a:blip r:embed="rId4"/>
          <a:stretch>
            <a:fillRect/>
          </a:stretch>
        </p:blipFill>
        <p:spPr>
          <a:xfrm>
            <a:off x="7912501" y="4186345"/>
            <a:ext cx="1231499" cy="957155"/>
          </a:xfrm>
          <a:prstGeom prst="rect">
            <a:avLst/>
          </a:prstGeom>
        </p:spPr>
      </p:pic>
    </p:spTree>
    <p:extLst>
      <p:ext uri="{BB962C8B-B14F-4D97-AF65-F5344CB8AC3E}">
        <p14:creationId xmlns:p14="http://schemas.microsoft.com/office/powerpoint/2010/main" val="1676600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a:extLst>
            <a:ext uri="{FF2B5EF4-FFF2-40B4-BE49-F238E27FC236}">
              <a16:creationId xmlns:a16="http://schemas.microsoft.com/office/drawing/2014/main" id="{53FCC798-336E-C5E4-3EAC-60E0D63BAA7D}"/>
            </a:ext>
          </a:extLst>
        </p:cNvPr>
        <p:cNvGrpSpPr/>
        <p:nvPr/>
      </p:nvGrpSpPr>
      <p:grpSpPr>
        <a:xfrm>
          <a:off x="0" y="0"/>
          <a:ext cx="0" cy="0"/>
          <a:chOff x="0" y="0"/>
          <a:chExt cx="0" cy="0"/>
        </a:xfrm>
      </p:grpSpPr>
      <p:sp>
        <p:nvSpPr>
          <p:cNvPr id="296" name="Google Shape;296;p33">
            <a:extLst>
              <a:ext uri="{FF2B5EF4-FFF2-40B4-BE49-F238E27FC236}">
                <a16:creationId xmlns:a16="http://schemas.microsoft.com/office/drawing/2014/main" id="{56E33A96-5BDB-3951-D0AF-8C4FD3693971}"/>
              </a:ext>
            </a:extLst>
          </p:cNvPr>
          <p:cNvSpPr txBox="1">
            <a:spLocks noGrp="1"/>
          </p:cNvSpPr>
          <p:nvPr>
            <p:ph type="title"/>
          </p:nvPr>
        </p:nvSpPr>
        <p:spPr>
          <a:xfrm>
            <a:off x="358140" y="358139"/>
            <a:ext cx="6445560" cy="483773"/>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800"/>
              <a:buNone/>
            </a:pPr>
            <a:r>
              <a:rPr lang="en" sz="2100" dirty="0">
                <a:latin typeface="Lato"/>
                <a:ea typeface="Lato"/>
                <a:cs typeface="Lato"/>
                <a:sym typeface="Lato"/>
              </a:rPr>
              <a:t>Part D Income Related Adjustment</a:t>
            </a:r>
            <a:endParaRPr sz="2100" dirty="0">
              <a:latin typeface="Lato"/>
              <a:ea typeface="Lato"/>
              <a:cs typeface="Lato"/>
              <a:sym typeface="Lato"/>
            </a:endParaRPr>
          </a:p>
        </p:txBody>
      </p:sp>
      <p:sp>
        <p:nvSpPr>
          <p:cNvPr id="297" name="Google Shape;297;p33">
            <a:extLst>
              <a:ext uri="{FF2B5EF4-FFF2-40B4-BE49-F238E27FC236}">
                <a16:creationId xmlns:a16="http://schemas.microsoft.com/office/drawing/2014/main" id="{5DC803E3-AB38-4FB3-FF12-0C059BC6CF24}"/>
              </a:ext>
            </a:extLst>
          </p:cNvPr>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sz="1100" b="1">
                <a:solidFill>
                  <a:srgbClr val="FF8200"/>
                </a:solidFill>
                <a:latin typeface="Raleway"/>
                <a:ea typeface="Raleway"/>
                <a:cs typeface="Raleway"/>
                <a:sym typeface="Raleway"/>
              </a:rPr>
              <a:t>25</a:t>
            </a:fld>
            <a:endParaRPr sz="1100" b="1">
              <a:solidFill>
                <a:srgbClr val="FF8200"/>
              </a:solidFill>
              <a:latin typeface="Raleway"/>
              <a:ea typeface="Raleway"/>
              <a:cs typeface="Raleway"/>
              <a:sym typeface="Raleway"/>
            </a:endParaRPr>
          </a:p>
        </p:txBody>
      </p:sp>
      <p:pic>
        <p:nvPicPr>
          <p:cNvPr id="298" name="Google Shape;298;p33">
            <a:extLst>
              <a:ext uri="{FF2B5EF4-FFF2-40B4-BE49-F238E27FC236}">
                <a16:creationId xmlns:a16="http://schemas.microsoft.com/office/drawing/2014/main" id="{AE546F9F-A93D-2256-FC34-87F9263D1070}"/>
              </a:ext>
            </a:extLst>
          </p:cNvPr>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sp>
        <p:nvSpPr>
          <p:cNvPr id="313" name="Google Shape;313;p33">
            <a:extLst>
              <a:ext uri="{FF2B5EF4-FFF2-40B4-BE49-F238E27FC236}">
                <a16:creationId xmlns:a16="http://schemas.microsoft.com/office/drawing/2014/main" id="{066390EF-4277-8D11-4FCC-297731905CBA}"/>
              </a:ext>
            </a:extLst>
          </p:cNvPr>
          <p:cNvSpPr txBox="1"/>
          <p:nvPr/>
        </p:nvSpPr>
        <p:spPr>
          <a:xfrm>
            <a:off x="2982875" y="1763750"/>
            <a:ext cx="1208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Lato"/>
                <a:ea typeface="Lato"/>
                <a:cs typeface="Lato"/>
                <a:sym typeface="Lato"/>
              </a:rPr>
              <a:t>Initial</a:t>
            </a:r>
            <a:endParaRPr>
              <a:solidFill>
                <a:schemeClr val="lt1"/>
              </a:solidFill>
              <a:latin typeface="Lato"/>
              <a:ea typeface="Lato"/>
              <a:cs typeface="Lato"/>
              <a:sym typeface="Lato"/>
            </a:endParaRPr>
          </a:p>
          <a:p>
            <a:pPr marL="0" lvl="0" indent="0" algn="ctr" rtl="0">
              <a:spcBef>
                <a:spcPts val="0"/>
              </a:spcBef>
              <a:spcAft>
                <a:spcPts val="0"/>
              </a:spcAft>
              <a:buNone/>
            </a:pPr>
            <a:r>
              <a:rPr lang="en">
                <a:solidFill>
                  <a:schemeClr val="lt1"/>
                </a:solidFill>
                <a:latin typeface="Lato"/>
                <a:ea typeface="Lato"/>
                <a:cs typeface="Lato"/>
                <a:sym typeface="Lato"/>
              </a:rPr>
              <a:t>Coverage</a:t>
            </a:r>
            <a:endParaRPr>
              <a:solidFill>
                <a:schemeClr val="lt1"/>
              </a:solidFill>
              <a:latin typeface="Lato"/>
              <a:ea typeface="Lato"/>
              <a:cs typeface="Lato"/>
              <a:sym typeface="Lato"/>
            </a:endParaRPr>
          </a:p>
        </p:txBody>
      </p:sp>
      <p:sp>
        <p:nvSpPr>
          <p:cNvPr id="315" name="Google Shape;315;p33">
            <a:extLst>
              <a:ext uri="{FF2B5EF4-FFF2-40B4-BE49-F238E27FC236}">
                <a16:creationId xmlns:a16="http://schemas.microsoft.com/office/drawing/2014/main" id="{D0A24D94-1617-C231-FC30-FE0C25D8513C}"/>
              </a:ext>
            </a:extLst>
          </p:cNvPr>
          <p:cNvSpPr txBox="1"/>
          <p:nvPr/>
        </p:nvSpPr>
        <p:spPr>
          <a:xfrm>
            <a:off x="6856848" y="1747230"/>
            <a:ext cx="1328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solidFill>
                  <a:schemeClr val="lt1"/>
                </a:solidFill>
                <a:latin typeface="Lato"/>
                <a:ea typeface="Lato"/>
                <a:cs typeface="Lato"/>
                <a:sym typeface="Lato"/>
              </a:rPr>
              <a:t>Catastrophic</a:t>
            </a:r>
            <a:endParaRPr dirty="0">
              <a:solidFill>
                <a:schemeClr val="lt1"/>
              </a:solidFill>
              <a:latin typeface="Lato"/>
              <a:ea typeface="Lato"/>
              <a:cs typeface="Lato"/>
              <a:sym typeface="Lato"/>
            </a:endParaRPr>
          </a:p>
          <a:p>
            <a:pPr marL="0" lvl="0" indent="0" algn="ctr" rtl="0">
              <a:spcBef>
                <a:spcPts val="0"/>
              </a:spcBef>
              <a:spcAft>
                <a:spcPts val="0"/>
              </a:spcAft>
              <a:buNone/>
            </a:pPr>
            <a:r>
              <a:rPr lang="en" dirty="0">
                <a:solidFill>
                  <a:schemeClr val="lt1"/>
                </a:solidFill>
                <a:latin typeface="Lato"/>
                <a:ea typeface="Lato"/>
                <a:cs typeface="Lato"/>
                <a:sym typeface="Lato"/>
              </a:rPr>
              <a:t>Coverage</a:t>
            </a:r>
            <a:endParaRPr dirty="0">
              <a:solidFill>
                <a:schemeClr val="lt1"/>
              </a:solidFill>
              <a:latin typeface="Lato"/>
              <a:ea typeface="Lato"/>
              <a:cs typeface="Lato"/>
              <a:sym typeface="Lato"/>
            </a:endParaRPr>
          </a:p>
        </p:txBody>
      </p:sp>
      <p:pic>
        <p:nvPicPr>
          <p:cNvPr id="2" name="Picture 1">
            <a:extLst>
              <a:ext uri="{FF2B5EF4-FFF2-40B4-BE49-F238E27FC236}">
                <a16:creationId xmlns:a16="http://schemas.microsoft.com/office/drawing/2014/main" id="{D7B79D34-3480-A0FF-A5D2-77895BC4A05C}"/>
              </a:ext>
            </a:extLst>
          </p:cNvPr>
          <p:cNvPicPr>
            <a:picLocks noChangeAspect="1"/>
          </p:cNvPicPr>
          <p:nvPr/>
        </p:nvPicPr>
        <p:blipFill>
          <a:blip r:embed="rId4"/>
          <a:stretch>
            <a:fillRect/>
          </a:stretch>
        </p:blipFill>
        <p:spPr>
          <a:xfrm>
            <a:off x="7912501" y="4186345"/>
            <a:ext cx="1231499" cy="957155"/>
          </a:xfrm>
          <a:prstGeom prst="rect">
            <a:avLst/>
          </a:prstGeom>
        </p:spPr>
      </p:pic>
      <p:graphicFrame>
        <p:nvGraphicFramePr>
          <p:cNvPr id="4" name="Table 3">
            <a:extLst>
              <a:ext uri="{FF2B5EF4-FFF2-40B4-BE49-F238E27FC236}">
                <a16:creationId xmlns:a16="http://schemas.microsoft.com/office/drawing/2014/main" id="{4BB38A8E-0BC6-0A43-1445-518BF39894BB}"/>
              </a:ext>
            </a:extLst>
          </p:cNvPr>
          <p:cNvGraphicFramePr>
            <a:graphicFrameLocks noGrp="1"/>
          </p:cNvGraphicFramePr>
          <p:nvPr>
            <p:extLst>
              <p:ext uri="{D42A27DB-BD31-4B8C-83A1-F6EECF244321}">
                <p14:modId xmlns:p14="http://schemas.microsoft.com/office/powerpoint/2010/main" val="1337411844"/>
              </p:ext>
            </p:extLst>
          </p:nvPr>
        </p:nvGraphicFramePr>
        <p:xfrm>
          <a:off x="959052" y="841912"/>
          <a:ext cx="6605418" cy="3425287"/>
        </p:xfrm>
        <a:graphic>
          <a:graphicData uri="http://schemas.openxmlformats.org/drawingml/2006/table">
            <a:tbl>
              <a:tblPr/>
              <a:tblGrid>
                <a:gridCol w="2201806">
                  <a:extLst>
                    <a:ext uri="{9D8B030D-6E8A-4147-A177-3AD203B41FA5}">
                      <a16:colId xmlns:a16="http://schemas.microsoft.com/office/drawing/2014/main" val="1627445348"/>
                    </a:ext>
                  </a:extLst>
                </a:gridCol>
                <a:gridCol w="2201806">
                  <a:extLst>
                    <a:ext uri="{9D8B030D-6E8A-4147-A177-3AD203B41FA5}">
                      <a16:colId xmlns:a16="http://schemas.microsoft.com/office/drawing/2014/main" val="1214344091"/>
                    </a:ext>
                  </a:extLst>
                </a:gridCol>
                <a:gridCol w="2201806">
                  <a:extLst>
                    <a:ext uri="{9D8B030D-6E8A-4147-A177-3AD203B41FA5}">
                      <a16:colId xmlns:a16="http://schemas.microsoft.com/office/drawing/2014/main" val="3569351754"/>
                    </a:ext>
                  </a:extLst>
                </a:gridCol>
              </a:tblGrid>
              <a:tr h="258570">
                <a:tc gridSpan="3">
                  <a:txBody>
                    <a:bodyPr/>
                    <a:lstStyle/>
                    <a:p>
                      <a:pPr algn="ctr">
                        <a:buNone/>
                      </a:pPr>
                      <a:r>
                        <a:rPr lang="en-US" sz="900" b="1" dirty="0">
                          <a:effectLst/>
                        </a:rPr>
                        <a:t>Part D</a:t>
                      </a:r>
                      <a:endParaRPr lang="en-US" sz="900" dirty="0">
                        <a:effectLst/>
                      </a:endParaRPr>
                    </a:p>
                  </a:txBody>
                  <a:tcPr marL="51502" marR="51502" marT="51502" marB="51502" anchor="ctr">
                    <a:lnL w="6767" cap="flat" cmpd="sng" algn="ctr">
                      <a:solidFill>
                        <a:srgbClr val="D9D9D9"/>
                      </a:solidFill>
                      <a:prstDash val="solid"/>
                      <a:round/>
                      <a:headEnd type="none" w="med" len="med"/>
                      <a:tailEnd type="none" w="med" len="med"/>
                    </a:lnL>
                    <a:lnR w="6767" cap="flat" cmpd="sng" algn="ctr">
                      <a:solidFill>
                        <a:srgbClr val="D9D9D9"/>
                      </a:solidFill>
                      <a:prstDash val="solid"/>
                      <a:round/>
                      <a:headEnd type="none" w="med" len="med"/>
                      <a:tailEnd type="none" w="med" len="med"/>
                    </a:lnR>
                    <a:lnT w="6767" cap="flat" cmpd="sng" algn="ctr">
                      <a:solidFill>
                        <a:srgbClr val="D9D9D9"/>
                      </a:solidFill>
                      <a:prstDash val="solid"/>
                      <a:round/>
                      <a:headEnd type="none" w="med" len="med"/>
                      <a:tailEnd type="none" w="med" len="med"/>
                    </a:lnT>
                    <a:lnB w="6767" cap="flat" cmpd="sng" algn="ctr">
                      <a:solidFill>
                        <a:srgbClr val="D9D9D9"/>
                      </a:solidFill>
                      <a:prstDash val="solid"/>
                      <a:round/>
                      <a:headEnd type="none" w="med" len="med"/>
                      <a:tailEnd type="none" w="med" len="med"/>
                    </a:lnB>
                    <a:solidFill>
                      <a:srgbClr val="E7E9F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3820369"/>
                  </a:ext>
                </a:extLst>
              </a:tr>
              <a:tr h="599261">
                <a:tc>
                  <a:txBody>
                    <a:bodyPr/>
                    <a:lstStyle/>
                    <a:p>
                      <a:pPr>
                        <a:buNone/>
                      </a:pPr>
                      <a:r>
                        <a:rPr lang="en-US" sz="800" b="1" dirty="0">
                          <a:effectLst/>
                        </a:rPr>
                        <a:t>Beneficiaries who file individual tax returns with modified adjusted gross income:</a:t>
                      </a:r>
                      <a:endParaRPr lang="en-US" sz="800" dirty="0">
                        <a:effectLst/>
                      </a:endParaRPr>
                    </a:p>
                  </a:txBody>
                  <a:tcPr marL="51502" marR="51502" marT="51502" marB="51502" anchor="ctr">
                    <a:lnL w="6767" cap="flat" cmpd="sng" algn="ctr">
                      <a:solidFill>
                        <a:srgbClr val="D9D9D9"/>
                      </a:solidFill>
                      <a:prstDash val="solid"/>
                      <a:round/>
                      <a:headEnd type="none" w="med" len="med"/>
                      <a:tailEnd type="none" w="med" len="med"/>
                    </a:lnL>
                    <a:lnR w="6767" cap="flat" cmpd="sng" algn="ctr">
                      <a:solidFill>
                        <a:srgbClr val="D9D9D9"/>
                      </a:solidFill>
                      <a:prstDash val="solid"/>
                      <a:round/>
                      <a:headEnd type="none" w="med" len="med"/>
                      <a:tailEnd type="none" w="med" len="med"/>
                    </a:lnR>
                    <a:lnT w="6767" cap="flat" cmpd="sng" algn="ctr">
                      <a:solidFill>
                        <a:srgbClr val="D9D9D9"/>
                      </a:solidFill>
                      <a:prstDash val="solid"/>
                      <a:round/>
                      <a:headEnd type="none" w="med" len="med"/>
                      <a:tailEnd type="none" w="med" len="med"/>
                    </a:lnT>
                    <a:lnB w="6767" cap="flat" cmpd="sng" algn="ctr">
                      <a:solidFill>
                        <a:srgbClr val="D9D9D9"/>
                      </a:solidFill>
                      <a:prstDash val="solid"/>
                      <a:round/>
                      <a:headEnd type="none" w="med" len="med"/>
                      <a:tailEnd type="none" w="med" len="med"/>
                    </a:lnB>
                    <a:solidFill>
                      <a:srgbClr val="FFFFFF"/>
                    </a:solidFill>
                  </a:tcPr>
                </a:tc>
                <a:tc>
                  <a:txBody>
                    <a:bodyPr/>
                    <a:lstStyle/>
                    <a:p>
                      <a:pPr>
                        <a:buNone/>
                      </a:pPr>
                      <a:r>
                        <a:rPr lang="en-US" sz="800" b="1" dirty="0">
                          <a:effectLst/>
                        </a:rPr>
                        <a:t>Beneficiaries who file joint tax returns with modified adjusted gross income:</a:t>
                      </a:r>
                      <a:endParaRPr lang="en-US" sz="800" dirty="0">
                        <a:effectLst/>
                      </a:endParaRPr>
                    </a:p>
                  </a:txBody>
                  <a:tcPr marL="51502" marR="51502" marT="51502" marB="51502" anchor="ctr">
                    <a:lnL w="6767" cap="flat" cmpd="sng" algn="ctr">
                      <a:solidFill>
                        <a:srgbClr val="D9D9D9"/>
                      </a:solidFill>
                      <a:prstDash val="solid"/>
                      <a:round/>
                      <a:headEnd type="none" w="med" len="med"/>
                      <a:tailEnd type="none" w="med" len="med"/>
                    </a:lnL>
                    <a:lnR w="6767" cap="flat" cmpd="sng" algn="ctr">
                      <a:solidFill>
                        <a:srgbClr val="D9D9D9"/>
                      </a:solidFill>
                      <a:prstDash val="solid"/>
                      <a:round/>
                      <a:headEnd type="none" w="med" len="med"/>
                      <a:tailEnd type="none" w="med" len="med"/>
                    </a:lnR>
                    <a:lnT w="6767" cap="flat" cmpd="sng" algn="ctr">
                      <a:solidFill>
                        <a:srgbClr val="D9D9D9"/>
                      </a:solidFill>
                      <a:prstDash val="solid"/>
                      <a:round/>
                      <a:headEnd type="none" w="med" len="med"/>
                      <a:tailEnd type="none" w="med" len="med"/>
                    </a:lnT>
                    <a:lnB w="6767" cap="flat" cmpd="sng" algn="ctr">
                      <a:solidFill>
                        <a:srgbClr val="D9D9D9"/>
                      </a:solidFill>
                      <a:prstDash val="solid"/>
                      <a:round/>
                      <a:headEnd type="none" w="med" len="med"/>
                      <a:tailEnd type="none" w="med" len="med"/>
                    </a:lnB>
                    <a:solidFill>
                      <a:srgbClr val="FFFFFF"/>
                    </a:solidFill>
                  </a:tcPr>
                </a:tc>
                <a:tc>
                  <a:txBody>
                    <a:bodyPr/>
                    <a:lstStyle/>
                    <a:p>
                      <a:pPr algn="ctr">
                        <a:buNone/>
                      </a:pPr>
                      <a:r>
                        <a:rPr lang="en-US" sz="800" b="1" dirty="0">
                          <a:effectLst/>
                        </a:rPr>
                        <a:t>Income-related monthly adjustment amount</a:t>
                      </a:r>
                      <a:endParaRPr lang="en-US" sz="800" dirty="0">
                        <a:effectLst/>
                      </a:endParaRPr>
                    </a:p>
                  </a:txBody>
                  <a:tcPr marL="51502" marR="51502" marT="51502" marB="51502" anchor="ctr">
                    <a:lnL w="6767" cap="flat" cmpd="sng" algn="ctr">
                      <a:solidFill>
                        <a:srgbClr val="D9D9D9"/>
                      </a:solidFill>
                      <a:prstDash val="solid"/>
                      <a:round/>
                      <a:headEnd type="none" w="med" len="med"/>
                      <a:tailEnd type="none" w="med" len="med"/>
                    </a:lnL>
                    <a:lnR w="6767" cap="flat" cmpd="sng" algn="ctr">
                      <a:solidFill>
                        <a:srgbClr val="D9D9D9"/>
                      </a:solidFill>
                      <a:prstDash val="solid"/>
                      <a:round/>
                      <a:headEnd type="none" w="med" len="med"/>
                      <a:tailEnd type="none" w="med" len="med"/>
                    </a:lnR>
                    <a:lnT w="6767" cap="flat" cmpd="sng" algn="ctr">
                      <a:solidFill>
                        <a:srgbClr val="D9D9D9"/>
                      </a:solidFill>
                      <a:prstDash val="solid"/>
                      <a:round/>
                      <a:headEnd type="none" w="med" len="med"/>
                      <a:tailEnd type="none" w="med" len="med"/>
                    </a:lnT>
                    <a:lnB w="6767"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736534498"/>
                  </a:ext>
                </a:extLst>
              </a:tr>
              <a:tr h="368115">
                <a:tc>
                  <a:txBody>
                    <a:bodyPr/>
                    <a:lstStyle/>
                    <a:p>
                      <a:pPr>
                        <a:buNone/>
                      </a:pPr>
                      <a:r>
                        <a:rPr lang="en-US" sz="800" dirty="0">
                          <a:effectLst/>
                        </a:rPr>
                        <a:t>Less than or equal to $109,000</a:t>
                      </a:r>
                    </a:p>
                  </a:txBody>
                  <a:tcPr marL="51502" marR="51502" marT="51502" marB="51502" anchor="ctr">
                    <a:lnL w="6767" cap="flat" cmpd="sng" algn="ctr">
                      <a:solidFill>
                        <a:srgbClr val="D9D9D9"/>
                      </a:solidFill>
                      <a:prstDash val="solid"/>
                      <a:round/>
                      <a:headEnd type="none" w="med" len="med"/>
                      <a:tailEnd type="none" w="med" len="med"/>
                    </a:lnL>
                    <a:lnR w="6767" cap="flat" cmpd="sng" algn="ctr">
                      <a:solidFill>
                        <a:srgbClr val="D9D9D9"/>
                      </a:solidFill>
                      <a:prstDash val="solid"/>
                      <a:round/>
                      <a:headEnd type="none" w="med" len="med"/>
                      <a:tailEnd type="none" w="med" len="med"/>
                    </a:lnR>
                    <a:lnT w="6767" cap="flat" cmpd="sng" algn="ctr">
                      <a:solidFill>
                        <a:srgbClr val="D9D9D9"/>
                      </a:solidFill>
                      <a:prstDash val="solid"/>
                      <a:round/>
                      <a:headEnd type="none" w="med" len="med"/>
                      <a:tailEnd type="none" w="med" len="med"/>
                    </a:lnT>
                    <a:lnB w="6767" cap="flat" cmpd="sng" algn="ctr">
                      <a:solidFill>
                        <a:srgbClr val="D9D9D9"/>
                      </a:solidFill>
                      <a:prstDash val="solid"/>
                      <a:round/>
                      <a:headEnd type="none" w="med" len="med"/>
                      <a:tailEnd type="none" w="med" len="med"/>
                    </a:lnB>
                    <a:solidFill>
                      <a:srgbClr val="FFFFFF"/>
                    </a:solidFill>
                  </a:tcPr>
                </a:tc>
                <a:tc>
                  <a:txBody>
                    <a:bodyPr/>
                    <a:lstStyle/>
                    <a:p>
                      <a:pPr>
                        <a:buNone/>
                      </a:pPr>
                      <a:r>
                        <a:rPr lang="en-US" sz="800">
                          <a:effectLst/>
                        </a:rPr>
                        <a:t>Less than or equal to $218,000</a:t>
                      </a:r>
                    </a:p>
                  </a:txBody>
                  <a:tcPr marL="51502" marR="51502" marT="51502" marB="51502" anchor="ctr">
                    <a:lnL w="6767" cap="flat" cmpd="sng" algn="ctr">
                      <a:solidFill>
                        <a:srgbClr val="D9D9D9"/>
                      </a:solidFill>
                      <a:prstDash val="solid"/>
                      <a:round/>
                      <a:headEnd type="none" w="med" len="med"/>
                      <a:tailEnd type="none" w="med" len="med"/>
                    </a:lnL>
                    <a:lnR w="6767" cap="flat" cmpd="sng" algn="ctr">
                      <a:solidFill>
                        <a:srgbClr val="D9D9D9"/>
                      </a:solidFill>
                      <a:prstDash val="solid"/>
                      <a:round/>
                      <a:headEnd type="none" w="med" len="med"/>
                      <a:tailEnd type="none" w="med" len="med"/>
                    </a:lnR>
                    <a:lnT w="6767" cap="flat" cmpd="sng" algn="ctr">
                      <a:solidFill>
                        <a:srgbClr val="D9D9D9"/>
                      </a:solidFill>
                      <a:prstDash val="solid"/>
                      <a:round/>
                      <a:headEnd type="none" w="med" len="med"/>
                      <a:tailEnd type="none" w="med" len="med"/>
                    </a:lnT>
                    <a:lnB w="6767" cap="flat" cmpd="sng" algn="ctr">
                      <a:solidFill>
                        <a:srgbClr val="D9D9D9"/>
                      </a:solidFill>
                      <a:prstDash val="solid"/>
                      <a:round/>
                      <a:headEnd type="none" w="med" len="med"/>
                      <a:tailEnd type="none" w="med" len="med"/>
                    </a:lnB>
                    <a:solidFill>
                      <a:srgbClr val="FFFFFF"/>
                    </a:solidFill>
                  </a:tcPr>
                </a:tc>
                <a:tc>
                  <a:txBody>
                    <a:bodyPr/>
                    <a:lstStyle/>
                    <a:p>
                      <a:pPr algn="ctr">
                        <a:buNone/>
                      </a:pPr>
                      <a:r>
                        <a:rPr lang="en-US" sz="800" dirty="0">
                          <a:effectLst/>
                        </a:rPr>
                        <a:t>$0.00</a:t>
                      </a:r>
                    </a:p>
                  </a:txBody>
                  <a:tcPr marL="51502" marR="51502" marT="51502" marB="51502" anchor="ctr">
                    <a:lnL w="6767" cap="flat" cmpd="sng" algn="ctr">
                      <a:solidFill>
                        <a:srgbClr val="D9D9D9"/>
                      </a:solidFill>
                      <a:prstDash val="solid"/>
                      <a:round/>
                      <a:headEnd type="none" w="med" len="med"/>
                      <a:tailEnd type="none" w="med" len="med"/>
                    </a:lnL>
                    <a:lnR w="6767" cap="flat" cmpd="sng" algn="ctr">
                      <a:solidFill>
                        <a:srgbClr val="D9D9D9"/>
                      </a:solidFill>
                      <a:prstDash val="solid"/>
                      <a:round/>
                      <a:headEnd type="none" w="med" len="med"/>
                      <a:tailEnd type="none" w="med" len="med"/>
                    </a:lnR>
                    <a:lnT w="6767" cap="flat" cmpd="sng" algn="ctr">
                      <a:solidFill>
                        <a:srgbClr val="D9D9D9"/>
                      </a:solidFill>
                      <a:prstDash val="solid"/>
                      <a:round/>
                      <a:headEnd type="none" w="med" len="med"/>
                      <a:tailEnd type="none" w="med" len="med"/>
                    </a:lnT>
                    <a:lnB w="6767"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3972933715"/>
                  </a:ext>
                </a:extLst>
              </a:tr>
              <a:tr h="483687">
                <a:tc>
                  <a:txBody>
                    <a:bodyPr/>
                    <a:lstStyle/>
                    <a:p>
                      <a:pPr>
                        <a:buNone/>
                      </a:pPr>
                      <a:r>
                        <a:rPr lang="en-US" sz="800">
                          <a:effectLst/>
                        </a:rPr>
                        <a:t>Greater than $109,000 and less than or equal to $137,000</a:t>
                      </a:r>
                    </a:p>
                  </a:txBody>
                  <a:tcPr marL="51502" marR="51502" marT="51502" marB="51502" anchor="ctr">
                    <a:lnL w="6767" cap="flat" cmpd="sng" algn="ctr">
                      <a:solidFill>
                        <a:srgbClr val="D9D9D9"/>
                      </a:solidFill>
                      <a:prstDash val="solid"/>
                      <a:round/>
                      <a:headEnd type="none" w="med" len="med"/>
                      <a:tailEnd type="none" w="med" len="med"/>
                    </a:lnL>
                    <a:lnR w="6767" cap="flat" cmpd="sng" algn="ctr">
                      <a:solidFill>
                        <a:srgbClr val="D9D9D9"/>
                      </a:solidFill>
                      <a:prstDash val="solid"/>
                      <a:round/>
                      <a:headEnd type="none" w="med" len="med"/>
                      <a:tailEnd type="none" w="med" len="med"/>
                    </a:lnR>
                    <a:lnT w="6767" cap="flat" cmpd="sng" algn="ctr">
                      <a:solidFill>
                        <a:srgbClr val="D9D9D9"/>
                      </a:solidFill>
                      <a:prstDash val="solid"/>
                      <a:round/>
                      <a:headEnd type="none" w="med" len="med"/>
                      <a:tailEnd type="none" w="med" len="med"/>
                    </a:lnT>
                    <a:lnB w="6767" cap="flat" cmpd="sng" algn="ctr">
                      <a:solidFill>
                        <a:srgbClr val="D9D9D9"/>
                      </a:solidFill>
                      <a:prstDash val="solid"/>
                      <a:round/>
                      <a:headEnd type="none" w="med" len="med"/>
                      <a:tailEnd type="none" w="med" len="med"/>
                    </a:lnB>
                    <a:solidFill>
                      <a:srgbClr val="FFFFFF"/>
                    </a:solidFill>
                  </a:tcPr>
                </a:tc>
                <a:tc>
                  <a:txBody>
                    <a:bodyPr/>
                    <a:lstStyle/>
                    <a:p>
                      <a:pPr>
                        <a:buNone/>
                      </a:pPr>
                      <a:r>
                        <a:rPr lang="en-US" sz="800">
                          <a:effectLst/>
                        </a:rPr>
                        <a:t>Greater than $218,000 and less than or equal to $274,000</a:t>
                      </a:r>
                    </a:p>
                  </a:txBody>
                  <a:tcPr marL="51502" marR="51502" marT="51502" marB="51502" anchor="ctr">
                    <a:lnL w="6767" cap="flat" cmpd="sng" algn="ctr">
                      <a:solidFill>
                        <a:srgbClr val="D9D9D9"/>
                      </a:solidFill>
                      <a:prstDash val="solid"/>
                      <a:round/>
                      <a:headEnd type="none" w="med" len="med"/>
                      <a:tailEnd type="none" w="med" len="med"/>
                    </a:lnL>
                    <a:lnR w="6767" cap="flat" cmpd="sng" algn="ctr">
                      <a:solidFill>
                        <a:srgbClr val="D9D9D9"/>
                      </a:solidFill>
                      <a:prstDash val="solid"/>
                      <a:round/>
                      <a:headEnd type="none" w="med" len="med"/>
                      <a:tailEnd type="none" w="med" len="med"/>
                    </a:lnR>
                    <a:lnT w="6767" cap="flat" cmpd="sng" algn="ctr">
                      <a:solidFill>
                        <a:srgbClr val="D9D9D9"/>
                      </a:solidFill>
                      <a:prstDash val="solid"/>
                      <a:round/>
                      <a:headEnd type="none" w="med" len="med"/>
                      <a:tailEnd type="none" w="med" len="med"/>
                    </a:lnT>
                    <a:lnB w="6767" cap="flat" cmpd="sng" algn="ctr">
                      <a:solidFill>
                        <a:srgbClr val="D9D9D9"/>
                      </a:solidFill>
                      <a:prstDash val="solid"/>
                      <a:round/>
                      <a:headEnd type="none" w="med" len="med"/>
                      <a:tailEnd type="none" w="med" len="med"/>
                    </a:lnB>
                    <a:solidFill>
                      <a:srgbClr val="FFFFFF"/>
                    </a:solidFill>
                  </a:tcPr>
                </a:tc>
                <a:tc>
                  <a:txBody>
                    <a:bodyPr/>
                    <a:lstStyle/>
                    <a:p>
                      <a:pPr algn="ctr">
                        <a:buNone/>
                      </a:pPr>
                      <a:r>
                        <a:rPr lang="en-US" sz="800" dirty="0">
                          <a:effectLst/>
                        </a:rPr>
                        <a:t>$14.50</a:t>
                      </a:r>
                    </a:p>
                  </a:txBody>
                  <a:tcPr marL="51502" marR="51502" marT="51502" marB="51502" anchor="ctr">
                    <a:lnL w="6767" cap="flat" cmpd="sng" algn="ctr">
                      <a:solidFill>
                        <a:srgbClr val="D9D9D9"/>
                      </a:solidFill>
                      <a:prstDash val="solid"/>
                      <a:round/>
                      <a:headEnd type="none" w="med" len="med"/>
                      <a:tailEnd type="none" w="med" len="med"/>
                    </a:lnL>
                    <a:lnR w="6767" cap="flat" cmpd="sng" algn="ctr">
                      <a:solidFill>
                        <a:srgbClr val="D9D9D9"/>
                      </a:solidFill>
                      <a:prstDash val="solid"/>
                      <a:round/>
                      <a:headEnd type="none" w="med" len="med"/>
                      <a:tailEnd type="none" w="med" len="med"/>
                    </a:lnR>
                    <a:lnT w="6767" cap="flat" cmpd="sng" algn="ctr">
                      <a:solidFill>
                        <a:srgbClr val="D9D9D9"/>
                      </a:solidFill>
                      <a:prstDash val="solid"/>
                      <a:round/>
                      <a:headEnd type="none" w="med" len="med"/>
                      <a:tailEnd type="none" w="med" len="med"/>
                    </a:lnT>
                    <a:lnB w="6767"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2336952018"/>
                  </a:ext>
                </a:extLst>
              </a:tr>
              <a:tr h="483687">
                <a:tc>
                  <a:txBody>
                    <a:bodyPr/>
                    <a:lstStyle/>
                    <a:p>
                      <a:pPr>
                        <a:buNone/>
                      </a:pPr>
                      <a:r>
                        <a:rPr lang="en-US" sz="800" dirty="0">
                          <a:effectLst/>
                        </a:rPr>
                        <a:t>Greater than $137,000 and less than or equal to $171,000</a:t>
                      </a:r>
                    </a:p>
                  </a:txBody>
                  <a:tcPr marL="51502" marR="51502" marT="51502" marB="51502" anchor="ctr">
                    <a:lnL w="6767" cap="flat" cmpd="sng" algn="ctr">
                      <a:solidFill>
                        <a:srgbClr val="D9D9D9"/>
                      </a:solidFill>
                      <a:prstDash val="solid"/>
                      <a:round/>
                      <a:headEnd type="none" w="med" len="med"/>
                      <a:tailEnd type="none" w="med" len="med"/>
                    </a:lnL>
                    <a:lnR w="6767" cap="flat" cmpd="sng" algn="ctr">
                      <a:solidFill>
                        <a:srgbClr val="D9D9D9"/>
                      </a:solidFill>
                      <a:prstDash val="solid"/>
                      <a:round/>
                      <a:headEnd type="none" w="med" len="med"/>
                      <a:tailEnd type="none" w="med" len="med"/>
                    </a:lnR>
                    <a:lnT w="6767" cap="flat" cmpd="sng" algn="ctr">
                      <a:solidFill>
                        <a:srgbClr val="D9D9D9"/>
                      </a:solidFill>
                      <a:prstDash val="solid"/>
                      <a:round/>
                      <a:headEnd type="none" w="med" len="med"/>
                      <a:tailEnd type="none" w="med" len="med"/>
                    </a:lnT>
                    <a:lnB w="6767" cap="flat" cmpd="sng" algn="ctr">
                      <a:solidFill>
                        <a:srgbClr val="D9D9D9"/>
                      </a:solidFill>
                      <a:prstDash val="solid"/>
                      <a:round/>
                      <a:headEnd type="none" w="med" len="med"/>
                      <a:tailEnd type="none" w="med" len="med"/>
                    </a:lnB>
                    <a:solidFill>
                      <a:srgbClr val="FFFFFF"/>
                    </a:solidFill>
                  </a:tcPr>
                </a:tc>
                <a:tc>
                  <a:txBody>
                    <a:bodyPr/>
                    <a:lstStyle/>
                    <a:p>
                      <a:pPr>
                        <a:buNone/>
                      </a:pPr>
                      <a:r>
                        <a:rPr lang="en-US" sz="800" dirty="0">
                          <a:effectLst/>
                        </a:rPr>
                        <a:t>Greater than $274,000 and less than or equal to $342,000</a:t>
                      </a:r>
                    </a:p>
                  </a:txBody>
                  <a:tcPr marL="51502" marR="51502" marT="51502" marB="51502" anchor="ctr">
                    <a:lnL w="6767" cap="flat" cmpd="sng" algn="ctr">
                      <a:solidFill>
                        <a:srgbClr val="D9D9D9"/>
                      </a:solidFill>
                      <a:prstDash val="solid"/>
                      <a:round/>
                      <a:headEnd type="none" w="med" len="med"/>
                      <a:tailEnd type="none" w="med" len="med"/>
                    </a:lnL>
                    <a:lnR w="6767" cap="flat" cmpd="sng" algn="ctr">
                      <a:solidFill>
                        <a:srgbClr val="D9D9D9"/>
                      </a:solidFill>
                      <a:prstDash val="solid"/>
                      <a:round/>
                      <a:headEnd type="none" w="med" len="med"/>
                      <a:tailEnd type="none" w="med" len="med"/>
                    </a:lnR>
                    <a:lnT w="6767" cap="flat" cmpd="sng" algn="ctr">
                      <a:solidFill>
                        <a:srgbClr val="D9D9D9"/>
                      </a:solidFill>
                      <a:prstDash val="solid"/>
                      <a:round/>
                      <a:headEnd type="none" w="med" len="med"/>
                      <a:tailEnd type="none" w="med" len="med"/>
                    </a:lnT>
                    <a:lnB w="6767" cap="flat" cmpd="sng" algn="ctr">
                      <a:solidFill>
                        <a:srgbClr val="D9D9D9"/>
                      </a:solidFill>
                      <a:prstDash val="solid"/>
                      <a:round/>
                      <a:headEnd type="none" w="med" len="med"/>
                      <a:tailEnd type="none" w="med" len="med"/>
                    </a:lnB>
                    <a:solidFill>
                      <a:srgbClr val="FFFFFF"/>
                    </a:solidFill>
                  </a:tcPr>
                </a:tc>
                <a:tc>
                  <a:txBody>
                    <a:bodyPr/>
                    <a:lstStyle/>
                    <a:p>
                      <a:pPr algn="ctr">
                        <a:buNone/>
                      </a:pPr>
                      <a:r>
                        <a:rPr lang="en-US" sz="800" dirty="0">
                          <a:effectLst/>
                        </a:rPr>
                        <a:t>$37.50</a:t>
                      </a:r>
                    </a:p>
                  </a:txBody>
                  <a:tcPr marL="51502" marR="51502" marT="51502" marB="51502" anchor="ctr">
                    <a:lnL w="6767" cap="flat" cmpd="sng" algn="ctr">
                      <a:solidFill>
                        <a:srgbClr val="D9D9D9"/>
                      </a:solidFill>
                      <a:prstDash val="solid"/>
                      <a:round/>
                      <a:headEnd type="none" w="med" len="med"/>
                      <a:tailEnd type="none" w="med" len="med"/>
                    </a:lnL>
                    <a:lnR w="6767" cap="flat" cmpd="sng" algn="ctr">
                      <a:solidFill>
                        <a:srgbClr val="D9D9D9"/>
                      </a:solidFill>
                      <a:prstDash val="solid"/>
                      <a:round/>
                      <a:headEnd type="none" w="med" len="med"/>
                      <a:tailEnd type="none" w="med" len="med"/>
                    </a:lnR>
                    <a:lnT w="6767" cap="flat" cmpd="sng" algn="ctr">
                      <a:solidFill>
                        <a:srgbClr val="D9D9D9"/>
                      </a:solidFill>
                      <a:prstDash val="solid"/>
                      <a:round/>
                      <a:headEnd type="none" w="med" len="med"/>
                      <a:tailEnd type="none" w="med" len="med"/>
                    </a:lnT>
                    <a:lnB w="6767"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014511350"/>
                  </a:ext>
                </a:extLst>
              </a:tr>
              <a:tr h="483687">
                <a:tc>
                  <a:txBody>
                    <a:bodyPr/>
                    <a:lstStyle/>
                    <a:p>
                      <a:pPr>
                        <a:buNone/>
                      </a:pPr>
                      <a:r>
                        <a:rPr lang="en-US" sz="800">
                          <a:effectLst/>
                        </a:rPr>
                        <a:t>Greater than $171,000 and less than or equal to $205,000</a:t>
                      </a:r>
                    </a:p>
                  </a:txBody>
                  <a:tcPr marL="51502" marR="51502" marT="51502" marB="51502" anchor="ctr">
                    <a:lnL w="6767" cap="flat" cmpd="sng" algn="ctr">
                      <a:solidFill>
                        <a:srgbClr val="D9D9D9"/>
                      </a:solidFill>
                      <a:prstDash val="solid"/>
                      <a:round/>
                      <a:headEnd type="none" w="med" len="med"/>
                      <a:tailEnd type="none" w="med" len="med"/>
                    </a:lnL>
                    <a:lnR w="6767" cap="flat" cmpd="sng" algn="ctr">
                      <a:solidFill>
                        <a:srgbClr val="D9D9D9"/>
                      </a:solidFill>
                      <a:prstDash val="solid"/>
                      <a:round/>
                      <a:headEnd type="none" w="med" len="med"/>
                      <a:tailEnd type="none" w="med" len="med"/>
                    </a:lnR>
                    <a:lnT w="6767" cap="flat" cmpd="sng" algn="ctr">
                      <a:solidFill>
                        <a:srgbClr val="D9D9D9"/>
                      </a:solidFill>
                      <a:prstDash val="solid"/>
                      <a:round/>
                      <a:headEnd type="none" w="med" len="med"/>
                      <a:tailEnd type="none" w="med" len="med"/>
                    </a:lnT>
                    <a:lnB w="6767" cap="flat" cmpd="sng" algn="ctr">
                      <a:solidFill>
                        <a:srgbClr val="D9D9D9"/>
                      </a:solidFill>
                      <a:prstDash val="solid"/>
                      <a:round/>
                      <a:headEnd type="none" w="med" len="med"/>
                      <a:tailEnd type="none" w="med" len="med"/>
                    </a:lnB>
                    <a:solidFill>
                      <a:srgbClr val="FFFFFF"/>
                    </a:solidFill>
                  </a:tcPr>
                </a:tc>
                <a:tc>
                  <a:txBody>
                    <a:bodyPr/>
                    <a:lstStyle/>
                    <a:p>
                      <a:pPr>
                        <a:buNone/>
                      </a:pPr>
                      <a:r>
                        <a:rPr lang="en-US" sz="800" dirty="0">
                          <a:effectLst/>
                        </a:rPr>
                        <a:t>Greater than $342,000 and less than or equal to $410,000</a:t>
                      </a:r>
                    </a:p>
                  </a:txBody>
                  <a:tcPr marL="51502" marR="51502" marT="51502" marB="51502" anchor="ctr">
                    <a:lnL w="6767" cap="flat" cmpd="sng" algn="ctr">
                      <a:solidFill>
                        <a:srgbClr val="D9D9D9"/>
                      </a:solidFill>
                      <a:prstDash val="solid"/>
                      <a:round/>
                      <a:headEnd type="none" w="med" len="med"/>
                      <a:tailEnd type="none" w="med" len="med"/>
                    </a:lnL>
                    <a:lnR w="6767" cap="flat" cmpd="sng" algn="ctr">
                      <a:solidFill>
                        <a:srgbClr val="D9D9D9"/>
                      </a:solidFill>
                      <a:prstDash val="solid"/>
                      <a:round/>
                      <a:headEnd type="none" w="med" len="med"/>
                      <a:tailEnd type="none" w="med" len="med"/>
                    </a:lnR>
                    <a:lnT w="6767" cap="flat" cmpd="sng" algn="ctr">
                      <a:solidFill>
                        <a:srgbClr val="D9D9D9"/>
                      </a:solidFill>
                      <a:prstDash val="solid"/>
                      <a:round/>
                      <a:headEnd type="none" w="med" len="med"/>
                      <a:tailEnd type="none" w="med" len="med"/>
                    </a:lnT>
                    <a:lnB w="6767" cap="flat" cmpd="sng" algn="ctr">
                      <a:solidFill>
                        <a:srgbClr val="D9D9D9"/>
                      </a:solidFill>
                      <a:prstDash val="solid"/>
                      <a:round/>
                      <a:headEnd type="none" w="med" len="med"/>
                      <a:tailEnd type="none" w="med" len="med"/>
                    </a:lnB>
                    <a:solidFill>
                      <a:srgbClr val="FFFFFF"/>
                    </a:solidFill>
                  </a:tcPr>
                </a:tc>
                <a:tc>
                  <a:txBody>
                    <a:bodyPr/>
                    <a:lstStyle/>
                    <a:p>
                      <a:pPr algn="ctr">
                        <a:buNone/>
                      </a:pPr>
                      <a:r>
                        <a:rPr lang="en-US" sz="800" dirty="0">
                          <a:effectLst/>
                        </a:rPr>
                        <a:t>$60.40</a:t>
                      </a:r>
                    </a:p>
                  </a:txBody>
                  <a:tcPr marL="51502" marR="51502" marT="51502" marB="51502" anchor="ctr">
                    <a:lnL w="6767" cap="flat" cmpd="sng" algn="ctr">
                      <a:solidFill>
                        <a:srgbClr val="D9D9D9"/>
                      </a:solidFill>
                      <a:prstDash val="solid"/>
                      <a:round/>
                      <a:headEnd type="none" w="med" len="med"/>
                      <a:tailEnd type="none" w="med" len="med"/>
                    </a:lnL>
                    <a:lnR w="6767" cap="flat" cmpd="sng" algn="ctr">
                      <a:solidFill>
                        <a:srgbClr val="D9D9D9"/>
                      </a:solidFill>
                      <a:prstDash val="solid"/>
                      <a:round/>
                      <a:headEnd type="none" w="med" len="med"/>
                      <a:tailEnd type="none" w="med" len="med"/>
                    </a:lnR>
                    <a:lnT w="6767" cap="flat" cmpd="sng" algn="ctr">
                      <a:solidFill>
                        <a:srgbClr val="D9D9D9"/>
                      </a:solidFill>
                      <a:prstDash val="solid"/>
                      <a:round/>
                      <a:headEnd type="none" w="med" len="med"/>
                      <a:tailEnd type="none" w="med" len="med"/>
                    </a:lnT>
                    <a:lnB w="6767"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614752663"/>
                  </a:ext>
                </a:extLst>
              </a:tr>
              <a:tr h="380165">
                <a:tc>
                  <a:txBody>
                    <a:bodyPr/>
                    <a:lstStyle/>
                    <a:p>
                      <a:pPr>
                        <a:buNone/>
                      </a:pPr>
                      <a:r>
                        <a:rPr lang="en-US" sz="800">
                          <a:effectLst/>
                        </a:rPr>
                        <a:t>Greater than $205,000 and less than $500,000</a:t>
                      </a:r>
                    </a:p>
                  </a:txBody>
                  <a:tcPr marL="51502" marR="51502" marT="51502" marB="51502" anchor="ctr">
                    <a:lnL w="6767" cap="flat" cmpd="sng" algn="ctr">
                      <a:solidFill>
                        <a:srgbClr val="D9D9D9"/>
                      </a:solidFill>
                      <a:prstDash val="solid"/>
                      <a:round/>
                      <a:headEnd type="none" w="med" len="med"/>
                      <a:tailEnd type="none" w="med" len="med"/>
                    </a:lnL>
                    <a:lnR w="6767" cap="flat" cmpd="sng" algn="ctr">
                      <a:solidFill>
                        <a:srgbClr val="D9D9D9"/>
                      </a:solidFill>
                      <a:prstDash val="solid"/>
                      <a:round/>
                      <a:headEnd type="none" w="med" len="med"/>
                      <a:tailEnd type="none" w="med" len="med"/>
                    </a:lnR>
                    <a:lnT w="6767" cap="flat" cmpd="sng" algn="ctr">
                      <a:solidFill>
                        <a:srgbClr val="D9D9D9"/>
                      </a:solidFill>
                      <a:prstDash val="solid"/>
                      <a:round/>
                      <a:headEnd type="none" w="med" len="med"/>
                      <a:tailEnd type="none" w="med" len="med"/>
                    </a:lnT>
                    <a:lnB w="6767" cap="flat" cmpd="sng" algn="ctr">
                      <a:solidFill>
                        <a:srgbClr val="D9D9D9"/>
                      </a:solidFill>
                      <a:prstDash val="solid"/>
                      <a:round/>
                      <a:headEnd type="none" w="med" len="med"/>
                      <a:tailEnd type="none" w="med" len="med"/>
                    </a:lnB>
                    <a:solidFill>
                      <a:srgbClr val="FFFFFF"/>
                    </a:solidFill>
                  </a:tcPr>
                </a:tc>
                <a:tc>
                  <a:txBody>
                    <a:bodyPr/>
                    <a:lstStyle/>
                    <a:p>
                      <a:pPr>
                        <a:buNone/>
                      </a:pPr>
                      <a:r>
                        <a:rPr lang="en-US" sz="800" dirty="0">
                          <a:effectLst/>
                        </a:rPr>
                        <a:t>Greater than $410,000 and less than $750,000</a:t>
                      </a:r>
                    </a:p>
                  </a:txBody>
                  <a:tcPr marL="51502" marR="51502" marT="51502" marB="51502" anchor="ctr">
                    <a:lnL w="6767" cap="flat" cmpd="sng" algn="ctr">
                      <a:solidFill>
                        <a:srgbClr val="D9D9D9"/>
                      </a:solidFill>
                      <a:prstDash val="solid"/>
                      <a:round/>
                      <a:headEnd type="none" w="med" len="med"/>
                      <a:tailEnd type="none" w="med" len="med"/>
                    </a:lnL>
                    <a:lnR w="6767" cap="flat" cmpd="sng" algn="ctr">
                      <a:solidFill>
                        <a:srgbClr val="D9D9D9"/>
                      </a:solidFill>
                      <a:prstDash val="solid"/>
                      <a:round/>
                      <a:headEnd type="none" w="med" len="med"/>
                      <a:tailEnd type="none" w="med" len="med"/>
                    </a:lnR>
                    <a:lnT w="6767" cap="flat" cmpd="sng" algn="ctr">
                      <a:solidFill>
                        <a:srgbClr val="D9D9D9"/>
                      </a:solidFill>
                      <a:prstDash val="solid"/>
                      <a:round/>
                      <a:headEnd type="none" w="med" len="med"/>
                      <a:tailEnd type="none" w="med" len="med"/>
                    </a:lnT>
                    <a:lnB w="6767" cap="flat" cmpd="sng" algn="ctr">
                      <a:solidFill>
                        <a:srgbClr val="D9D9D9"/>
                      </a:solidFill>
                      <a:prstDash val="solid"/>
                      <a:round/>
                      <a:headEnd type="none" w="med" len="med"/>
                      <a:tailEnd type="none" w="med" len="med"/>
                    </a:lnB>
                    <a:solidFill>
                      <a:srgbClr val="FFFFFF"/>
                    </a:solidFill>
                  </a:tcPr>
                </a:tc>
                <a:tc>
                  <a:txBody>
                    <a:bodyPr/>
                    <a:lstStyle/>
                    <a:p>
                      <a:pPr algn="ctr">
                        <a:buNone/>
                      </a:pPr>
                      <a:r>
                        <a:rPr lang="en-US" sz="800" dirty="0">
                          <a:effectLst/>
                        </a:rPr>
                        <a:t>$83.30</a:t>
                      </a:r>
                    </a:p>
                  </a:txBody>
                  <a:tcPr marL="51502" marR="51502" marT="51502" marB="51502" anchor="ctr">
                    <a:lnL w="6767" cap="flat" cmpd="sng" algn="ctr">
                      <a:solidFill>
                        <a:srgbClr val="D9D9D9"/>
                      </a:solidFill>
                      <a:prstDash val="solid"/>
                      <a:round/>
                      <a:headEnd type="none" w="med" len="med"/>
                      <a:tailEnd type="none" w="med" len="med"/>
                    </a:lnL>
                    <a:lnR w="6767" cap="flat" cmpd="sng" algn="ctr">
                      <a:solidFill>
                        <a:srgbClr val="D9D9D9"/>
                      </a:solidFill>
                      <a:prstDash val="solid"/>
                      <a:round/>
                      <a:headEnd type="none" w="med" len="med"/>
                      <a:tailEnd type="none" w="med" len="med"/>
                    </a:lnR>
                    <a:lnT w="6767" cap="flat" cmpd="sng" algn="ctr">
                      <a:solidFill>
                        <a:srgbClr val="D9D9D9"/>
                      </a:solidFill>
                      <a:prstDash val="solid"/>
                      <a:round/>
                      <a:headEnd type="none" w="med" len="med"/>
                      <a:tailEnd type="none" w="med" len="med"/>
                    </a:lnT>
                    <a:lnB w="6767"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942600983"/>
                  </a:ext>
                </a:extLst>
              </a:tr>
              <a:tr h="368115">
                <a:tc>
                  <a:txBody>
                    <a:bodyPr/>
                    <a:lstStyle/>
                    <a:p>
                      <a:pPr>
                        <a:buNone/>
                      </a:pPr>
                      <a:r>
                        <a:rPr lang="en-US" sz="800">
                          <a:effectLst/>
                        </a:rPr>
                        <a:t>Greater than or equal to $500,000</a:t>
                      </a:r>
                    </a:p>
                  </a:txBody>
                  <a:tcPr marL="51502" marR="51502" marT="51502" marB="51502" anchor="ctr">
                    <a:lnL w="6767" cap="flat" cmpd="sng" algn="ctr">
                      <a:solidFill>
                        <a:srgbClr val="D9D9D9"/>
                      </a:solidFill>
                      <a:prstDash val="solid"/>
                      <a:round/>
                      <a:headEnd type="none" w="med" len="med"/>
                      <a:tailEnd type="none" w="med" len="med"/>
                    </a:lnL>
                    <a:lnR w="6767" cap="flat" cmpd="sng" algn="ctr">
                      <a:solidFill>
                        <a:srgbClr val="D9D9D9"/>
                      </a:solidFill>
                      <a:prstDash val="solid"/>
                      <a:round/>
                      <a:headEnd type="none" w="med" len="med"/>
                      <a:tailEnd type="none" w="med" len="med"/>
                    </a:lnR>
                    <a:lnT w="6767" cap="flat" cmpd="sng" algn="ctr">
                      <a:solidFill>
                        <a:srgbClr val="D9D9D9"/>
                      </a:solidFill>
                      <a:prstDash val="solid"/>
                      <a:round/>
                      <a:headEnd type="none" w="med" len="med"/>
                      <a:tailEnd type="none" w="med" len="med"/>
                    </a:lnT>
                    <a:lnB w="6767" cap="flat" cmpd="sng" algn="ctr">
                      <a:solidFill>
                        <a:srgbClr val="D9D9D9"/>
                      </a:solidFill>
                      <a:prstDash val="solid"/>
                      <a:round/>
                      <a:headEnd type="none" w="med" len="med"/>
                      <a:tailEnd type="none" w="med" len="med"/>
                    </a:lnB>
                    <a:solidFill>
                      <a:srgbClr val="FFFFFF"/>
                    </a:solidFill>
                  </a:tcPr>
                </a:tc>
                <a:tc>
                  <a:txBody>
                    <a:bodyPr/>
                    <a:lstStyle/>
                    <a:p>
                      <a:pPr>
                        <a:buNone/>
                      </a:pPr>
                      <a:r>
                        <a:rPr lang="en-US" sz="800" dirty="0">
                          <a:effectLst/>
                        </a:rPr>
                        <a:t>Greater than or equal to $750,000</a:t>
                      </a:r>
                    </a:p>
                  </a:txBody>
                  <a:tcPr marL="51502" marR="51502" marT="51502" marB="51502" anchor="ctr">
                    <a:lnL w="6767" cap="flat" cmpd="sng" algn="ctr">
                      <a:solidFill>
                        <a:srgbClr val="D9D9D9"/>
                      </a:solidFill>
                      <a:prstDash val="solid"/>
                      <a:round/>
                      <a:headEnd type="none" w="med" len="med"/>
                      <a:tailEnd type="none" w="med" len="med"/>
                    </a:lnL>
                    <a:lnR w="6767" cap="flat" cmpd="sng" algn="ctr">
                      <a:solidFill>
                        <a:srgbClr val="D9D9D9"/>
                      </a:solidFill>
                      <a:prstDash val="solid"/>
                      <a:round/>
                      <a:headEnd type="none" w="med" len="med"/>
                      <a:tailEnd type="none" w="med" len="med"/>
                    </a:lnR>
                    <a:lnT w="6767" cap="flat" cmpd="sng" algn="ctr">
                      <a:solidFill>
                        <a:srgbClr val="D9D9D9"/>
                      </a:solidFill>
                      <a:prstDash val="solid"/>
                      <a:round/>
                      <a:headEnd type="none" w="med" len="med"/>
                      <a:tailEnd type="none" w="med" len="med"/>
                    </a:lnT>
                    <a:lnB w="6767" cap="flat" cmpd="sng" algn="ctr">
                      <a:solidFill>
                        <a:srgbClr val="D9D9D9"/>
                      </a:solidFill>
                      <a:prstDash val="solid"/>
                      <a:round/>
                      <a:headEnd type="none" w="med" len="med"/>
                      <a:tailEnd type="none" w="med" len="med"/>
                    </a:lnB>
                    <a:solidFill>
                      <a:srgbClr val="FFFFFF"/>
                    </a:solidFill>
                  </a:tcPr>
                </a:tc>
                <a:tc>
                  <a:txBody>
                    <a:bodyPr/>
                    <a:lstStyle/>
                    <a:p>
                      <a:pPr algn="ctr">
                        <a:buNone/>
                      </a:pPr>
                      <a:r>
                        <a:rPr lang="en-US" sz="800" dirty="0">
                          <a:effectLst/>
                        </a:rPr>
                        <a:t>$91.00</a:t>
                      </a:r>
                    </a:p>
                  </a:txBody>
                  <a:tcPr marL="51502" marR="51502" marT="51502" marB="51502" anchor="ctr">
                    <a:lnL w="6767" cap="flat" cmpd="sng" algn="ctr">
                      <a:solidFill>
                        <a:srgbClr val="D9D9D9"/>
                      </a:solidFill>
                      <a:prstDash val="solid"/>
                      <a:round/>
                      <a:headEnd type="none" w="med" len="med"/>
                      <a:tailEnd type="none" w="med" len="med"/>
                    </a:lnL>
                    <a:lnR w="6767" cap="flat" cmpd="sng" algn="ctr">
                      <a:solidFill>
                        <a:srgbClr val="D9D9D9"/>
                      </a:solidFill>
                      <a:prstDash val="solid"/>
                      <a:round/>
                      <a:headEnd type="none" w="med" len="med"/>
                      <a:tailEnd type="none" w="med" len="med"/>
                    </a:lnR>
                    <a:lnT w="6767" cap="flat" cmpd="sng" algn="ctr">
                      <a:solidFill>
                        <a:srgbClr val="D9D9D9"/>
                      </a:solidFill>
                      <a:prstDash val="solid"/>
                      <a:round/>
                      <a:headEnd type="none" w="med" len="med"/>
                      <a:tailEnd type="none" w="med" len="med"/>
                    </a:lnT>
                    <a:lnB w="6767"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511791273"/>
                  </a:ext>
                </a:extLst>
              </a:tr>
            </a:tbl>
          </a:graphicData>
        </a:graphic>
      </p:graphicFrame>
      <p:sp>
        <p:nvSpPr>
          <p:cNvPr id="6" name="TextBox 5">
            <a:extLst>
              <a:ext uri="{FF2B5EF4-FFF2-40B4-BE49-F238E27FC236}">
                <a16:creationId xmlns:a16="http://schemas.microsoft.com/office/drawing/2014/main" id="{C4441459-D6E4-F88E-8BF2-3740DE12B507}"/>
              </a:ext>
            </a:extLst>
          </p:cNvPr>
          <p:cNvSpPr txBox="1"/>
          <p:nvPr/>
        </p:nvSpPr>
        <p:spPr>
          <a:xfrm>
            <a:off x="959052" y="4359217"/>
            <a:ext cx="6605418" cy="430887"/>
          </a:xfrm>
          <a:prstGeom prst="rect">
            <a:avLst/>
          </a:prstGeom>
          <a:noFill/>
        </p:spPr>
        <p:txBody>
          <a:bodyPr wrap="square">
            <a:spAutoFit/>
          </a:bodyPr>
          <a:lstStyle/>
          <a:p>
            <a:r>
              <a:rPr lang="en-US" sz="1100" b="1" i="0" dirty="0">
                <a:solidFill>
                  <a:srgbClr val="262626"/>
                </a:solidFill>
                <a:effectLst/>
                <a:latin typeface="public_sans"/>
              </a:rPr>
              <a:t>The 2026 Part D income-related monthly adjustment amounts for high-income beneficiaries are shown in the following table</a:t>
            </a:r>
            <a:endParaRPr lang="en-US" sz="1100" b="1" dirty="0"/>
          </a:p>
        </p:txBody>
      </p:sp>
    </p:spTree>
    <p:extLst>
      <p:ext uri="{BB962C8B-B14F-4D97-AF65-F5344CB8AC3E}">
        <p14:creationId xmlns:p14="http://schemas.microsoft.com/office/powerpoint/2010/main" val="2555534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6"/>
        <p:cNvGrpSpPr/>
        <p:nvPr/>
      </p:nvGrpSpPr>
      <p:grpSpPr>
        <a:xfrm>
          <a:off x="0" y="0"/>
          <a:ext cx="0" cy="0"/>
          <a:chOff x="0" y="0"/>
          <a:chExt cx="0" cy="0"/>
        </a:xfrm>
      </p:grpSpPr>
      <p:grpSp>
        <p:nvGrpSpPr>
          <p:cNvPr id="352" name="Group 351">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353" name="Rectangle 352">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4"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56" name="Rectangle 355">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8"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3138837"/>
            <a:ext cx="2474555"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60"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341709" y="3181350"/>
            <a:ext cx="8458200" cy="175287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62"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90"/>
            <a:ext cx="9144000" cy="5142310"/>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364" name="Rectangle 363">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7" name="Google Shape;347;p36"/>
          <p:cNvSpPr txBox="1"/>
          <p:nvPr/>
        </p:nvSpPr>
        <p:spPr>
          <a:xfrm>
            <a:off x="1262378" y="857250"/>
            <a:ext cx="6619243" cy="2541912"/>
          </a:xfrm>
          <a:prstGeom prst="rect">
            <a:avLst/>
          </a:prstGeom>
        </p:spPr>
        <p:txBody>
          <a:bodyPr spcFirstLastPara="1" vert="horz" lIns="91440" tIns="45720" rIns="91440" bIns="45720" rtlCol="0" anchor="ctr" anchorCtr="0">
            <a:normAutofit/>
          </a:bodyPr>
          <a:lstStyle/>
          <a:p>
            <a:pPr marL="0" marR="38100" lvl="0" indent="0" algn="ctr">
              <a:spcBef>
                <a:spcPct val="0"/>
              </a:spcBef>
              <a:spcAft>
                <a:spcPts val="600"/>
              </a:spcAft>
              <a:buClr>
                <a:srgbClr val="000000"/>
              </a:buClr>
              <a:buSzPts val="5000"/>
            </a:pPr>
            <a:r>
              <a:rPr lang="en-US" sz="4400" u="none" strike="noStrike" cap="none" dirty="0">
                <a:solidFill>
                  <a:srgbClr val="FFFFFF"/>
                </a:solidFill>
                <a:latin typeface="+mj-lt"/>
                <a:ea typeface="+mj-ea"/>
                <a:cs typeface="+mj-cs"/>
                <a:sym typeface="Lato"/>
              </a:rPr>
              <a:t>Medicare Supplement</a:t>
            </a:r>
          </a:p>
          <a:p>
            <a:pPr marL="0" marR="38100" lvl="0" indent="0" algn="ctr">
              <a:spcBef>
                <a:spcPct val="0"/>
              </a:spcBef>
              <a:spcAft>
                <a:spcPts val="600"/>
              </a:spcAft>
              <a:buClr>
                <a:srgbClr val="000000"/>
              </a:buClr>
              <a:buSzPts val="3000"/>
            </a:pPr>
            <a:r>
              <a:rPr lang="en-US" sz="4000" u="none" strike="noStrike" cap="none" dirty="0">
                <a:solidFill>
                  <a:srgbClr val="FFFFFF"/>
                </a:solidFill>
                <a:latin typeface="+mj-lt"/>
                <a:ea typeface="+mj-ea"/>
                <a:cs typeface="+mj-cs"/>
                <a:sym typeface="Lato"/>
              </a:rPr>
              <a:t>Aka Med Supp or </a:t>
            </a:r>
            <a:r>
              <a:rPr lang="en-US" sz="4000" u="none" strike="noStrike" cap="none" dirty="0" err="1">
                <a:solidFill>
                  <a:srgbClr val="FFFFFF"/>
                </a:solidFill>
                <a:latin typeface="+mj-lt"/>
                <a:ea typeface="+mj-ea"/>
                <a:cs typeface="+mj-cs"/>
                <a:sym typeface="Lato"/>
              </a:rPr>
              <a:t>MediGap</a:t>
            </a:r>
            <a:endParaRPr lang="en-US" sz="4000" u="none" strike="noStrike" cap="none" dirty="0">
              <a:solidFill>
                <a:srgbClr val="FFFFFF"/>
              </a:solidFill>
              <a:latin typeface="+mj-lt"/>
              <a:ea typeface="+mj-ea"/>
              <a:cs typeface="+mj-cs"/>
              <a:sym typeface="Lato"/>
            </a:endParaRPr>
          </a:p>
        </p:txBody>
      </p:sp>
      <p:pic>
        <p:nvPicPr>
          <p:cNvPr id="2" name="Picture 1">
            <a:extLst>
              <a:ext uri="{FF2B5EF4-FFF2-40B4-BE49-F238E27FC236}">
                <a16:creationId xmlns:a16="http://schemas.microsoft.com/office/drawing/2014/main" id="{3CBA239D-1C2A-9045-DEBA-5C574D940ACE}"/>
              </a:ext>
            </a:extLst>
          </p:cNvPr>
          <p:cNvPicPr>
            <a:picLocks noChangeAspect="1"/>
          </p:cNvPicPr>
          <p:nvPr/>
        </p:nvPicPr>
        <p:blipFill>
          <a:blip r:embed="rId4"/>
          <a:stretch>
            <a:fillRect/>
          </a:stretch>
        </p:blipFill>
        <p:spPr>
          <a:xfrm>
            <a:off x="7912501" y="4186345"/>
            <a:ext cx="1231499" cy="95715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4" name="Google Shape;354;p37"/>
          <p:cNvSpPr txBox="1">
            <a:spLocks noGrp="1"/>
          </p:cNvSpPr>
          <p:nvPr>
            <p:ph type="title"/>
          </p:nvPr>
        </p:nvSpPr>
        <p:spPr>
          <a:xfrm>
            <a:off x="365760" y="358139"/>
            <a:ext cx="6437940" cy="559973"/>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800"/>
              <a:buNone/>
            </a:pPr>
            <a:r>
              <a:rPr lang="en-US" sz="2500">
                <a:latin typeface="Lato"/>
                <a:ea typeface="Lato"/>
                <a:cs typeface="Lato"/>
                <a:sym typeface="Lato"/>
              </a:rPr>
              <a:t>Medicare Supplement</a:t>
            </a:r>
            <a:endParaRPr lang="en-US" sz="2500" dirty="0">
              <a:latin typeface="Lato"/>
              <a:ea typeface="Lato"/>
              <a:cs typeface="Lato"/>
              <a:sym typeface="Lato"/>
            </a:endParaRPr>
          </a:p>
        </p:txBody>
      </p:sp>
      <p:sp>
        <p:nvSpPr>
          <p:cNvPr id="355" name="Google Shape;355;p37"/>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sz="1100" b="1" smtClean="0">
                <a:solidFill>
                  <a:srgbClr val="FF8200"/>
                </a:solidFill>
                <a:latin typeface="Raleway"/>
                <a:ea typeface="Raleway"/>
                <a:cs typeface="Raleway"/>
                <a:sym typeface="Raleway"/>
              </a:rPr>
              <a:t>27</a:t>
            </a:fld>
            <a:endParaRPr lang="en" sz="1100" b="1">
              <a:solidFill>
                <a:srgbClr val="FF8200"/>
              </a:solidFill>
              <a:latin typeface="Raleway"/>
              <a:ea typeface="Raleway"/>
              <a:cs typeface="Raleway"/>
              <a:sym typeface="Raleway"/>
            </a:endParaRPr>
          </a:p>
        </p:txBody>
      </p:sp>
      <p:pic>
        <p:nvPicPr>
          <p:cNvPr id="356" name="Google Shape;356;p37"/>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441300BC-D088-5288-5366-741A126EA46E}"/>
              </a:ext>
            </a:extLst>
          </p:cNvPr>
          <p:cNvPicPr>
            <a:picLocks noChangeAspect="1"/>
          </p:cNvPicPr>
          <p:nvPr/>
        </p:nvPicPr>
        <p:blipFill>
          <a:blip r:embed="rId4"/>
          <a:stretch>
            <a:fillRect/>
          </a:stretch>
        </p:blipFill>
        <p:spPr>
          <a:xfrm>
            <a:off x="7912501" y="4186345"/>
            <a:ext cx="1231499" cy="957155"/>
          </a:xfrm>
          <a:prstGeom prst="rect">
            <a:avLst/>
          </a:prstGeom>
        </p:spPr>
      </p:pic>
      <p:sp>
        <p:nvSpPr>
          <p:cNvPr id="3" name="Google Shape;352;p37">
            <a:extLst>
              <a:ext uri="{FF2B5EF4-FFF2-40B4-BE49-F238E27FC236}">
                <a16:creationId xmlns:a16="http://schemas.microsoft.com/office/drawing/2014/main" id="{A0146C8E-DEE2-E922-ADDB-C95A49EF37C9}"/>
              </a:ext>
            </a:extLst>
          </p:cNvPr>
          <p:cNvSpPr txBox="1"/>
          <p:nvPr/>
        </p:nvSpPr>
        <p:spPr>
          <a:xfrm>
            <a:off x="1209114" y="2081767"/>
            <a:ext cx="6570905" cy="2562225"/>
          </a:xfrm>
          <a:prstGeom prst="rect">
            <a:avLst/>
          </a:prstGeom>
        </p:spPr>
        <p:txBody>
          <a:bodyPr spcFirstLastPara="1" vert="horz" lIns="91440" tIns="45720" rIns="91440" bIns="45720" rtlCol="0" anchor="ctr" anchorCtr="0">
            <a:normAutofit/>
          </a:bodyPr>
          <a:lstStyle/>
          <a:p>
            <a:pPr marL="457200" marR="0" lvl="0" indent="-330200">
              <a:lnSpc>
                <a:spcPct val="90000"/>
              </a:lnSpc>
              <a:spcBef>
                <a:spcPts val="1000"/>
              </a:spcBef>
              <a:buClr>
                <a:schemeClr val="accent1"/>
              </a:buClr>
              <a:buSzPct val="80000"/>
              <a:buFont typeface="Wingdings 3" charset="2"/>
              <a:buChar char=""/>
            </a:pPr>
            <a:r>
              <a:rPr lang="en-US" sz="1500" b="1" u="none" strike="noStrike" cap="none" dirty="0">
                <a:solidFill>
                  <a:schemeClr val="tx1">
                    <a:lumMod val="75000"/>
                    <a:lumOff val="25000"/>
                  </a:schemeClr>
                </a:solidFill>
                <a:sym typeface="Raleway"/>
              </a:rPr>
              <a:t>Meant to fill gaps in Original Medicare</a:t>
            </a:r>
          </a:p>
          <a:p>
            <a:pPr marL="457200" marR="0" lvl="0" indent="-330200">
              <a:lnSpc>
                <a:spcPct val="90000"/>
              </a:lnSpc>
              <a:spcBef>
                <a:spcPts val="1000"/>
              </a:spcBef>
              <a:buClr>
                <a:schemeClr val="accent1"/>
              </a:buClr>
              <a:buSzPct val="80000"/>
              <a:buFont typeface="Wingdings 3" charset="2"/>
              <a:buChar char=""/>
            </a:pPr>
            <a:r>
              <a:rPr lang="en-US" sz="1500" b="1" u="none" strike="noStrike" cap="none" dirty="0">
                <a:solidFill>
                  <a:schemeClr val="tx1">
                    <a:lumMod val="75000"/>
                    <a:lumOff val="25000"/>
                  </a:schemeClr>
                </a:solidFill>
                <a:sym typeface="Raleway"/>
              </a:rPr>
              <a:t>Covers deductible, copays and coinsurance that Original Medicare does not cover (varies by plan)</a:t>
            </a:r>
          </a:p>
          <a:p>
            <a:pPr marL="457200" marR="0" lvl="0" indent="-330200">
              <a:lnSpc>
                <a:spcPct val="90000"/>
              </a:lnSpc>
              <a:spcBef>
                <a:spcPts val="1000"/>
              </a:spcBef>
              <a:buClr>
                <a:schemeClr val="accent1"/>
              </a:buClr>
              <a:buSzPct val="80000"/>
              <a:buFont typeface="Wingdings 3" charset="2"/>
              <a:buChar char=""/>
            </a:pPr>
            <a:r>
              <a:rPr lang="en-US" sz="1500" b="1" u="none" strike="noStrike" cap="none" dirty="0">
                <a:solidFill>
                  <a:schemeClr val="tx1">
                    <a:lumMod val="75000"/>
                    <a:lumOff val="25000"/>
                  </a:schemeClr>
                </a:solidFill>
                <a:sym typeface="Raleway"/>
              </a:rPr>
              <a:t>No network restrictions</a:t>
            </a:r>
          </a:p>
          <a:p>
            <a:pPr marL="457200" marR="0" lvl="0" indent="-330200">
              <a:lnSpc>
                <a:spcPct val="90000"/>
              </a:lnSpc>
              <a:spcBef>
                <a:spcPts val="1000"/>
              </a:spcBef>
              <a:buClr>
                <a:schemeClr val="accent1"/>
              </a:buClr>
              <a:buSzPct val="80000"/>
              <a:buFont typeface="Wingdings 3" charset="2"/>
              <a:buChar char=""/>
            </a:pPr>
            <a:r>
              <a:rPr lang="en-US" sz="1500" b="1" u="none" strike="noStrike" cap="none" dirty="0">
                <a:solidFill>
                  <a:schemeClr val="tx1">
                    <a:lumMod val="75000"/>
                    <a:lumOff val="25000"/>
                  </a:schemeClr>
                </a:solidFill>
                <a:sym typeface="Raleway"/>
              </a:rPr>
              <a:t>10 standardized plans (A-D, F, G, K-N)</a:t>
            </a:r>
          </a:p>
          <a:p>
            <a:pPr marL="0" marR="0" lvl="0" indent="0">
              <a:lnSpc>
                <a:spcPct val="90000"/>
              </a:lnSpc>
              <a:spcBef>
                <a:spcPts val="1000"/>
              </a:spcBef>
              <a:buClr>
                <a:schemeClr val="accent1"/>
              </a:buClr>
              <a:buSzPct val="80000"/>
              <a:buFont typeface="Wingdings 3" charset="2"/>
              <a:buChar char=""/>
            </a:pPr>
            <a:endParaRPr lang="en-US" sz="1500" u="none" strike="noStrike" cap="none" dirty="0">
              <a:solidFill>
                <a:schemeClr val="tx1">
                  <a:lumMod val="75000"/>
                  <a:lumOff val="25000"/>
                </a:schemeClr>
              </a:solidFill>
              <a:sym typeface="Raleway"/>
            </a:endParaRPr>
          </a:p>
          <a:p>
            <a:pPr marL="457200" marR="0" lvl="0" indent="0">
              <a:lnSpc>
                <a:spcPct val="90000"/>
              </a:lnSpc>
              <a:spcBef>
                <a:spcPts val="1000"/>
              </a:spcBef>
              <a:buClr>
                <a:schemeClr val="accent1"/>
              </a:buClr>
              <a:buSzPct val="80000"/>
              <a:buFont typeface="Wingdings 3" charset="2"/>
              <a:buChar char=""/>
            </a:pPr>
            <a:endParaRPr lang="en-US" sz="1500" u="none" strike="noStrike" cap="none" dirty="0">
              <a:solidFill>
                <a:schemeClr val="tx1">
                  <a:lumMod val="75000"/>
                  <a:lumOff val="25000"/>
                </a:schemeClr>
              </a:solidFill>
              <a:sym typeface="Raleway"/>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3" name="Google Shape;363;p38"/>
          <p:cNvSpPr txBox="1">
            <a:spLocks noGrp="1"/>
          </p:cNvSpPr>
          <p:nvPr>
            <p:ph type="title"/>
          </p:nvPr>
        </p:nvSpPr>
        <p:spPr>
          <a:xfrm>
            <a:off x="358140" y="350519"/>
            <a:ext cx="6445560" cy="567593"/>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800"/>
              <a:buNone/>
            </a:pPr>
            <a:r>
              <a:rPr lang="en" sz="2500" dirty="0">
                <a:latin typeface="Lato"/>
                <a:ea typeface="Lato"/>
                <a:cs typeface="Lato"/>
                <a:sym typeface="Lato"/>
              </a:rPr>
              <a:t>Things to Know About Med Supp</a:t>
            </a:r>
            <a:endParaRPr sz="2500" dirty="0">
              <a:latin typeface="Lato"/>
              <a:ea typeface="Lato"/>
              <a:cs typeface="Lato"/>
              <a:sym typeface="Lato"/>
            </a:endParaRPr>
          </a:p>
        </p:txBody>
      </p:sp>
      <p:sp>
        <p:nvSpPr>
          <p:cNvPr id="364" name="Google Shape;364;p38"/>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sz="1100" b="1">
                <a:solidFill>
                  <a:srgbClr val="FF8200"/>
                </a:solidFill>
                <a:latin typeface="Raleway"/>
                <a:ea typeface="Raleway"/>
                <a:cs typeface="Raleway"/>
                <a:sym typeface="Raleway"/>
              </a:rPr>
              <a:t>28</a:t>
            </a:fld>
            <a:endParaRPr sz="1100" b="1">
              <a:solidFill>
                <a:srgbClr val="FF8200"/>
              </a:solidFill>
              <a:latin typeface="Raleway"/>
              <a:ea typeface="Raleway"/>
              <a:cs typeface="Raleway"/>
              <a:sym typeface="Raleway"/>
            </a:endParaRPr>
          </a:p>
        </p:txBody>
      </p:sp>
      <p:pic>
        <p:nvPicPr>
          <p:cNvPr id="365" name="Google Shape;365;p38"/>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3" name="Picture 2">
            <a:extLst>
              <a:ext uri="{FF2B5EF4-FFF2-40B4-BE49-F238E27FC236}">
                <a16:creationId xmlns:a16="http://schemas.microsoft.com/office/drawing/2014/main" id="{3D5CFC8B-F6CC-4850-6BE3-8F3BC3A515A7}"/>
              </a:ext>
            </a:extLst>
          </p:cNvPr>
          <p:cNvPicPr>
            <a:picLocks noChangeAspect="1"/>
          </p:cNvPicPr>
          <p:nvPr/>
        </p:nvPicPr>
        <p:blipFill>
          <a:blip r:embed="rId4"/>
          <a:stretch>
            <a:fillRect/>
          </a:stretch>
        </p:blipFill>
        <p:spPr>
          <a:xfrm>
            <a:off x="7912501" y="4186345"/>
            <a:ext cx="1231499" cy="957155"/>
          </a:xfrm>
          <a:prstGeom prst="rect">
            <a:avLst/>
          </a:prstGeom>
        </p:spPr>
      </p:pic>
      <p:graphicFrame>
        <p:nvGraphicFramePr>
          <p:cNvPr id="367" name="Google Shape;361;p38">
            <a:extLst>
              <a:ext uri="{FF2B5EF4-FFF2-40B4-BE49-F238E27FC236}">
                <a16:creationId xmlns:a16="http://schemas.microsoft.com/office/drawing/2014/main" id="{B722EF60-D4C2-222E-8816-4752CF0EB0B8}"/>
              </a:ext>
            </a:extLst>
          </p:cNvPr>
          <p:cNvGraphicFramePr/>
          <p:nvPr/>
        </p:nvGraphicFramePr>
        <p:xfrm>
          <a:off x="641520" y="1719873"/>
          <a:ext cx="5878800" cy="3036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1" name="Google Shape;391;p41"/>
          <p:cNvSpPr txBox="1">
            <a:spLocks noGrp="1"/>
          </p:cNvSpPr>
          <p:nvPr>
            <p:ph type="title"/>
          </p:nvPr>
        </p:nvSpPr>
        <p:spPr>
          <a:xfrm>
            <a:off x="370555" y="341419"/>
            <a:ext cx="2937640" cy="3936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800"/>
              <a:buNone/>
            </a:pPr>
            <a:r>
              <a:rPr lang="en" sz="2000" dirty="0">
                <a:solidFill>
                  <a:schemeClr val="bg1"/>
                </a:solidFill>
                <a:latin typeface="Lato"/>
                <a:ea typeface="Lato"/>
                <a:cs typeface="Lato"/>
                <a:sym typeface="Lato"/>
              </a:rPr>
              <a:t>Summary of Options</a:t>
            </a:r>
            <a:endParaRPr sz="2000" dirty="0">
              <a:solidFill>
                <a:schemeClr val="bg1"/>
              </a:solidFill>
              <a:latin typeface="Lato"/>
              <a:ea typeface="Lato"/>
              <a:cs typeface="Lato"/>
              <a:sym typeface="Lato"/>
            </a:endParaRPr>
          </a:p>
        </p:txBody>
      </p:sp>
      <p:sp>
        <p:nvSpPr>
          <p:cNvPr id="392" name="Google Shape;392;p41"/>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sz="1100" b="1">
                <a:solidFill>
                  <a:srgbClr val="FF8200"/>
                </a:solidFill>
                <a:latin typeface="Raleway"/>
                <a:ea typeface="Raleway"/>
                <a:cs typeface="Raleway"/>
                <a:sym typeface="Raleway"/>
              </a:rPr>
              <a:t>29</a:t>
            </a:fld>
            <a:endParaRPr sz="1100" b="1">
              <a:solidFill>
                <a:srgbClr val="FF8200"/>
              </a:solidFill>
              <a:latin typeface="Raleway"/>
              <a:ea typeface="Raleway"/>
              <a:cs typeface="Raleway"/>
              <a:sym typeface="Raleway"/>
            </a:endParaRPr>
          </a:p>
        </p:txBody>
      </p:sp>
      <p:pic>
        <p:nvPicPr>
          <p:cNvPr id="393" name="Google Shape;393;p41"/>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graphicFrame>
        <p:nvGraphicFramePr>
          <p:cNvPr id="395" name="Google Shape;395;p41"/>
          <p:cNvGraphicFramePr/>
          <p:nvPr>
            <p:extLst>
              <p:ext uri="{D42A27DB-BD31-4B8C-83A1-F6EECF244321}">
                <p14:modId xmlns:p14="http://schemas.microsoft.com/office/powerpoint/2010/main" val="3999211045"/>
              </p:ext>
            </p:extLst>
          </p:nvPr>
        </p:nvGraphicFramePr>
        <p:xfrm>
          <a:off x="661641" y="426531"/>
          <a:ext cx="7084741" cy="4525950"/>
        </p:xfrm>
        <a:graphic>
          <a:graphicData uri="http://schemas.openxmlformats.org/drawingml/2006/table">
            <a:tbl>
              <a:tblPr>
                <a:noFill/>
                <a:tableStyleId>{1003D5AC-6CEE-429E-8669-3F6D3F564675}</a:tableStyleId>
              </a:tblPr>
              <a:tblGrid>
                <a:gridCol w="2569939">
                  <a:extLst>
                    <a:ext uri="{9D8B030D-6E8A-4147-A177-3AD203B41FA5}">
                      <a16:colId xmlns:a16="http://schemas.microsoft.com/office/drawing/2014/main" val="20000"/>
                    </a:ext>
                  </a:extLst>
                </a:gridCol>
                <a:gridCol w="1527802">
                  <a:extLst>
                    <a:ext uri="{9D8B030D-6E8A-4147-A177-3AD203B41FA5}">
                      <a16:colId xmlns:a16="http://schemas.microsoft.com/office/drawing/2014/main" val="20001"/>
                    </a:ext>
                  </a:extLst>
                </a:gridCol>
                <a:gridCol w="1624661">
                  <a:extLst>
                    <a:ext uri="{9D8B030D-6E8A-4147-A177-3AD203B41FA5}">
                      <a16:colId xmlns:a16="http://schemas.microsoft.com/office/drawing/2014/main" val="20002"/>
                    </a:ext>
                  </a:extLst>
                </a:gridCol>
                <a:gridCol w="1362339">
                  <a:extLst>
                    <a:ext uri="{9D8B030D-6E8A-4147-A177-3AD203B41FA5}">
                      <a16:colId xmlns:a16="http://schemas.microsoft.com/office/drawing/2014/main" val="20003"/>
                    </a:ext>
                  </a:extLst>
                </a:gridCol>
              </a:tblGrid>
              <a:tr h="526852">
                <a:tc>
                  <a:txBody>
                    <a:bodyPr/>
                    <a:lstStyle/>
                    <a:p>
                      <a:pPr marL="0" marR="0" lvl="0" indent="0" algn="l" rtl="0">
                        <a:lnSpc>
                          <a:spcPct val="100000"/>
                        </a:lnSpc>
                        <a:spcBef>
                          <a:spcPts val="0"/>
                        </a:spcBef>
                        <a:spcAft>
                          <a:spcPts val="0"/>
                        </a:spcAft>
                        <a:buClr>
                          <a:srgbClr val="000000"/>
                        </a:buClr>
                        <a:buSzPts val="1300"/>
                        <a:buFont typeface="Arial"/>
                        <a:buNone/>
                      </a:pPr>
                      <a:endParaRPr sz="1200" u="none" strike="noStrike" cap="none"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t>Medicare Advantage</a:t>
                      </a:r>
                      <a:endParaRPr sz="12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t>Medicare Supplement</a:t>
                      </a:r>
                      <a:endParaRPr sz="12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t>Original Medicare</a:t>
                      </a:r>
                      <a:endParaRPr sz="12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r h="351225">
                <a:tc>
                  <a:txBody>
                    <a:bodyPr/>
                    <a:lstStyle/>
                    <a:p>
                      <a:pPr marL="0" marR="0" lvl="0" indent="0" algn="l" rtl="0">
                        <a:lnSpc>
                          <a:spcPct val="100000"/>
                        </a:lnSpc>
                        <a:spcBef>
                          <a:spcPts val="0"/>
                        </a:spcBef>
                        <a:spcAft>
                          <a:spcPts val="0"/>
                        </a:spcAft>
                        <a:buClr>
                          <a:srgbClr val="000000"/>
                        </a:buClr>
                        <a:buSzPts val="1300"/>
                        <a:buFont typeface="Arial"/>
                        <a:buNone/>
                      </a:pPr>
                      <a:r>
                        <a:rPr lang="en" sz="1100" u="none" strike="noStrike" cap="none" dirty="0"/>
                        <a:t>Hospital Stays</a:t>
                      </a:r>
                      <a:endParaRPr sz="1100"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0F9D58"/>
                          </a:solidFill>
                        </a:rPr>
                        <a:t>✔</a:t>
                      </a:r>
                      <a:endParaRPr sz="1200" b="1" u="none" strike="noStrike" cap="none">
                        <a:solidFill>
                          <a:srgbClr val="0F9D58"/>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0F9D58"/>
                          </a:solidFill>
                        </a:rPr>
                        <a:t>✔</a:t>
                      </a:r>
                      <a:endParaRPr sz="1200" b="1" u="none" strike="noStrike" cap="none">
                        <a:solidFill>
                          <a:srgbClr val="0F9D58"/>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0F9D58"/>
                          </a:solidFill>
                        </a:rPr>
                        <a:t>✔</a:t>
                      </a:r>
                      <a:endParaRPr sz="1200" b="1" u="none" strike="noStrike" cap="none">
                        <a:solidFill>
                          <a:srgbClr val="0F9D58"/>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51225">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dirty="0"/>
                        <a:t>Medical care</a:t>
                      </a:r>
                      <a:endParaRPr sz="1200"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0F9D58"/>
                          </a:solidFill>
                        </a:rPr>
                        <a:t>✔</a:t>
                      </a:r>
                      <a:endParaRPr sz="1200" b="1" u="none" strike="noStrike" cap="none">
                        <a:solidFill>
                          <a:srgbClr val="0F9D58"/>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dirty="0">
                          <a:solidFill>
                            <a:srgbClr val="0F9D58"/>
                          </a:solidFill>
                        </a:rPr>
                        <a:t>✔</a:t>
                      </a:r>
                      <a:endParaRPr sz="1200" b="1" u="none" strike="noStrike" cap="none" dirty="0">
                        <a:solidFill>
                          <a:srgbClr val="0F9D58"/>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0F9D58"/>
                          </a:solidFill>
                        </a:rPr>
                        <a:t>✔</a:t>
                      </a:r>
                      <a:endParaRPr sz="1200" b="1" u="none" strike="noStrike" cap="none">
                        <a:solidFill>
                          <a:srgbClr val="0F9D58"/>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51225">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t>Preventative services</a:t>
                      </a:r>
                      <a:endParaRPr sz="12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dirty="0">
                          <a:solidFill>
                            <a:srgbClr val="0F9D58"/>
                          </a:solidFill>
                        </a:rPr>
                        <a:t>✔</a:t>
                      </a:r>
                      <a:endParaRPr sz="1200" b="1" u="none" strike="noStrike" cap="none" dirty="0">
                        <a:solidFill>
                          <a:srgbClr val="0F9D58"/>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0F9D58"/>
                          </a:solidFill>
                        </a:rPr>
                        <a:t>✔</a:t>
                      </a:r>
                      <a:endParaRPr sz="1200" b="1" u="none" strike="noStrike" cap="none">
                        <a:solidFill>
                          <a:srgbClr val="0F9D58"/>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0F9D58"/>
                          </a:solidFill>
                        </a:rPr>
                        <a:t>✔</a:t>
                      </a:r>
                      <a:endParaRPr sz="1200" b="1" u="none" strike="noStrike" cap="none">
                        <a:solidFill>
                          <a:srgbClr val="0F9D58"/>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51225">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t>Prescription Drug Coverage</a:t>
                      </a:r>
                      <a:endParaRPr sz="12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0F9D58"/>
                          </a:solidFill>
                        </a:rPr>
                        <a:t>✔</a:t>
                      </a:r>
                      <a:endParaRPr sz="1200" b="1" u="none" strike="noStrike" cap="none">
                        <a:solidFill>
                          <a:srgbClr val="0F9D58"/>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DB4437"/>
                          </a:solidFill>
                        </a:rPr>
                        <a:t>❌</a:t>
                      </a:r>
                      <a:endParaRPr sz="1200" b="1" u="none" strike="noStrike" cap="none">
                        <a:solidFill>
                          <a:srgbClr val="DB4437"/>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dirty="0">
                          <a:solidFill>
                            <a:srgbClr val="DB4437"/>
                          </a:solidFill>
                        </a:rPr>
                        <a:t>❌</a:t>
                      </a:r>
                      <a:endParaRPr sz="1200" b="1" u="none" strike="noStrike" cap="none" dirty="0">
                        <a:solidFill>
                          <a:srgbClr val="DB4437"/>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51225">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t>Routine vision coverage</a:t>
                      </a:r>
                      <a:endParaRPr sz="12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0F9D58"/>
                          </a:solidFill>
                        </a:rPr>
                        <a:t>✔</a:t>
                      </a:r>
                      <a:endParaRPr sz="1200" b="1" u="none" strike="noStrike" cap="none">
                        <a:solidFill>
                          <a:srgbClr val="0F9D58"/>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DB4437"/>
                          </a:solidFill>
                        </a:rPr>
                        <a:t>❌</a:t>
                      </a:r>
                      <a:endParaRPr sz="1200" b="1" u="none" strike="noStrike" cap="none">
                        <a:solidFill>
                          <a:srgbClr val="DB4437"/>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DB4437"/>
                          </a:solidFill>
                        </a:rPr>
                        <a:t>❌</a:t>
                      </a:r>
                      <a:endParaRPr sz="1200" b="1" u="none" strike="noStrike" cap="none">
                        <a:solidFill>
                          <a:srgbClr val="DB4437"/>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51225">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t>Routine hearing coverage</a:t>
                      </a:r>
                      <a:endParaRPr sz="12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0F9D58"/>
                          </a:solidFill>
                        </a:rPr>
                        <a:t>✔</a:t>
                      </a:r>
                      <a:endParaRPr sz="1200" b="1" u="none" strike="noStrike" cap="none">
                        <a:solidFill>
                          <a:srgbClr val="0F9D58"/>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DB4437"/>
                          </a:solidFill>
                        </a:rPr>
                        <a:t>❌</a:t>
                      </a:r>
                      <a:endParaRPr sz="1200" b="1" u="none" strike="noStrike" cap="none">
                        <a:solidFill>
                          <a:srgbClr val="DB4437"/>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DB4437"/>
                          </a:solidFill>
                        </a:rPr>
                        <a:t>❌</a:t>
                      </a:r>
                      <a:endParaRPr sz="1200" b="1" u="none" strike="noStrike" cap="none">
                        <a:solidFill>
                          <a:srgbClr val="DB4437"/>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51225">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t>Routine Dental</a:t>
                      </a:r>
                      <a:endParaRPr sz="12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0F9D58"/>
                          </a:solidFill>
                        </a:rPr>
                        <a:t>✔</a:t>
                      </a:r>
                      <a:endParaRPr sz="1200" b="1" u="none" strike="noStrike" cap="none">
                        <a:solidFill>
                          <a:srgbClr val="0F9D58"/>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dirty="0">
                          <a:solidFill>
                            <a:srgbClr val="DB4437"/>
                          </a:solidFill>
                        </a:rPr>
                        <a:t>❌</a:t>
                      </a:r>
                      <a:endParaRPr sz="1200" b="1" u="none" strike="noStrike" cap="none" dirty="0">
                        <a:solidFill>
                          <a:srgbClr val="DB4437"/>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DB4437"/>
                          </a:solidFill>
                        </a:rPr>
                        <a:t>❌</a:t>
                      </a:r>
                      <a:endParaRPr sz="1200" b="1" u="none" strike="noStrike" cap="none">
                        <a:solidFill>
                          <a:srgbClr val="DB4437"/>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60176">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t>Limits annual out of pocket costs</a:t>
                      </a:r>
                      <a:endParaRPr sz="12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0F9D58"/>
                          </a:solidFill>
                        </a:rPr>
                        <a:t>✔</a:t>
                      </a:r>
                      <a:endParaRPr sz="1200" b="1" u="none" strike="noStrike" cap="none">
                        <a:solidFill>
                          <a:srgbClr val="0F9D58"/>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0F9D58"/>
                          </a:solidFill>
                        </a:rPr>
                        <a:t>✔</a:t>
                      </a:r>
                      <a:endParaRPr sz="1200" b="1" u="none" strike="noStrike" cap="none">
                        <a:solidFill>
                          <a:srgbClr val="0F9D58"/>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dirty="0">
                          <a:solidFill>
                            <a:srgbClr val="DB4437"/>
                          </a:solidFill>
                        </a:rPr>
                        <a:t>❌</a:t>
                      </a:r>
                      <a:endParaRPr sz="1200" b="1" u="none" strike="noStrike" cap="none" dirty="0">
                        <a:solidFill>
                          <a:srgbClr val="DB4437"/>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360176">
                <a:tc>
                  <a:txBody>
                    <a:bodyPr/>
                    <a:lstStyle/>
                    <a:p>
                      <a:pPr marL="0" marR="0" lvl="0" indent="0" algn="l" rtl="0">
                        <a:lnSpc>
                          <a:spcPct val="100000"/>
                        </a:lnSpc>
                        <a:spcBef>
                          <a:spcPts val="0"/>
                        </a:spcBef>
                        <a:spcAft>
                          <a:spcPts val="0"/>
                        </a:spcAft>
                        <a:buClr>
                          <a:srgbClr val="000000"/>
                        </a:buClr>
                        <a:buSzPts val="1300"/>
                        <a:buFont typeface="Arial"/>
                        <a:buNone/>
                      </a:pPr>
                      <a:r>
                        <a:rPr lang="en" sz="1100" u="none" strike="noStrike" cap="none" dirty="0"/>
                        <a:t>Gyms, OTC, Worldwide Coverage may be covered by the plan. Benefits and benefit </a:t>
                      </a:r>
                      <a:r>
                        <a:rPr lang="en" sz="1100" u="none" strike="noStrike" cap="none"/>
                        <a:t>levels may vary</a:t>
                      </a:r>
                      <a:r>
                        <a:rPr lang="en" sz="1100" u="none" strike="noStrike" cap="none" dirty="0"/>
                        <a:t>.</a:t>
                      </a:r>
                      <a:endParaRPr sz="1100"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0F9D58"/>
                          </a:solidFill>
                        </a:rPr>
                        <a:t>✔</a:t>
                      </a:r>
                      <a:endParaRPr sz="1200" b="1" u="none" strike="noStrike" cap="none">
                        <a:solidFill>
                          <a:srgbClr val="0F9D58"/>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DB4437"/>
                          </a:solidFill>
                        </a:rPr>
                        <a:t>❌</a:t>
                      </a:r>
                      <a:endParaRPr sz="1200" b="1" u="none" strike="noStrike" cap="none">
                        <a:solidFill>
                          <a:srgbClr val="DB4437"/>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DB4437"/>
                          </a:solidFill>
                        </a:rPr>
                        <a:t>❌</a:t>
                      </a:r>
                      <a:endParaRPr sz="1200" b="1" u="none" strike="noStrike" cap="none">
                        <a:solidFill>
                          <a:srgbClr val="DB4437"/>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351225">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t>Transportation</a:t>
                      </a:r>
                      <a:endParaRPr sz="12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0F9D58"/>
                          </a:solidFill>
                        </a:rPr>
                        <a:t>✔</a:t>
                      </a:r>
                      <a:endParaRPr sz="1200" b="1" u="none" strike="noStrike" cap="none">
                        <a:solidFill>
                          <a:srgbClr val="0F9D58"/>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a:solidFill>
                            <a:srgbClr val="DB4437"/>
                          </a:solidFill>
                        </a:rPr>
                        <a:t>❌</a:t>
                      </a:r>
                      <a:endParaRPr sz="1200" b="1" u="none" strike="noStrike" cap="none">
                        <a:solidFill>
                          <a:srgbClr val="DB4437"/>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200" b="1" u="none" strike="noStrike" cap="none" dirty="0">
                          <a:solidFill>
                            <a:srgbClr val="DB4437"/>
                          </a:solidFill>
                        </a:rPr>
                        <a:t>❌</a:t>
                      </a:r>
                      <a:endParaRPr sz="1200" b="1" u="none" strike="noStrike" cap="none" dirty="0">
                        <a:solidFill>
                          <a:srgbClr val="DB4437"/>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bl>
          </a:graphicData>
        </a:graphic>
      </p:graphicFrame>
      <p:pic>
        <p:nvPicPr>
          <p:cNvPr id="2" name="Picture 1">
            <a:extLst>
              <a:ext uri="{FF2B5EF4-FFF2-40B4-BE49-F238E27FC236}">
                <a16:creationId xmlns:a16="http://schemas.microsoft.com/office/drawing/2014/main" id="{B6B63D69-231F-09F6-BD98-4CD3896C9770}"/>
              </a:ext>
            </a:extLst>
          </p:cNvPr>
          <p:cNvPicPr>
            <a:picLocks noChangeAspect="1"/>
          </p:cNvPicPr>
          <p:nvPr/>
        </p:nvPicPr>
        <p:blipFill>
          <a:blip r:embed="rId4"/>
          <a:stretch>
            <a:fillRect/>
          </a:stretch>
        </p:blipFill>
        <p:spPr>
          <a:xfrm>
            <a:off x="7912501" y="4186345"/>
            <a:ext cx="1231499" cy="9571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p:nvPr/>
        </p:nvSpPr>
        <p:spPr>
          <a:xfrm>
            <a:off x="270300" y="1604356"/>
            <a:ext cx="8548500" cy="3039636"/>
          </a:xfrm>
          <a:prstGeom prst="rect">
            <a:avLst/>
          </a:prstGeom>
          <a:noFill/>
          <a:ln>
            <a:noFill/>
          </a:ln>
        </p:spPr>
        <p:txBody>
          <a:bodyPr spcFirstLastPara="1" wrap="square" lIns="91425" tIns="91425" rIns="91425" bIns="91425" anchor="t" anchorCtr="0">
            <a:noAutofit/>
          </a:bodyPr>
          <a:lstStyle/>
          <a:p>
            <a:pPr marL="457200" marR="0" lvl="0" indent="-323850" algn="l" rtl="0">
              <a:lnSpc>
                <a:spcPct val="115000"/>
              </a:lnSpc>
              <a:spcBef>
                <a:spcPts val="0"/>
              </a:spcBef>
              <a:spcAft>
                <a:spcPts val="0"/>
              </a:spcAft>
              <a:buClr>
                <a:schemeClr val="dk1"/>
              </a:buClr>
              <a:buSzPts val="1500"/>
              <a:buFont typeface="Raleway"/>
              <a:buChar char="●"/>
            </a:pPr>
            <a:r>
              <a:rPr lang="en" sz="1500" b="1" i="0" u="none" strike="noStrike" cap="none" dirty="0">
                <a:solidFill>
                  <a:schemeClr val="tx2"/>
                </a:solidFill>
                <a:latin typeface="Raleway"/>
                <a:ea typeface="Raleway"/>
                <a:cs typeface="Raleway"/>
                <a:sym typeface="Raleway"/>
              </a:rPr>
              <a:t>Health Insurance program for:</a:t>
            </a:r>
            <a:endParaRPr sz="1500" b="0" i="0" u="none" strike="noStrike" cap="none" dirty="0">
              <a:solidFill>
                <a:schemeClr val="tx2"/>
              </a:solidFill>
              <a:latin typeface="Raleway"/>
              <a:ea typeface="Raleway"/>
              <a:cs typeface="Raleway"/>
              <a:sym typeface="Raleway"/>
            </a:endParaRPr>
          </a:p>
          <a:p>
            <a:pPr marL="914400" marR="0" lvl="1" indent="-323850" algn="l" rtl="0">
              <a:lnSpc>
                <a:spcPct val="115000"/>
              </a:lnSpc>
              <a:spcBef>
                <a:spcPts val="1000"/>
              </a:spcBef>
              <a:spcAft>
                <a:spcPts val="0"/>
              </a:spcAft>
              <a:buClr>
                <a:schemeClr val="dk1"/>
              </a:buClr>
              <a:buSzPts val="1500"/>
              <a:buFont typeface="Raleway"/>
              <a:buChar char="○"/>
            </a:pPr>
            <a:r>
              <a:rPr lang="en" sz="1500" i="0" u="none" strike="noStrike" cap="none" dirty="0">
                <a:solidFill>
                  <a:schemeClr val="tx2"/>
                </a:solidFill>
                <a:latin typeface="Raleway"/>
                <a:ea typeface="Raleway"/>
                <a:cs typeface="Raleway"/>
                <a:sym typeface="Raleway"/>
              </a:rPr>
              <a:t>People 65 years of </a:t>
            </a:r>
            <a:r>
              <a:rPr lang="en" sz="1500" i="0" u="none" strike="noStrike" cap="none" dirty="0">
                <a:solidFill>
                  <a:schemeClr val="dk1"/>
                </a:solidFill>
                <a:latin typeface="Raleway"/>
                <a:ea typeface="Raleway"/>
                <a:cs typeface="Raleway"/>
                <a:sym typeface="Raleway"/>
              </a:rPr>
              <a:t>age and older</a:t>
            </a:r>
            <a:endParaRPr sz="1500" i="0" u="none" strike="noStrike" cap="none" dirty="0">
              <a:solidFill>
                <a:srgbClr val="000000"/>
              </a:solidFill>
              <a:latin typeface="Raleway"/>
              <a:ea typeface="Raleway"/>
              <a:cs typeface="Raleway"/>
              <a:sym typeface="Raleway"/>
            </a:endParaRPr>
          </a:p>
          <a:p>
            <a:pPr marL="914400" marR="0" lvl="1" indent="-323850" algn="l" rtl="0">
              <a:lnSpc>
                <a:spcPct val="115000"/>
              </a:lnSpc>
              <a:spcBef>
                <a:spcPts val="1000"/>
              </a:spcBef>
              <a:spcAft>
                <a:spcPts val="0"/>
              </a:spcAft>
              <a:buClr>
                <a:schemeClr val="dk1"/>
              </a:buClr>
              <a:buSzPts val="1500"/>
              <a:buFont typeface="Raleway"/>
              <a:buChar char="○"/>
            </a:pPr>
            <a:r>
              <a:rPr lang="en" sz="1500" i="0" u="none" strike="noStrike" cap="none" dirty="0">
                <a:solidFill>
                  <a:schemeClr val="dk1"/>
                </a:solidFill>
                <a:latin typeface="Raleway"/>
                <a:ea typeface="Raleway"/>
                <a:cs typeface="Raleway"/>
                <a:sym typeface="Raleway"/>
              </a:rPr>
              <a:t>People under the age of 65 with certain disabilities</a:t>
            </a:r>
            <a:endParaRPr sz="1500" i="0" u="none" strike="noStrike" cap="none" dirty="0">
              <a:solidFill>
                <a:srgbClr val="000000"/>
              </a:solidFill>
              <a:latin typeface="Raleway"/>
              <a:ea typeface="Raleway"/>
              <a:cs typeface="Raleway"/>
              <a:sym typeface="Raleway"/>
            </a:endParaRPr>
          </a:p>
          <a:p>
            <a:pPr marL="914400" marR="0" lvl="1" indent="-323850" algn="l" rtl="0">
              <a:lnSpc>
                <a:spcPct val="115000"/>
              </a:lnSpc>
              <a:spcBef>
                <a:spcPts val="1000"/>
              </a:spcBef>
              <a:spcAft>
                <a:spcPts val="0"/>
              </a:spcAft>
              <a:buClr>
                <a:schemeClr val="dk1"/>
              </a:buClr>
              <a:buSzPts val="1500"/>
              <a:buFont typeface="Raleway"/>
              <a:buChar char="○"/>
            </a:pPr>
            <a:r>
              <a:rPr lang="en" sz="1500" i="0" u="none" strike="noStrike" cap="none" dirty="0">
                <a:solidFill>
                  <a:schemeClr val="dk1"/>
                </a:solidFill>
                <a:latin typeface="Raleway"/>
                <a:ea typeface="Raleway"/>
                <a:cs typeface="Raleway"/>
                <a:sym typeface="Raleway"/>
              </a:rPr>
              <a:t>People with End-Stage Renal Disease (ESRD) or Amyotrophic Sclerosis (ALS)</a:t>
            </a:r>
            <a:endParaRPr sz="1500" i="0" u="none" strike="noStrike" cap="none" dirty="0">
              <a:solidFill>
                <a:srgbClr val="000000"/>
              </a:solidFill>
              <a:latin typeface="Raleway"/>
              <a:ea typeface="Raleway"/>
              <a:cs typeface="Raleway"/>
              <a:sym typeface="Raleway"/>
            </a:endParaRPr>
          </a:p>
          <a:p>
            <a:pPr marL="457200" marR="0" lvl="0" indent="-323850" algn="l" rtl="0">
              <a:lnSpc>
                <a:spcPct val="115000"/>
              </a:lnSpc>
              <a:spcBef>
                <a:spcPts val="1000"/>
              </a:spcBef>
              <a:spcAft>
                <a:spcPts val="0"/>
              </a:spcAft>
              <a:buClr>
                <a:schemeClr val="dk1"/>
              </a:buClr>
              <a:buSzPts val="1500"/>
              <a:buFont typeface="Raleway"/>
              <a:buChar char="●"/>
            </a:pPr>
            <a:r>
              <a:rPr lang="en" sz="1500" b="1" i="0" u="none" strike="noStrike" cap="none" dirty="0">
                <a:solidFill>
                  <a:schemeClr val="dk1"/>
                </a:solidFill>
                <a:latin typeface="Raleway"/>
                <a:ea typeface="Raleway"/>
                <a:cs typeface="Raleway"/>
                <a:sym typeface="Raleway"/>
              </a:rPr>
              <a:t>Administered by the Centers for Medicare &amp; Medicaid Services (CMS)</a:t>
            </a:r>
            <a:endParaRPr sz="1500" b="0" i="0" u="none" strike="noStrike" cap="none" dirty="0">
              <a:solidFill>
                <a:srgbClr val="000000"/>
              </a:solidFill>
              <a:latin typeface="Raleway"/>
              <a:ea typeface="Raleway"/>
              <a:cs typeface="Raleway"/>
              <a:sym typeface="Raleway"/>
            </a:endParaRPr>
          </a:p>
          <a:p>
            <a:pPr marL="457200" marR="0" lvl="0" indent="-323850" algn="l" rtl="0">
              <a:lnSpc>
                <a:spcPct val="115000"/>
              </a:lnSpc>
              <a:spcBef>
                <a:spcPts val="1000"/>
              </a:spcBef>
              <a:spcAft>
                <a:spcPts val="0"/>
              </a:spcAft>
              <a:buClr>
                <a:schemeClr val="dk1"/>
              </a:buClr>
              <a:buSzPts val="1500"/>
              <a:buFont typeface="Raleway"/>
              <a:buChar char="●"/>
            </a:pPr>
            <a:r>
              <a:rPr lang="en" sz="1500" b="1" i="0" u="none" strike="noStrike" cap="none" dirty="0">
                <a:solidFill>
                  <a:schemeClr val="dk1"/>
                </a:solidFill>
                <a:latin typeface="Raleway"/>
                <a:ea typeface="Raleway"/>
                <a:cs typeface="Raleway"/>
                <a:sym typeface="Raleway"/>
              </a:rPr>
              <a:t>Enrollment by Social Security Administration (SSA) </a:t>
            </a:r>
            <a:endParaRPr sz="1500" b="0" i="0" u="none" strike="noStrike" cap="none" dirty="0">
              <a:solidFill>
                <a:srgbClr val="000000"/>
              </a:solidFill>
              <a:latin typeface="Raleway"/>
              <a:ea typeface="Raleway"/>
              <a:cs typeface="Raleway"/>
              <a:sym typeface="Raleway"/>
            </a:endParaRPr>
          </a:p>
          <a:p>
            <a:pPr marL="457200" marR="0" lvl="0" indent="-323850" algn="l" rtl="0">
              <a:lnSpc>
                <a:spcPct val="115000"/>
              </a:lnSpc>
              <a:spcBef>
                <a:spcPts val="1000"/>
              </a:spcBef>
              <a:spcAft>
                <a:spcPts val="0"/>
              </a:spcAft>
              <a:buClr>
                <a:schemeClr val="dk1"/>
              </a:buClr>
              <a:buSzPts val="1500"/>
              <a:buFont typeface="Raleway"/>
              <a:buChar char="●"/>
            </a:pPr>
            <a:r>
              <a:rPr lang="en" sz="1500" b="1" i="0" u="none" strike="noStrike" cap="none" dirty="0">
                <a:solidFill>
                  <a:schemeClr val="dk1"/>
                </a:solidFill>
                <a:latin typeface="Raleway"/>
                <a:ea typeface="Raleway"/>
                <a:cs typeface="Raleway"/>
                <a:sym typeface="Raleway"/>
              </a:rPr>
              <a:t>Parts A &amp; B = Original Medicare</a:t>
            </a:r>
            <a:endParaRPr sz="1500" b="0" i="0" u="none" strike="noStrike" cap="none" dirty="0">
              <a:solidFill>
                <a:srgbClr val="000000"/>
              </a:solidFill>
              <a:latin typeface="Raleway"/>
              <a:ea typeface="Raleway"/>
              <a:cs typeface="Raleway"/>
              <a:sym typeface="Raleway"/>
            </a:endParaRPr>
          </a:p>
          <a:p>
            <a:pPr marL="457200" marR="0" lvl="0" indent="-323850" algn="l" rtl="0">
              <a:lnSpc>
                <a:spcPct val="115000"/>
              </a:lnSpc>
              <a:spcBef>
                <a:spcPts val="1000"/>
              </a:spcBef>
              <a:spcAft>
                <a:spcPts val="1000"/>
              </a:spcAft>
              <a:buClr>
                <a:schemeClr val="dk1"/>
              </a:buClr>
              <a:buSzPts val="1500"/>
              <a:buFont typeface="Raleway"/>
              <a:buChar char="●"/>
            </a:pPr>
            <a:r>
              <a:rPr lang="en" sz="1500" b="1" i="0" u="none" strike="noStrike" cap="none" dirty="0">
                <a:solidFill>
                  <a:schemeClr val="dk1"/>
                </a:solidFill>
                <a:latin typeface="Raleway"/>
                <a:ea typeface="Raleway"/>
                <a:cs typeface="Raleway"/>
                <a:sym typeface="Raleway"/>
              </a:rPr>
              <a:t>Parts C &amp; D = Private</a:t>
            </a:r>
            <a:endParaRPr sz="1600" b="1" i="0" u="none" strike="noStrike" cap="none" dirty="0">
              <a:solidFill>
                <a:schemeClr val="dk1"/>
              </a:solidFill>
              <a:latin typeface="Raleway"/>
              <a:ea typeface="Raleway"/>
              <a:cs typeface="Raleway"/>
              <a:sym typeface="Raleway"/>
            </a:endParaRPr>
          </a:p>
        </p:txBody>
      </p:sp>
      <p:sp>
        <p:nvSpPr>
          <p:cNvPr id="88" name="Google Shape;88;p14"/>
          <p:cNvSpPr txBox="1">
            <a:spLocks noGrp="1"/>
          </p:cNvSpPr>
          <p:nvPr>
            <p:ph type="title"/>
          </p:nvPr>
        </p:nvSpPr>
        <p:spPr>
          <a:xfrm>
            <a:off x="349404" y="356839"/>
            <a:ext cx="6454295" cy="561274"/>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800"/>
              <a:buNone/>
            </a:pPr>
            <a:r>
              <a:rPr lang="en" sz="2500" dirty="0">
                <a:latin typeface="Lato"/>
                <a:ea typeface="Lato"/>
                <a:cs typeface="Lato"/>
                <a:sym typeface="Lato"/>
              </a:rPr>
              <a:t>What is Medicare? </a:t>
            </a:r>
            <a:endParaRPr sz="2500" dirty="0">
              <a:latin typeface="Lato"/>
              <a:ea typeface="Lato"/>
              <a:cs typeface="Lato"/>
              <a:sym typeface="Lato"/>
            </a:endParaRPr>
          </a:p>
        </p:txBody>
      </p:sp>
      <p:sp>
        <p:nvSpPr>
          <p:cNvPr id="89" name="Google Shape;89;p14"/>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sz="1100" b="1">
                <a:solidFill>
                  <a:srgbClr val="FF8200"/>
                </a:solidFill>
                <a:latin typeface="Raleway"/>
                <a:ea typeface="Raleway"/>
                <a:cs typeface="Raleway"/>
                <a:sym typeface="Raleway"/>
              </a:rPr>
              <a:t>3</a:t>
            </a:fld>
            <a:endParaRPr sz="1100" b="1">
              <a:solidFill>
                <a:srgbClr val="FF8200"/>
              </a:solidFill>
              <a:latin typeface="Raleway"/>
              <a:ea typeface="Raleway"/>
              <a:cs typeface="Raleway"/>
              <a:sym typeface="Raleway"/>
            </a:endParaRPr>
          </a:p>
        </p:txBody>
      </p:sp>
      <p:pic>
        <p:nvPicPr>
          <p:cNvPr id="90" name="Google Shape;90;p14"/>
          <p:cNvPicPr preferRelativeResize="0"/>
          <p:nvPr/>
        </p:nvPicPr>
        <p:blipFill rotWithShape="1">
          <a:blip r:embed="rId3">
            <a:alphaModFix/>
          </a:blip>
          <a:srcRect r="57808"/>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FCFA7A5D-868C-0A59-A8FB-7A294E27F005}"/>
              </a:ext>
            </a:extLst>
          </p:cNvPr>
          <p:cNvPicPr>
            <a:picLocks noChangeAspect="1"/>
          </p:cNvPicPr>
          <p:nvPr/>
        </p:nvPicPr>
        <p:blipFill>
          <a:blip r:embed="rId4"/>
          <a:stretch>
            <a:fillRect/>
          </a:stretch>
        </p:blipFill>
        <p:spPr>
          <a:xfrm>
            <a:off x="7479648" y="3857133"/>
            <a:ext cx="1664352" cy="128636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EDBB26D0-005C-79BC-F9CF-A60B794EF51C}"/>
            </a:ext>
          </a:extLst>
        </p:cNvPr>
        <p:cNvGrpSpPr/>
        <p:nvPr/>
      </p:nvGrpSpPr>
      <p:grpSpPr>
        <a:xfrm>
          <a:off x="0" y="0"/>
          <a:ext cx="0" cy="0"/>
          <a:chOff x="0" y="0"/>
          <a:chExt cx="0" cy="0"/>
        </a:xfrm>
      </p:grpSpPr>
      <p:sp>
        <p:nvSpPr>
          <p:cNvPr id="77" name="Google Shape;77;p13">
            <a:extLst>
              <a:ext uri="{FF2B5EF4-FFF2-40B4-BE49-F238E27FC236}">
                <a16:creationId xmlns:a16="http://schemas.microsoft.com/office/drawing/2014/main" id="{DBE48FFB-5A08-B815-14AC-916B3ADEA9EA}"/>
              </a:ext>
            </a:extLst>
          </p:cNvPr>
          <p:cNvSpPr txBox="1"/>
          <p:nvPr/>
        </p:nvSpPr>
        <p:spPr>
          <a:xfrm>
            <a:off x="559508" y="1391204"/>
            <a:ext cx="5778300" cy="3252788"/>
          </a:xfrm>
          <a:prstGeom prst="rect">
            <a:avLst/>
          </a:prstGeom>
          <a:noFill/>
          <a:ln>
            <a:noFill/>
          </a:ln>
        </p:spPr>
        <p:txBody>
          <a:bodyPr spcFirstLastPara="1" wrap="square" lIns="91425" tIns="91425" rIns="91425" bIns="91425" anchor="t" anchorCtr="0">
            <a:noAutofit/>
          </a:bodyPr>
          <a:lstStyle/>
          <a:p>
            <a:endParaRPr lang="en-US" sz="1400" b="1" dirty="0"/>
          </a:p>
          <a:p>
            <a:pPr marL="342900" indent="-342900">
              <a:buAutoNum type="arabicPeriod"/>
            </a:pPr>
            <a:r>
              <a:rPr lang="en-US" sz="1400" b="1" dirty="0"/>
              <a:t>Start Medicare Planning at Age 63–64</a:t>
            </a:r>
          </a:p>
          <a:p>
            <a:endParaRPr lang="en-US" sz="1400" b="1" dirty="0"/>
          </a:p>
          <a:p>
            <a:r>
              <a:rPr lang="en-US" sz="1200" dirty="0"/>
              <a:t>Clients should begin planning </a:t>
            </a:r>
            <a:r>
              <a:rPr lang="en-US" sz="1200" b="1" dirty="0"/>
              <a:t>12–24 months before turning 65</a:t>
            </a:r>
            <a:r>
              <a:rPr lang="en-US" sz="1200" dirty="0"/>
              <a:t>.</a:t>
            </a:r>
          </a:p>
          <a:p>
            <a:endParaRPr lang="en-US" sz="1400" dirty="0"/>
          </a:p>
          <a:p>
            <a:r>
              <a:rPr lang="en-US" sz="1400" dirty="0"/>
              <a:t>Why:</a:t>
            </a:r>
          </a:p>
          <a:p>
            <a:r>
              <a:rPr lang="en-US" sz="1200" dirty="0"/>
              <a:t>Medicare decisions affect </a:t>
            </a:r>
            <a:r>
              <a:rPr lang="en-US" sz="1200" b="1" dirty="0"/>
              <a:t>taxes, retirement income, and healthcare costs</a:t>
            </a:r>
          </a:p>
          <a:p>
            <a:endParaRPr lang="en-US" sz="1200" dirty="0"/>
          </a:p>
          <a:p>
            <a:r>
              <a:rPr lang="en-US" sz="1200" dirty="0"/>
              <a:t>Avoid </a:t>
            </a:r>
            <a:r>
              <a:rPr lang="en-US" sz="1200" b="1" dirty="0"/>
              <a:t>late enrollment penalties</a:t>
            </a:r>
          </a:p>
          <a:p>
            <a:endParaRPr lang="en-US" sz="1200" dirty="0"/>
          </a:p>
          <a:p>
            <a:r>
              <a:rPr lang="en-US" sz="1200" dirty="0"/>
              <a:t>Coordinate with </a:t>
            </a:r>
            <a:r>
              <a:rPr lang="en-US" sz="1200" b="1" dirty="0"/>
              <a:t>employer coverage or retiree benefits</a:t>
            </a:r>
            <a:endParaRPr lang="en-US" sz="1200" dirty="0"/>
          </a:p>
          <a:p>
            <a:r>
              <a:rPr lang="en-US" sz="1200" dirty="0"/>
              <a:t>Best practice:</a:t>
            </a:r>
          </a:p>
          <a:p>
            <a:endParaRPr lang="en-US" sz="1200" dirty="0"/>
          </a:p>
          <a:p>
            <a:r>
              <a:rPr lang="en-US" sz="1200" dirty="0"/>
              <a:t>Add </a:t>
            </a:r>
            <a:r>
              <a:rPr lang="en-US" sz="1200" b="1" dirty="0"/>
              <a:t>Medicare planning review to annual retirement readiness meetings</a:t>
            </a:r>
            <a:r>
              <a:rPr lang="en-US" sz="1200" dirty="0"/>
              <a:t> once clients reach age 63.</a:t>
            </a:r>
          </a:p>
          <a:p>
            <a:pPr marL="285750" marR="0" lvl="0" indent="-285750" algn="l" rtl="0">
              <a:lnSpc>
                <a:spcPct val="150000"/>
              </a:lnSpc>
              <a:spcBef>
                <a:spcPts val="0"/>
              </a:spcBef>
              <a:spcAft>
                <a:spcPts val="0"/>
              </a:spcAft>
              <a:buClr>
                <a:srgbClr val="000000"/>
              </a:buClr>
              <a:buSzPts val="1400"/>
              <a:buFont typeface="Raleway"/>
              <a:buChar char="•"/>
            </a:pPr>
            <a:endParaRPr sz="1500" i="0" u="none" strike="noStrike" cap="none" dirty="0">
              <a:solidFill>
                <a:schemeClr val="dk1"/>
              </a:solidFill>
              <a:latin typeface="Raleway"/>
              <a:ea typeface="Raleway"/>
              <a:cs typeface="Raleway"/>
              <a:sym typeface="Raleway"/>
            </a:endParaRPr>
          </a:p>
        </p:txBody>
      </p:sp>
      <p:sp>
        <p:nvSpPr>
          <p:cNvPr id="78" name="Google Shape;78;p13">
            <a:extLst>
              <a:ext uri="{FF2B5EF4-FFF2-40B4-BE49-F238E27FC236}">
                <a16:creationId xmlns:a16="http://schemas.microsoft.com/office/drawing/2014/main" id="{361653E5-BD43-1893-1699-11B60CC9DBC3}"/>
              </a:ext>
            </a:extLst>
          </p:cNvPr>
          <p:cNvSpPr txBox="1"/>
          <p:nvPr/>
        </p:nvSpPr>
        <p:spPr>
          <a:xfrm>
            <a:off x="7348398" y="4569873"/>
            <a:ext cx="345000" cy="372000"/>
          </a:xfrm>
          <a:prstGeom prst="rect">
            <a:avLst/>
          </a:prstGeom>
          <a:noFill/>
          <a:ln>
            <a:noFill/>
          </a:ln>
        </p:spPr>
        <p:txBody>
          <a:bodyPr spcFirstLastPara="1" wrap="square" lIns="91425" tIns="91425" rIns="91425" bIns="91425" anchor="t" anchorCtr="0">
            <a:noAutofit/>
          </a:bodyPr>
          <a:lstStyle/>
          <a:p>
            <a:pPr marL="0" marR="38100" lvl="0" indent="0" algn="l" rtl="0">
              <a:lnSpc>
                <a:spcPct val="100000"/>
              </a:lnSpc>
              <a:spcBef>
                <a:spcPts val="0"/>
              </a:spcBef>
              <a:spcAft>
                <a:spcPts val="0"/>
              </a:spcAft>
              <a:buClr>
                <a:srgbClr val="000000"/>
              </a:buClr>
              <a:buSzPts val="2000"/>
              <a:buFont typeface="Arial"/>
              <a:buNone/>
            </a:pPr>
            <a:endParaRPr sz="4000" b="1" i="0" u="none" strike="noStrike" cap="none" dirty="0">
              <a:solidFill>
                <a:srgbClr val="004A75"/>
              </a:solidFill>
              <a:latin typeface="Arial"/>
              <a:ea typeface="Arial"/>
              <a:cs typeface="Arial"/>
              <a:sym typeface="Arial"/>
            </a:endParaRPr>
          </a:p>
        </p:txBody>
      </p:sp>
      <p:sp>
        <p:nvSpPr>
          <p:cNvPr id="79" name="Google Shape;79;p13">
            <a:extLst>
              <a:ext uri="{FF2B5EF4-FFF2-40B4-BE49-F238E27FC236}">
                <a16:creationId xmlns:a16="http://schemas.microsoft.com/office/drawing/2014/main" id="{6A0D37D9-F510-C1D5-B1D2-F0D7DA0D28E3}"/>
              </a:ext>
            </a:extLst>
          </p:cNvPr>
          <p:cNvSpPr txBox="1">
            <a:spLocks noGrp="1"/>
          </p:cNvSpPr>
          <p:nvPr>
            <p:ph type="title"/>
          </p:nvPr>
        </p:nvSpPr>
        <p:spPr>
          <a:xfrm>
            <a:off x="356838" y="356839"/>
            <a:ext cx="6446861" cy="561274"/>
          </a:xfrm>
          <a:prstGeom prst="rect">
            <a:avLst/>
          </a:prstGeom>
          <a:noFill/>
          <a:ln>
            <a:noFill/>
          </a:ln>
        </p:spPr>
        <p:txBody>
          <a:bodyPr spcFirstLastPara="1" wrap="square" lIns="91425" tIns="91425" rIns="91425" bIns="91425" anchor="t" anchorCtr="0">
            <a:noAutofit/>
          </a:bodyPr>
          <a:lstStyle/>
          <a:p>
            <a:pPr lvl="0">
              <a:lnSpc>
                <a:spcPct val="80000"/>
              </a:lnSpc>
              <a:spcBef>
                <a:spcPts val="0"/>
              </a:spcBef>
              <a:buSzPts val="2800"/>
            </a:pPr>
            <a:r>
              <a:rPr lang="en-US" sz="2400" dirty="0"/>
              <a:t>Best practices for financial planners </a:t>
            </a:r>
            <a:endParaRPr sz="2500" dirty="0">
              <a:latin typeface="Lato"/>
              <a:ea typeface="Lato"/>
              <a:cs typeface="Lato"/>
              <a:sym typeface="Lato"/>
            </a:endParaRPr>
          </a:p>
        </p:txBody>
      </p:sp>
      <p:sp>
        <p:nvSpPr>
          <p:cNvPr id="80" name="Google Shape;80;p13">
            <a:extLst>
              <a:ext uri="{FF2B5EF4-FFF2-40B4-BE49-F238E27FC236}">
                <a16:creationId xmlns:a16="http://schemas.microsoft.com/office/drawing/2014/main" id="{E41171F8-647D-66D9-0C3B-F7815DA2B14A}"/>
              </a:ext>
            </a:extLst>
          </p:cNvPr>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r>
              <a:rPr lang="en" sz="1100" b="1" dirty="0">
                <a:solidFill>
                  <a:srgbClr val="FF8200"/>
                </a:solidFill>
                <a:latin typeface="Raleway"/>
                <a:ea typeface="Raleway"/>
                <a:cs typeface="Raleway"/>
                <a:sym typeface="Raleway"/>
              </a:rPr>
              <a:t>31</a:t>
            </a:r>
            <a:endParaRPr sz="1100" b="1" dirty="0">
              <a:solidFill>
                <a:srgbClr val="FF8200"/>
              </a:solidFill>
              <a:latin typeface="Raleway"/>
              <a:ea typeface="Raleway"/>
              <a:cs typeface="Raleway"/>
              <a:sym typeface="Raleway"/>
            </a:endParaRPr>
          </a:p>
        </p:txBody>
      </p:sp>
      <p:pic>
        <p:nvPicPr>
          <p:cNvPr id="81" name="Google Shape;81;p13">
            <a:extLst>
              <a:ext uri="{FF2B5EF4-FFF2-40B4-BE49-F238E27FC236}">
                <a16:creationId xmlns:a16="http://schemas.microsoft.com/office/drawing/2014/main" id="{09208461-11F9-FA73-B5BC-C5257C766780}"/>
              </a:ext>
            </a:extLst>
          </p:cNvPr>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CDD3DC66-FCF7-E8A1-6297-DA257C7610F2}"/>
              </a:ext>
            </a:extLst>
          </p:cNvPr>
          <p:cNvPicPr>
            <a:picLocks noChangeAspect="1"/>
          </p:cNvPicPr>
          <p:nvPr/>
        </p:nvPicPr>
        <p:blipFill>
          <a:blip r:embed="rId4"/>
          <a:stretch>
            <a:fillRect/>
          </a:stretch>
        </p:blipFill>
        <p:spPr>
          <a:xfrm>
            <a:off x="7479648" y="3857133"/>
            <a:ext cx="1664352" cy="1286367"/>
          </a:xfrm>
          <a:prstGeom prst="rect">
            <a:avLst/>
          </a:prstGeom>
        </p:spPr>
      </p:pic>
    </p:spTree>
    <p:extLst>
      <p:ext uri="{BB962C8B-B14F-4D97-AF65-F5344CB8AC3E}">
        <p14:creationId xmlns:p14="http://schemas.microsoft.com/office/powerpoint/2010/main" val="48083152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2604FB9E-6A57-D9C4-FBA4-3F94D84A676D}"/>
            </a:ext>
          </a:extLst>
        </p:cNvPr>
        <p:cNvGrpSpPr/>
        <p:nvPr/>
      </p:nvGrpSpPr>
      <p:grpSpPr>
        <a:xfrm>
          <a:off x="0" y="0"/>
          <a:ext cx="0" cy="0"/>
          <a:chOff x="0" y="0"/>
          <a:chExt cx="0" cy="0"/>
        </a:xfrm>
      </p:grpSpPr>
      <p:sp>
        <p:nvSpPr>
          <p:cNvPr id="77" name="Google Shape;77;p13">
            <a:extLst>
              <a:ext uri="{FF2B5EF4-FFF2-40B4-BE49-F238E27FC236}">
                <a16:creationId xmlns:a16="http://schemas.microsoft.com/office/drawing/2014/main" id="{CCFB0B2F-1159-A984-B09B-4562EA8AF5E7}"/>
              </a:ext>
            </a:extLst>
          </p:cNvPr>
          <p:cNvSpPr txBox="1"/>
          <p:nvPr/>
        </p:nvSpPr>
        <p:spPr>
          <a:xfrm>
            <a:off x="559508" y="1533873"/>
            <a:ext cx="5778300" cy="3252788"/>
          </a:xfrm>
          <a:prstGeom prst="rect">
            <a:avLst/>
          </a:prstGeom>
          <a:noFill/>
          <a:ln>
            <a:noFill/>
          </a:ln>
        </p:spPr>
        <p:txBody>
          <a:bodyPr spcFirstLastPara="1" wrap="square" lIns="91425" tIns="91425" rIns="91425" bIns="91425" anchor="t" anchorCtr="0">
            <a:noAutofit/>
          </a:bodyPr>
          <a:lstStyle/>
          <a:p>
            <a:endParaRPr lang="en-US" sz="1400" b="1" dirty="0"/>
          </a:p>
          <a:p>
            <a:r>
              <a:rPr lang="en-US" sz="1400" b="1" dirty="0"/>
              <a:t>2. Identify the Correct Enrollment Window</a:t>
            </a:r>
          </a:p>
          <a:p>
            <a:endParaRPr lang="en-US" sz="1200" b="1" dirty="0"/>
          </a:p>
          <a:p>
            <a:r>
              <a:rPr lang="en-US" sz="1200" dirty="0"/>
              <a:t>Understanding enrollment periods prevents </a:t>
            </a:r>
            <a:r>
              <a:rPr lang="en-US" sz="1200" b="1" dirty="0"/>
              <a:t>permanent penalties</a:t>
            </a:r>
            <a:r>
              <a:rPr lang="en-US" sz="1200" dirty="0"/>
              <a:t>.</a:t>
            </a:r>
          </a:p>
          <a:p>
            <a:endParaRPr lang="en-US" sz="1200" dirty="0"/>
          </a:p>
          <a:p>
            <a:r>
              <a:rPr lang="en-US" sz="1400" dirty="0"/>
              <a:t>Key windows:</a:t>
            </a:r>
          </a:p>
          <a:p>
            <a:endParaRPr lang="en-US" sz="1400" dirty="0"/>
          </a:p>
          <a:p>
            <a:r>
              <a:rPr lang="en-US" sz="1200" b="1" dirty="0"/>
              <a:t>Initial Enrollment Period (IEP):</a:t>
            </a:r>
            <a:r>
              <a:rPr lang="en-US" sz="1200" dirty="0"/>
              <a:t> 7 months around the 65th birthday</a:t>
            </a:r>
          </a:p>
          <a:p>
            <a:r>
              <a:rPr lang="en-US" sz="1200" b="1" dirty="0"/>
              <a:t>Special Enrollment Period (SEP):</a:t>
            </a:r>
            <a:r>
              <a:rPr lang="en-US" sz="1200" dirty="0"/>
              <a:t> If staying on employer coverage after 65</a:t>
            </a:r>
          </a:p>
          <a:p>
            <a:r>
              <a:rPr lang="en-US" sz="1200" b="1" dirty="0"/>
              <a:t>Annual Enrollment Period:</a:t>
            </a:r>
            <a:r>
              <a:rPr lang="en-US" sz="1200" dirty="0"/>
              <a:t> Oct 15 – Dec 7</a:t>
            </a:r>
          </a:p>
          <a:p>
            <a:endParaRPr lang="en-US" sz="1200" dirty="0"/>
          </a:p>
          <a:p>
            <a:r>
              <a:rPr lang="en-US" sz="1400" dirty="0"/>
              <a:t>Best practice:</a:t>
            </a:r>
          </a:p>
          <a:p>
            <a:r>
              <a:rPr lang="en-US" sz="1200" dirty="0"/>
              <a:t>Maintain a </a:t>
            </a:r>
            <a:r>
              <a:rPr lang="en-US" sz="1200" b="1" dirty="0"/>
              <a:t>client Medicare birthday tracker</a:t>
            </a:r>
            <a:r>
              <a:rPr lang="en-US" sz="1200" dirty="0"/>
              <a:t>. Reach out to GMBA advisors Group to help you.</a:t>
            </a:r>
          </a:p>
          <a:p>
            <a:pPr marR="0" lvl="0" algn="l" rtl="0">
              <a:lnSpc>
                <a:spcPct val="150000"/>
              </a:lnSpc>
              <a:spcBef>
                <a:spcPts val="0"/>
              </a:spcBef>
              <a:spcAft>
                <a:spcPts val="0"/>
              </a:spcAft>
              <a:buClr>
                <a:srgbClr val="000000"/>
              </a:buClr>
              <a:buSzPts val="1400"/>
            </a:pPr>
            <a:endParaRPr sz="1500" i="0" u="none" strike="noStrike" cap="none" dirty="0">
              <a:solidFill>
                <a:schemeClr val="dk1"/>
              </a:solidFill>
              <a:latin typeface="Raleway"/>
              <a:ea typeface="Raleway"/>
              <a:cs typeface="Raleway"/>
              <a:sym typeface="Raleway"/>
            </a:endParaRPr>
          </a:p>
        </p:txBody>
      </p:sp>
      <p:sp>
        <p:nvSpPr>
          <p:cNvPr id="78" name="Google Shape;78;p13">
            <a:extLst>
              <a:ext uri="{FF2B5EF4-FFF2-40B4-BE49-F238E27FC236}">
                <a16:creationId xmlns:a16="http://schemas.microsoft.com/office/drawing/2014/main" id="{A722F823-A811-2EF3-E120-F98792842FFF}"/>
              </a:ext>
            </a:extLst>
          </p:cNvPr>
          <p:cNvSpPr txBox="1"/>
          <p:nvPr/>
        </p:nvSpPr>
        <p:spPr>
          <a:xfrm>
            <a:off x="7348398" y="4569873"/>
            <a:ext cx="345000" cy="372000"/>
          </a:xfrm>
          <a:prstGeom prst="rect">
            <a:avLst/>
          </a:prstGeom>
          <a:noFill/>
          <a:ln>
            <a:noFill/>
          </a:ln>
        </p:spPr>
        <p:txBody>
          <a:bodyPr spcFirstLastPara="1" wrap="square" lIns="91425" tIns="91425" rIns="91425" bIns="91425" anchor="t" anchorCtr="0">
            <a:noAutofit/>
          </a:bodyPr>
          <a:lstStyle/>
          <a:p>
            <a:pPr marL="0" marR="38100" lvl="0" indent="0" algn="l" rtl="0">
              <a:lnSpc>
                <a:spcPct val="100000"/>
              </a:lnSpc>
              <a:spcBef>
                <a:spcPts val="0"/>
              </a:spcBef>
              <a:spcAft>
                <a:spcPts val="0"/>
              </a:spcAft>
              <a:buClr>
                <a:srgbClr val="000000"/>
              </a:buClr>
              <a:buSzPts val="2000"/>
              <a:buFont typeface="Arial"/>
              <a:buNone/>
            </a:pPr>
            <a:endParaRPr sz="4000" b="1" i="0" u="none" strike="noStrike" cap="none" dirty="0">
              <a:solidFill>
                <a:srgbClr val="004A75"/>
              </a:solidFill>
              <a:latin typeface="Arial"/>
              <a:ea typeface="Arial"/>
              <a:cs typeface="Arial"/>
              <a:sym typeface="Arial"/>
            </a:endParaRPr>
          </a:p>
        </p:txBody>
      </p:sp>
      <p:sp>
        <p:nvSpPr>
          <p:cNvPr id="79" name="Google Shape;79;p13">
            <a:extLst>
              <a:ext uri="{FF2B5EF4-FFF2-40B4-BE49-F238E27FC236}">
                <a16:creationId xmlns:a16="http://schemas.microsoft.com/office/drawing/2014/main" id="{A403227A-85AE-D5E2-13CB-3DC08CB45495}"/>
              </a:ext>
            </a:extLst>
          </p:cNvPr>
          <p:cNvSpPr txBox="1">
            <a:spLocks noGrp="1"/>
          </p:cNvSpPr>
          <p:nvPr>
            <p:ph type="title"/>
          </p:nvPr>
        </p:nvSpPr>
        <p:spPr>
          <a:xfrm>
            <a:off x="356838" y="356839"/>
            <a:ext cx="6446861" cy="561274"/>
          </a:xfrm>
          <a:prstGeom prst="rect">
            <a:avLst/>
          </a:prstGeom>
          <a:noFill/>
          <a:ln>
            <a:noFill/>
          </a:ln>
        </p:spPr>
        <p:txBody>
          <a:bodyPr spcFirstLastPara="1" wrap="square" lIns="91425" tIns="91425" rIns="91425" bIns="91425" anchor="t" anchorCtr="0">
            <a:noAutofit/>
          </a:bodyPr>
          <a:lstStyle/>
          <a:p>
            <a:pPr lvl="0">
              <a:lnSpc>
                <a:spcPct val="80000"/>
              </a:lnSpc>
              <a:spcBef>
                <a:spcPts val="0"/>
              </a:spcBef>
              <a:buSzPts val="2800"/>
            </a:pPr>
            <a:r>
              <a:rPr lang="en-US" sz="2400" dirty="0"/>
              <a:t>Best practices for financial planners </a:t>
            </a:r>
            <a:endParaRPr sz="2500" dirty="0">
              <a:latin typeface="Lato"/>
              <a:ea typeface="Lato"/>
              <a:cs typeface="Lato"/>
              <a:sym typeface="Lato"/>
            </a:endParaRPr>
          </a:p>
        </p:txBody>
      </p:sp>
      <p:sp>
        <p:nvSpPr>
          <p:cNvPr id="80" name="Google Shape;80;p13">
            <a:extLst>
              <a:ext uri="{FF2B5EF4-FFF2-40B4-BE49-F238E27FC236}">
                <a16:creationId xmlns:a16="http://schemas.microsoft.com/office/drawing/2014/main" id="{4A9648C8-B66F-D77B-25AA-B5ABEDEC4FA6}"/>
              </a:ext>
            </a:extLst>
          </p:cNvPr>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r>
              <a:rPr lang="en" sz="1100" b="1" dirty="0">
                <a:solidFill>
                  <a:srgbClr val="FF8200"/>
                </a:solidFill>
                <a:latin typeface="Raleway"/>
                <a:ea typeface="Raleway"/>
                <a:cs typeface="Raleway"/>
                <a:sym typeface="Raleway"/>
              </a:rPr>
              <a:t>32</a:t>
            </a:r>
            <a:endParaRPr sz="1100" b="1" dirty="0">
              <a:solidFill>
                <a:srgbClr val="FF8200"/>
              </a:solidFill>
              <a:latin typeface="Raleway"/>
              <a:ea typeface="Raleway"/>
              <a:cs typeface="Raleway"/>
              <a:sym typeface="Raleway"/>
            </a:endParaRPr>
          </a:p>
        </p:txBody>
      </p:sp>
      <p:pic>
        <p:nvPicPr>
          <p:cNvPr id="81" name="Google Shape;81;p13">
            <a:extLst>
              <a:ext uri="{FF2B5EF4-FFF2-40B4-BE49-F238E27FC236}">
                <a16:creationId xmlns:a16="http://schemas.microsoft.com/office/drawing/2014/main" id="{362799CF-0C98-9AE2-89BF-EF601AA67591}"/>
              </a:ext>
            </a:extLst>
          </p:cNvPr>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E1EB3AB5-F2E5-DA13-F358-3119CC600E52}"/>
              </a:ext>
            </a:extLst>
          </p:cNvPr>
          <p:cNvPicPr>
            <a:picLocks noChangeAspect="1"/>
          </p:cNvPicPr>
          <p:nvPr/>
        </p:nvPicPr>
        <p:blipFill>
          <a:blip r:embed="rId4"/>
          <a:stretch>
            <a:fillRect/>
          </a:stretch>
        </p:blipFill>
        <p:spPr>
          <a:xfrm>
            <a:off x="7479648" y="3857133"/>
            <a:ext cx="1664352" cy="1286367"/>
          </a:xfrm>
          <a:prstGeom prst="rect">
            <a:avLst/>
          </a:prstGeom>
        </p:spPr>
      </p:pic>
    </p:spTree>
    <p:extLst>
      <p:ext uri="{BB962C8B-B14F-4D97-AF65-F5344CB8AC3E}">
        <p14:creationId xmlns:p14="http://schemas.microsoft.com/office/powerpoint/2010/main" val="2392749198"/>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FC176C2D-174D-1DAA-A496-15025F12257E}"/>
            </a:ext>
          </a:extLst>
        </p:cNvPr>
        <p:cNvGrpSpPr/>
        <p:nvPr/>
      </p:nvGrpSpPr>
      <p:grpSpPr>
        <a:xfrm>
          <a:off x="0" y="0"/>
          <a:ext cx="0" cy="0"/>
          <a:chOff x="0" y="0"/>
          <a:chExt cx="0" cy="0"/>
        </a:xfrm>
      </p:grpSpPr>
      <p:sp>
        <p:nvSpPr>
          <p:cNvPr id="77" name="Google Shape;77;p13">
            <a:extLst>
              <a:ext uri="{FF2B5EF4-FFF2-40B4-BE49-F238E27FC236}">
                <a16:creationId xmlns:a16="http://schemas.microsoft.com/office/drawing/2014/main" id="{06A038A1-9654-0E18-7F52-58C04C202387}"/>
              </a:ext>
            </a:extLst>
          </p:cNvPr>
          <p:cNvSpPr txBox="1"/>
          <p:nvPr/>
        </p:nvSpPr>
        <p:spPr>
          <a:xfrm>
            <a:off x="559508" y="1391204"/>
            <a:ext cx="5778300" cy="3252788"/>
          </a:xfrm>
          <a:prstGeom prst="rect">
            <a:avLst/>
          </a:prstGeom>
          <a:noFill/>
          <a:ln>
            <a:noFill/>
          </a:ln>
        </p:spPr>
        <p:txBody>
          <a:bodyPr spcFirstLastPara="1" wrap="square" lIns="91425" tIns="91425" rIns="91425" bIns="91425" anchor="t" anchorCtr="0">
            <a:noAutofit/>
          </a:bodyPr>
          <a:lstStyle/>
          <a:p>
            <a:endParaRPr lang="en-US" sz="1400" b="1" dirty="0"/>
          </a:p>
          <a:p>
            <a:r>
              <a:rPr lang="en-US" sz="1400" b="1" dirty="0"/>
              <a:t>3. Evaluate Employer Coverage Before Switching</a:t>
            </a:r>
          </a:p>
          <a:p>
            <a:endParaRPr lang="en-US" sz="1400" b="1" dirty="0"/>
          </a:p>
          <a:p>
            <a:r>
              <a:rPr lang="en-US" sz="1200" dirty="0"/>
              <a:t>Many clients working past 65 should </a:t>
            </a:r>
            <a:r>
              <a:rPr lang="en-US" sz="1200" b="1" dirty="0"/>
              <a:t>delay Medicare Part B</a:t>
            </a:r>
            <a:r>
              <a:rPr lang="en-US" sz="1200" dirty="0"/>
              <a:t>.</a:t>
            </a:r>
          </a:p>
          <a:p>
            <a:r>
              <a:rPr lang="en-US" sz="1200" dirty="0"/>
              <a:t>Important factors:</a:t>
            </a:r>
          </a:p>
          <a:p>
            <a:endParaRPr lang="en-US" sz="1200" dirty="0"/>
          </a:p>
          <a:p>
            <a:r>
              <a:rPr lang="en-US" sz="1200" dirty="0"/>
              <a:t>Employer size (</a:t>
            </a:r>
            <a:r>
              <a:rPr lang="en-US" sz="1200" b="1" dirty="0"/>
              <a:t>20+ employees vs &lt;20</a:t>
            </a:r>
            <a:r>
              <a:rPr lang="en-US" sz="1200" dirty="0"/>
              <a:t>)</a:t>
            </a:r>
          </a:p>
          <a:p>
            <a:endParaRPr lang="en-US" sz="1200" dirty="0"/>
          </a:p>
          <a:p>
            <a:r>
              <a:rPr lang="en-US" sz="1200" dirty="0"/>
              <a:t>HSA contributions</a:t>
            </a:r>
          </a:p>
          <a:p>
            <a:endParaRPr lang="en-US" sz="1200" dirty="0"/>
          </a:p>
          <a:p>
            <a:r>
              <a:rPr lang="en-US" sz="1200" dirty="0"/>
              <a:t>Cost comparison vs Medicare</a:t>
            </a:r>
          </a:p>
          <a:p>
            <a:endParaRPr lang="en-US" sz="1200" dirty="0"/>
          </a:p>
          <a:p>
            <a:r>
              <a:rPr lang="en-US" sz="1400" dirty="0"/>
              <a:t>Best practice:</a:t>
            </a:r>
          </a:p>
          <a:p>
            <a:r>
              <a:rPr lang="en-US" sz="1200" dirty="0"/>
              <a:t>Run </a:t>
            </a:r>
            <a:r>
              <a:rPr lang="en-US" sz="1200" b="1" dirty="0"/>
              <a:t>group plan vs Medicare cost analysis</a:t>
            </a:r>
            <a:r>
              <a:rPr lang="en-US" sz="1200" dirty="0"/>
              <a:t>. We can help you with this!</a:t>
            </a:r>
          </a:p>
          <a:p>
            <a:pPr marL="285750" marR="0" lvl="0" indent="-285750" algn="l" rtl="0">
              <a:lnSpc>
                <a:spcPct val="150000"/>
              </a:lnSpc>
              <a:spcBef>
                <a:spcPts val="0"/>
              </a:spcBef>
              <a:spcAft>
                <a:spcPts val="0"/>
              </a:spcAft>
              <a:buClr>
                <a:srgbClr val="000000"/>
              </a:buClr>
              <a:buSzPts val="1400"/>
              <a:buFont typeface="Raleway"/>
              <a:buChar char="•"/>
            </a:pPr>
            <a:endParaRPr sz="1500" i="0" u="none" strike="noStrike" cap="none" dirty="0">
              <a:solidFill>
                <a:schemeClr val="dk1"/>
              </a:solidFill>
              <a:latin typeface="Raleway"/>
              <a:ea typeface="Raleway"/>
              <a:cs typeface="Raleway"/>
              <a:sym typeface="Raleway"/>
            </a:endParaRPr>
          </a:p>
        </p:txBody>
      </p:sp>
      <p:sp>
        <p:nvSpPr>
          <p:cNvPr id="78" name="Google Shape;78;p13">
            <a:extLst>
              <a:ext uri="{FF2B5EF4-FFF2-40B4-BE49-F238E27FC236}">
                <a16:creationId xmlns:a16="http://schemas.microsoft.com/office/drawing/2014/main" id="{9C957198-FA41-6206-898F-99D92EBC7740}"/>
              </a:ext>
            </a:extLst>
          </p:cNvPr>
          <p:cNvSpPr txBox="1"/>
          <p:nvPr/>
        </p:nvSpPr>
        <p:spPr>
          <a:xfrm>
            <a:off x="7348398" y="4569873"/>
            <a:ext cx="345000" cy="372000"/>
          </a:xfrm>
          <a:prstGeom prst="rect">
            <a:avLst/>
          </a:prstGeom>
          <a:noFill/>
          <a:ln>
            <a:noFill/>
          </a:ln>
        </p:spPr>
        <p:txBody>
          <a:bodyPr spcFirstLastPara="1" wrap="square" lIns="91425" tIns="91425" rIns="91425" bIns="91425" anchor="t" anchorCtr="0">
            <a:noAutofit/>
          </a:bodyPr>
          <a:lstStyle/>
          <a:p>
            <a:pPr marL="0" marR="38100" lvl="0" indent="0" algn="l" rtl="0">
              <a:lnSpc>
                <a:spcPct val="100000"/>
              </a:lnSpc>
              <a:spcBef>
                <a:spcPts val="0"/>
              </a:spcBef>
              <a:spcAft>
                <a:spcPts val="0"/>
              </a:spcAft>
              <a:buClr>
                <a:srgbClr val="000000"/>
              </a:buClr>
              <a:buSzPts val="2000"/>
              <a:buFont typeface="Arial"/>
              <a:buNone/>
            </a:pPr>
            <a:endParaRPr sz="4000" b="1" i="0" u="none" strike="noStrike" cap="none" dirty="0">
              <a:solidFill>
                <a:srgbClr val="004A75"/>
              </a:solidFill>
              <a:latin typeface="Arial"/>
              <a:ea typeface="Arial"/>
              <a:cs typeface="Arial"/>
              <a:sym typeface="Arial"/>
            </a:endParaRPr>
          </a:p>
        </p:txBody>
      </p:sp>
      <p:sp>
        <p:nvSpPr>
          <p:cNvPr id="79" name="Google Shape;79;p13">
            <a:extLst>
              <a:ext uri="{FF2B5EF4-FFF2-40B4-BE49-F238E27FC236}">
                <a16:creationId xmlns:a16="http://schemas.microsoft.com/office/drawing/2014/main" id="{899378DD-327D-66FC-BB52-D052916ACBDE}"/>
              </a:ext>
            </a:extLst>
          </p:cNvPr>
          <p:cNvSpPr txBox="1">
            <a:spLocks noGrp="1"/>
          </p:cNvSpPr>
          <p:nvPr>
            <p:ph type="title"/>
          </p:nvPr>
        </p:nvSpPr>
        <p:spPr>
          <a:xfrm>
            <a:off x="356838" y="356839"/>
            <a:ext cx="6446861" cy="561274"/>
          </a:xfrm>
          <a:prstGeom prst="rect">
            <a:avLst/>
          </a:prstGeom>
          <a:noFill/>
          <a:ln>
            <a:noFill/>
          </a:ln>
        </p:spPr>
        <p:txBody>
          <a:bodyPr spcFirstLastPara="1" wrap="square" lIns="91425" tIns="91425" rIns="91425" bIns="91425" anchor="t" anchorCtr="0">
            <a:noAutofit/>
          </a:bodyPr>
          <a:lstStyle/>
          <a:p>
            <a:pPr lvl="0">
              <a:lnSpc>
                <a:spcPct val="80000"/>
              </a:lnSpc>
              <a:spcBef>
                <a:spcPts val="0"/>
              </a:spcBef>
              <a:buSzPts val="2800"/>
            </a:pPr>
            <a:r>
              <a:rPr lang="en-US" sz="2400" dirty="0"/>
              <a:t>Best practices for financial planners </a:t>
            </a:r>
            <a:endParaRPr sz="2500" dirty="0">
              <a:latin typeface="Lato"/>
              <a:ea typeface="Lato"/>
              <a:cs typeface="Lato"/>
              <a:sym typeface="Lato"/>
            </a:endParaRPr>
          </a:p>
        </p:txBody>
      </p:sp>
      <p:sp>
        <p:nvSpPr>
          <p:cNvPr id="80" name="Google Shape;80;p13">
            <a:extLst>
              <a:ext uri="{FF2B5EF4-FFF2-40B4-BE49-F238E27FC236}">
                <a16:creationId xmlns:a16="http://schemas.microsoft.com/office/drawing/2014/main" id="{7CD681E2-7D4C-3596-2ECF-5BB40C75FFD4}"/>
              </a:ext>
            </a:extLst>
          </p:cNvPr>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r>
              <a:rPr lang="en" sz="1100" b="1" dirty="0">
                <a:solidFill>
                  <a:srgbClr val="FF8200"/>
                </a:solidFill>
                <a:latin typeface="Raleway"/>
                <a:ea typeface="Raleway"/>
                <a:cs typeface="Raleway"/>
                <a:sym typeface="Raleway"/>
              </a:rPr>
              <a:t>33</a:t>
            </a:r>
            <a:endParaRPr sz="1100" b="1" dirty="0">
              <a:solidFill>
                <a:srgbClr val="FF8200"/>
              </a:solidFill>
              <a:latin typeface="Raleway"/>
              <a:ea typeface="Raleway"/>
              <a:cs typeface="Raleway"/>
              <a:sym typeface="Raleway"/>
            </a:endParaRPr>
          </a:p>
        </p:txBody>
      </p:sp>
      <p:pic>
        <p:nvPicPr>
          <p:cNvPr id="81" name="Google Shape;81;p13">
            <a:extLst>
              <a:ext uri="{FF2B5EF4-FFF2-40B4-BE49-F238E27FC236}">
                <a16:creationId xmlns:a16="http://schemas.microsoft.com/office/drawing/2014/main" id="{6446E74E-2F17-BD18-0031-97E66774043B}"/>
              </a:ext>
            </a:extLst>
          </p:cNvPr>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51374638-C193-5D62-5E4B-B76BF47FA876}"/>
              </a:ext>
            </a:extLst>
          </p:cNvPr>
          <p:cNvPicPr>
            <a:picLocks noChangeAspect="1"/>
          </p:cNvPicPr>
          <p:nvPr/>
        </p:nvPicPr>
        <p:blipFill>
          <a:blip r:embed="rId4"/>
          <a:stretch>
            <a:fillRect/>
          </a:stretch>
        </p:blipFill>
        <p:spPr>
          <a:xfrm>
            <a:off x="7479648" y="3857133"/>
            <a:ext cx="1664352" cy="1286367"/>
          </a:xfrm>
          <a:prstGeom prst="rect">
            <a:avLst/>
          </a:prstGeom>
        </p:spPr>
      </p:pic>
    </p:spTree>
    <p:extLst>
      <p:ext uri="{BB962C8B-B14F-4D97-AF65-F5344CB8AC3E}">
        <p14:creationId xmlns:p14="http://schemas.microsoft.com/office/powerpoint/2010/main" val="1985276140"/>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C3E35646-3EB7-E864-781B-D38BD56A1C8B}"/>
            </a:ext>
          </a:extLst>
        </p:cNvPr>
        <p:cNvGrpSpPr/>
        <p:nvPr/>
      </p:nvGrpSpPr>
      <p:grpSpPr>
        <a:xfrm>
          <a:off x="0" y="0"/>
          <a:ext cx="0" cy="0"/>
          <a:chOff x="0" y="0"/>
          <a:chExt cx="0" cy="0"/>
        </a:xfrm>
      </p:grpSpPr>
      <p:sp>
        <p:nvSpPr>
          <p:cNvPr id="77" name="Google Shape;77;p13">
            <a:extLst>
              <a:ext uri="{FF2B5EF4-FFF2-40B4-BE49-F238E27FC236}">
                <a16:creationId xmlns:a16="http://schemas.microsoft.com/office/drawing/2014/main" id="{B5D3C7E0-6F83-A9E8-8236-9F870C587ECE}"/>
              </a:ext>
            </a:extLst>
          </p:cNvPr>
          <p:cNvSpPr txBox="1"/>
          <p:nvPr/>
        </p:nvSpPr>
        <p:spPr>
          <a:xfrm>
            <a:off x="559508" y="1629097"/>
            <a:ext cx="5778300" cy="2465929"/>
          </a:xfrm>
          <a:prstGeom prst="rect">
            <a:avLst/>
          </a:prstGeom>
          <a:noFill/>
          <a:ln>
            <a:noFill/>
          </a:ln>
        </p:spPr>
        <p:txBody>
          <a:bodyPr spcFirstLastPara="1" wrap="square" lIns="91425" tIns="91425" rIns="91425" bIns="91425" anchor="t" anchorCtr="0">
            <a:noAutofit/>
          </a:bodyPr>
          <a:lstStyle/>
          <a:p>
            <a:endParaRPr lang="en-US" sz="1400" b="1" dirty="0"/>
          </a:p>
          <a:p>
            <a:r>
              <a:rPr lang="en-US" sz="1400" b="1" dirty="0"/>
              <a:t>4. Coordinate Medicare with HSA Contributions</a:t>
            </a:r>
          </a:p>
          <a:p>
            <a:endParaRPr lang="en-US" sz="1400" b="1" dirty="0"/>
          </a:p>
          <a:p>
            <a:r>
              <a:rPr lang="en-US" sz="1400" dirty="0"/>
              <a:t>Clients </a:t>
            </a:r>
            <a:r>
              <a:rPr lang="en-US" sz="1400" b="1" dirty="0"/>
              <a:t>must stop HSA contributions before Medicare enrollment</a:t>
            </a:r>
            <a:r>
              <a:rPr lang="en-US" sz="1400" dirty="0"/>
              <a:t>.</a:t>
            </a:r>
          </a:p>
          <a:p>
            <a:endParaRPr lang="en-US" sz="1400" dirty="0"/>
          </a:p>
          <a:p>
            <a:r>
              <a:rPr lang="en-US" sz="1400" dirty="0"/>
              <a:t>Important rule:</a:t>
            </a:r>
          </a:p>
          <a:p>
            <a:r>
              <a:rPr lang="en-US" sz="1400" dirty="0"/>
              <a:t>Medicare Part A is </a:t>
            </a:r>
            <a:r>
              <a:rPr lang="en-US" sz="1400" b="1" dirty="0"/>
              <a:t>retroactive up to 6 months</a:t>
            </a:r>
            <a:endParaRPr lang="en-US" sz="1400" dirty="0"/>
          </a:p>
          <a:p>
            <a:endParaRPr lang="en-US" sz="1400" dirty="0"/>
          </a:p>
          <a:p>
            <a:r>
              <a:rPr lang="en-US" sz="1400" dirty="0"/>
              <a:t>Best practice:</a:t>
            </a:r>
          </a:p>
          <a:p>
            <a:r>
              <a:rPr lang="en-US" sz="1400" dirty="0"/>
              <a:t>Stop HSA contributions </a:t>
            </a:r>
            <a:r>
              <a:rPr lang="en-US" sz="1400" b="1" dirty="0"/>
              <a:t>6 months prior to Medicare enrollment</a:t>
            </a:r>
            <a:r>
              <a:rPr lang="en-US" sz="1400" dirty="0"/>
              <a:t>.</a:t>
            </a:r>
          </a:p>
          <a:p>
            <a:pPr marL="285750" marR="0" lvl="0" indent="-285750" algn="l" rtl="0">
              <a:lnSpc>
                <a:spcPct val="150000"/>
              </a:lnSpc>
              <a:spcBef>
                <a:spcPts val="0"/>
              </a:spcBef>
              <a:spcAft>
                <a:spcPts val="0"/>
              </a:spcAft>
              <a:buClr>
                <a:srgbClr val="000000"/>
              </a:buClr>
              <a:buSzPts val="1400"/>
              <a:buFont typeface="Raleway"/>
              <a:buChar char="•"/>
            </a:pPr>
            <a:endParaRPr sz="1500" i="0" u="none" strike="noStrike" cap="none" dirty="0">
              <a:solidFill>
                <a:schemeClr val="dk1"/>
              </a:solidFill>
              <a:latin typeface="Raleway"/>
              <a:ea typeface="Raleway"/>
              <a:cs typeface="Raleway"/>
              <a:sym typeface="Raleway"/>
            </a:endParaRPr>
          </a:p>
        </p:txBody>
      </p:sp>
      <p:sp>
        <p:nvSpPr>
          <p:cNvPr id="78" name="Google Shape;78;p13">
            <a:extLst>
              <a:ext uri="{FF2B5EF4-FFF2-40B4-BE49-F238E27FC236}">
                <a16:creationId xmlns:a16="http://schemas.microsoft.com/office/drawing/2014/main" id="{351AF5C0-A0C4-1952-8ECD-623653C9C191}"/>
              </a:ext>
            </a:extLst>
          </p:cNvPr>
          <p:cNvSpPr txBox="1"/>
          <p:nvPr/>
        </p:nvSpPr>
        <p:spPr>
          <a:xfrm>
            <a:off x="7348398" y="4569873"/>
            <a:ext cx="345000" cy="372000"/>
          </a:xfrm>
          <a:prstGeom prst="rect">
            <a:avLst/>
          </a:prstGeom>
          <a:noFill/>
          <a:ln>
            <a:noFill/>
          </a:ln>
        </p:spPr>
        <p:txBody>
          <a:bodyPr spcFirstLastPara="1" wrap="square" lIns="91425" tIns="91425" rIns="91425" bIns="91425" anchor="t" anchorCtr="0">
            <a:noAutofit/>
          </a:bodyPr>
          <a:lstStyle/>
          <a:p>
            <a:pPr marL="0" marR="38100" lvl="0" indent="0" algn="l" rtl="0">
              <a:lnSpc>
                <a:spcPct val="100000"/>
              </a:lnSpc>
              <a:spcBef>
                <a:spcPts val="0"/>
              </a:spcBef>
              <a:spcAft>
                <a:spcPts val="0"/>
              </a:spcAft>
              <a:buClr>
                <a:srgbClr val="000000"/>
              </a:buClr>
              <a:buSzPts val="2000"/>
              <a:buFont typeface="Arial"/>
              <a:buNone/>
            </a:pPr>
            <a:endParaRPr sz="4000" b="1" i="0" u="none" strike="noStrike" cap="none" dirty="0">
              <a:solidFill>
                <a:srgbClr val="004A75"/>
              </a:solidFill>
              <a:latin typeface="Arial"/>
              <a:ea typeface="Arial"/>
              <a:cs typeface="Arial"/>
              <a:sym typeface="Arial"/>
            </a:endParaRPr>
          </a:p>
        </p:txBody>
      </p:sp>
      <p:sp>
        <p:nvSpPr>
          <p:cNvPr id="79" name="Google Shape;79;p13">
            <a:extLst>
              <a:ext uri="{FF2B5EF4-FFF2-40B4-BE49-F238E27FC236}">
                <a16:creationId xmlns:a16="http://schemas.microsoft.com/office/drawing/2014/main" id="{0D63B025-B627-29F8-7DBE-1D0D9356918F}"/>
              </a:ext>
            </a:extLst>
          </p:cNvPr>
          <p:cNvSpPr txBox="1">
            <a:spLocks noGrp="1"/>
          </p:cNvSpPr>
          <p:nvPr>
            <p:ph type="title"/>
          </p:nvPr>
        </p:nvSpPr>
        <p:spPr>
          <a:xfrm>
            <a:off x="356838" y="356839"/>
            <a:ext cx="6446861" cy="561274"/>
          </a:xfrm>
          <a:prstGeom prst="rect">
            <a:avLst/>
          </a:prstGeom>
          <a:noFill/>
          <a:ln>
            <a:noFill/>
          </a:ln>
        </p:spPr>
        <p:txBody>
          <a:bodyPr spcFirstLastPara="1" wrap="square" lIns="91425" tIns="91425" rIns="91425" bIns="91425" anchor="t" anchorCtr="0">
            <a:noAutofit/>
          </a:bodyPr>
          <a:lstStyle/>
          <a:p>
            <a:pPr lvl="0">
              <a:lnSpc>
                <a:spcPct val="80000"/>
              </a:lnSpc>
              <a:spcBef>
                <a:spcPts val="0"/>
              </a:spcBef>
              <a:buSzPts val="2800"/>
            </a:pPr>
            <a:r>
              <a:rPr lang="en-US" sz="2400" dirty="0"/>
              <a:t>Best practices for financial planners </a:t>
            </a:r>
            <a:endParaRPr sz="2500" dirty="0">
              <a:latin typeface="Lato"/>
              <a:ea typeface="Lato"/>
              <a:cs typeface="Lato"/>
              <a:sym typeface="Lato"/>
            </a:endParaRPr>
          </a:p>
        </p:txBody>
      </p:sp>
      <p:sp>
        <p:nvSpPr>
          <p:cNvPr id="80" name="Google Shape;80;p13">
            <a:extLst>
              <a:ext uri="{FF2B5EF4-FFF2-40B4-BE49-F238E27FC236}">
                <a16:creationId xmlns:a16="http://schemas.microsoft.com/office/drawing/2014/main" id="{B7830D6A-DF61-974B-4F71-1819E44CEB26}"/>
              </a:ext>
            </a:extLst>
          </p:cNvPr>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r>
              <a:rPr lang="en" sz="1100" b="1" dirty="0">
                <a:solidFill>
                  <a:srgbClr val="FF8200"/>
                </a:solidFill>
                <a:latin typeface="Raleway"/>
                <a:ea typeface="Raleway"/>
                <a:cs typeface="Raleway"/>
                <a:sym typeface="Raleway"/>
              </a:rPr>
              <a:t>35	</a:t>
            </a:r>
            <a:endParaRPr sz="1100" b="1" dirty="0">
              <a:solidFill>
                <a:srgbClr val="FF8200"/>
              </a:solidFill>
              <a:latin typeface="Raleway"/>
              <a:ea typeface="Raleway"/>
              <a:cs typeface="Raleway"/>
              <a:sym typeface="Raleway"/>
            </a:endParaRPr>
          </a:p>
        </p:txBody>
      </p:sp>
      <p:pic>
        <p:nvPicPr>
          <p:cNvPr id="81" name="Google Shape;81;p13">
            <a:extLst>
              <a:ext uri="{FF2B5EF4-FFF2-40B4-BE49-F238E27FC236}">
                <a16:creationId xmlns:a16="http://schemas.microsoft.com/office/drawing/2014/main" id="{516EC905-6543-7FDE-6827-47ED56B82BFF}"/>
              </a:ext>
            </a:extLst>
          </p:cNvPr>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32E41931-5F61-99B3-81B8-28A2BABFCBE3}"/>
              </a:ext>
            </a:extLst>
          </p:cNvPr>
          <p:cNvPicPr>
            <a:picLocks noChangeAspect="1"/>
          </p:cNvPicPr>
          <p:nvPr/>
        </p:nvPicPr>
        <p:blipFill>
          <a:blip r:embed="rId4"/>
          <a:stretch>
            <a:fillRect/>
          </a:stretch>
        </p:blipFill>
        <p:spPr>
          <a:xfrm>
            <a:off x="7479648" y="3857133"/>
            <a:ext cx="1664352" cy="1286367"/>
          </a:xfrm>
          <a:prstGeom prst="rect">
            <a:avLst/>
          </a:prstGeom>
        </p:spPr>
      </p:pic>
    </p:spTree>
    <p:extLst>
      <p:ext uri="{BB962C8B-B14F-4D97-AF65-F5344CB8AC3E}">
        <p14:creationId xmlns:p14="http://schemas.microsoft.com/office/powerpoint/2010/main" val="1047941553"/>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7358FFF2-FE56-48C7-2633-B767CE2815B2}"/>
            </a:ext>
          </a:extLst>
        </p:cNvPr>
        <p:cNvGrpSpPr/>
        <p:nvPr/>
      </p:nvGrpSpPr>
      <p:grpSpPr>
        <a:xfrm>
          <a:off x="0" y="0"/>
          <a:ext cx="0" cy="0"/>
          <a:chOff x="0" y="0"/>
          <a:chExt cx="0" cy="0"/>
        </a:xfrm>
      </p:grpSpPr>
      <p:sp>
        <p:nvSpPr>
          <p:cNvPr id="77" name="Google Shape;77;p13">
            <a:extLst>
              <a:ext uri="{FF2B5EF4-FFF2-40B4-BE49-F238E27FC236}">
                <a16:creationId xmlns:a16="http://schemas.microsoft.com/office/drawing/2014/main" id="{F3569602-AFAB-AF47-110C-650B0CD8397C}"/>
              </a:ext>
            </a:extLst>
          </p:cNvPr>
          <p:cNvSpPr txBox="1"/>
          <p:nvPr/>
        </p:nvSpPr>
        <p:spPr>
          <a:xfrm>
            <a:off x="559508" y="1629097"/>
            <a:ext cx="5778300" cy="3014895"/>
          </a:xfrm>
          <a:prstGeom prst="rect">
            <a:avLst/>
          </a:prstGeom>
          <a:noFill/>
          <a:ln>
            <a:noFill/>
          </a:ln>
        </p:spPr>
        <p:txBody>
          <a:bodyPr spcFirstLastPara="1" wrap="square" lIns="91425" tIns="91425" rIns="91425" bIns="91425" anchor="t" anchorCtr="0">
            <a:noAutofit/>
          </a:bodyPr>
          <a:lstStyle/>
          <a:p>
            <a:endParaRPr lang="en-US" sz="1400" b="1" dirty="0"/>
          </a:p>
          <a:p>
            <a:r>
              <a:rPr lang="en-US" sz="1400" b="1" dirty="0"/>
              <a:t>5. Model Healthcare Costs in Retirement Plans</a:t>
            </a:r>
          </a:p>
          <a:p>
            <a:endParaRPr lang="en-US" sz="1400" b="1" dirty="0"/>
          </a:p>
          <a:p>
            <a:r>
              <a:rPr lang="en-US" sz="1400" dirty="0"/>
              <a:t>Healthcare is often the </a:t>
            </a:r>
            <a:r>
              <a:rPr lang="en-US" sz="1400" b="1" dirty="0"/>
              <a:t>2nd largest retirement expense</a:t>
            </a:r>
            <a:r>
              <a:rPr lang="en-US" sz="1400" dirty="0"/>
              <a:t>.</a:t>
            </a:r>
          </a:p>
          <a:p>
            <a:endParaRPr lang="en-US" sz="1400" dirty="0"/>
          </a:p>
          <a:p>
            <a:r>
              <a:rPr lang="en-US" sz="1400" dirty="0"/>
              <a:t>Typical Colorado retirement estimates:</a:t>
            </a:r>
          </a:p>
          <a:p>
            <a:r>
              <a:rPr lang="en-US" sz="1400" b="1" dirty="0"/>
              <a:t>$5,000 – $7,500 per year per person</a:t>
            </a:r>
          </a:p>
          <a:p>
            <a:endParaRPr lang="en-US" sz="1400" dirty="0"/>
          </a:p>
          <a:p>
            <a:r>
              <a:rPr lang="en-US" sz="1400" dirty="0"/>
              <a:t>Higher if using </a:t>
            </a:r>
            <a:r>
              <a:rPr lang="en-US" sz="1400" b="1" dirty="0"/>
              <a:t>Medicare Advantage or Medigap + drug plan</a:t>
            </a:r>
          </a:p>
          <a:p>
            <a:endParaRPr lang="en-US" sz="1400" dirty="0"/>
          </a:p>
          <a:p>
            <a:r>
              <a:rPr lang="en-US" sz="1400" dirty="0"/>
              <a:t>Best practice:</a:t>
            </a:r>
          </a:p>
          <a:p>
            <a:r>
              <a:rPr lang="en-US" sz="1400" dirty="0"/>
              <a:t>Add a </a:t>
            </a:r>
            <a:r>
              <a:rPr lang="en-US" sz="1400" b="1" dirty="0"/>
              <a:t>Medicare cost assumption into retirement projections</a:t>
            </a:r>
            <a:r>
              <a:rPr lang="en-US" sz="1400" dirty="0"/>
              <a:t>.</a:t>
            </a:r>
          </a:p>
          <a:p>
            <a:pPr marL="285750" marR="0" lvl="0" indent="-285750" algn="l" rtl="0">
              <a:lnSpc>
                <a:spcPct val="150000"/>
              </a:lnSpc>
              <a:spcBef>
                <a:spcPts val="0"/>
              </a:spcBef>
              <a:spcAft>
                <a:spcPts val="0"/>
              </a:spcAft>
              <a:buClr>
                <a:srgbClr val="000000"/>
              </a:buClr>
              <a:buSzPts val="1400"/>
              <a:buFont typeface="Raleway"/>
              <a:buChar char="•"/>
            </a:pPr>
            <a:endParaRPr sz="1500" i="0" u="none" strike="noStrike" cap="none" dirty="0">
              <a:solidFill>
                <a:schemeClr val="dk1"/>
              </a:solidFill>
              <a:latin typeface="Raleway"/>
              <a:ea typeface="Raleway"/>
              <a:cs typeface="Raleway"/>
              <a:sym typeface="Raleway"/>
            </a:endParaRPr>
          </a:p>
        </p:txBody>
      </p:sp>
      <p:sp>
        <p:nvSpPr>
          <p:cNvPr id="78" name="Google Shape;78;p13">
            <a:extLst>
              <a:ext uri="{FF2B5EF4-FFF2-40B4-BE49-F238E27FC236}">
                <a16:creationId xmlns:a16="http://schemas.microsoft.com/office/drawing/2014/main" id="{A4D3AEA8-D6CC-B294-8C5D-60279D8A8778}"/>
              </a:ext>
            </a:extLst>
          </p:cNvPr>
          <p:cNvSpPr txBox="1"/>
          <p:nvPr/>
        </p:nvSpPr>
        <p:spPr>
          <a:xfrm>
            <a:off x="7348398" y="4569873"/>
            <a:ext cx="345000" cy="372000"/>
          </a:xfrm>
          <a:prstGeom prst="rect">
            <a:avLst/>
          </a:prstGeom>
          <a:noFill/>
          <a:ln>
            <a:noFill/>
          </a:ln>
        </p:spPr>
        <p:txBody>
          <a:bodyPr spcFirstLastPara="1" wrap="square" lIns="91425" tIns="91425" rIns="91425" bIns="91425" anchor="t" anchorCtr="0">
            <a:noAutofit/>
          </a:bodyPr>
          <a:lstStyle/>
          <a:p>
            <a:pPr marL="0" marR="38100" lvl="0" indent="0" algn="l" rtl="0">
              <a:lnSpc>
                <a:spcPct val="100000"/>
              </a:lnSpc>
              <a:spcBef>
                <a:spcPts val="0"/>
              </a:spcBef>
              <a:spcAft>
                <a:spcPts val="0"/>
              </a:spcAft>
              <a:buClr>
                <a:srgbClr val="000000"/>
              </a:buClr>
              <a:buSzPts val="2000"/>
              <a:buFont typeface="Arial"/>
              <a:buNone/>
            </a:pPr>
            <a:endParaRPr sz="4000" b="1" i="0" u="none" strike="noStrike" cap="none" dirty="0">
              <a:solidFill>
                <a:srgbClr val="004A75"/>
              </a:solidFill>
              <a:latin typeface="Arial"/>
              <a:ea typeface="Arial"/>
              <a:cs typeface="Arial"/>
              <a:sym typeface="Arial"/>
            </a:endParaRPr>
          </a:p>
        </p:txBody>
      </p:sp>
      <p:sp>
        <p:nvSpPr>
          <p:cNvPr id="79" name="Google Shape;79;p13">
            <a:extLst>
              <a:ext uri="{FF2B5EF4-FFF2-40B4-BE49-F238E27FC236}">
                <a16:creationId xmlns:a16="http://schemas.microsoft.com/office/drawing/2014/main" id="{AE332FBE-74DB-41EC-7C83-692F963E8693}"/>
              </a:ext>
            </a:extLst>
          </p:cNvPr>
          <p:cNvSpPr txBox="1">
            <a:spLocks noGrp="1"/>
          </p:cNvSpPr>
          <p:nvPr>
            <p:ph type="title"/>
          </p:nvPr>
        </p:nvSpPr>
        <p:spPr>
          <a:xfrm>
            <a:off x="356838" y="356839"/>
            <a:ext cx="6446861" cy="561274"/>
          </a:xfrm>
          <a:prstGeom prst="rect">
            <a:avLst/>
          </a:prstGeom>
          <a:noFill/>
          <a:ln>
            <a:noFill/>
          </a:ln>
        </p:spPr>
        <p:txBody>
          <a:bodyPr spcFirstLastPara="1" wrap="square" lIns="91425" tIns="91425" rIns="91425" bIns="91425" anchor="t" anchorCtr="0">
            <a:noAutofit/>
          </a:bodyPr>
          <a:lstStyle/>
          <a:p>
            <a:pPr lvl="0">
              <a:lnSpc>
                <a:spcPct val="80000"/>
              </a:lnSpc>
              <a:spcBef>
                <a:spcPts val="0"/>
              </a:spcBef>
              <a:buSzPts val="2800"/>
            </a:pPr>
            <a:r>
              <a:rPr lang="en-US" sz="2400" dirty="0"/>
              <a:t>Best practices for financial planners </a:t>
            </a:r>
            <a:endParaRPr sz="2500" dirty="0">
              <a:latin typeface="Lato"/>
              <a:ea typeface="Lato"/>
              <a:cs typeface="Lato"/>
              <a:sym typeface="Lato"/>
            </a:endParaRPr>
          </a:p>
        </p:txBody>
      </p:sp>
      <p:sp>
        <p:nvSpPr>
          <p:cNvPr id="80" name="Google Shape;80;p13">
            <a:extLst>
              <a:ext uri="{FF2B5EF4-FFF2-40B4-BE49-F238E27FC236}">
                <a16:creationId xmlns:a16="http://schemas.microsoft.com/office/drawing/2014/main" id="{C9110C9D-97CB-513C-9853-CDA93D98EC4D}"/>
              </a:ext>
            </a:extLst>
          </p:cNvPr>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r>
              <a:rPr lang="en" sz="1100" b="1" dirty="0">
                <a:solidFill>
                  <a:srgbClr val="FF8200"/>
                </a:solidFill>
                <a:latin typeface="Raleway"/>
                <a:ea typeface="Raleway"/>
                <a:cs typeface="Raleway"/>
                <a:sym typeface="Raleway"/>
              </a:rPr>
              <a:t>36</a:t>
            </a:r>
            <a:endParaRPr sz="1100" b="1" dirty="0">
              <a:solidFill>
                <a:srgbClr val="FF8200"/>
              </a:solidFill>
              <a:latin typeface="Raleway"/>
              <a:ea typeface="Raleway"/>
              <a:cs typeface="Raleway"/>
              <a:sym typeface="Raleway"/>
            </a:endParaRPr>
          </a:p>
        </p:txBody>
      </p:sp>
      <p:pic>
        <p:nvPicPr>
          <p:cNvPr id="81" name="Google Shape;81;p13">
            <a:extLst>
              <a:ext uri="{FF2B5EF4-FFF2-40B4-BE49-F238E27FC236}">
                <a16:creationId xmlns:a16="http://schemas.microsoft.com/office/drawing/2014/main" id="{55C18012-3DE2-3752-725B-6EE024AF3E82}"/>
              </a:ext>
            </a:extLst>
          </p:cNvPr>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F6987E03-C975-87C2-D452-AB4A32065912}"/>
              </a:ext>
            </a:extLst>
          </p:cNvPr>
          <p:cNvPicPr>
            <a:picLocks noChangeAspect="1"/>
          </p:cNvPicPr>
          <p:nvPr/>
        </p:nvPicPr>
        <p:blipFill>
          <a:blip r:embed="rId4"/>
          <a:stretch>
            <a:fillRect/>
          </a:stretch>
        </p:blipFill>
        <p:spPr>
          <a:xfrm>
            <a:off x="7479648" y="3857133"/>
            <a:ext cx="1664352" cy="1286367"/>
          </a:xfrm>
          <a:prstGeom prst="rect">
            <a:avLst/>
          </a:prstGeom>
        </p:spPr>
      </p:pic>
    </p:spTree>
    <p:extLst>
      <p:ext uri="{BB962C8B-B14F-4D97-AF65-F5344CB8AC3E}">
        <p14:creationId xmlns:p14="http://schemas.microsoft.com/office/powerpoint/2010/main" val="958936843"/>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50D41475-5499-828C-73C0-8A4D63F7D141}"/>
            </a:ext>
          </a:extLst>
        </p:cNvPr>
        <p:cNvGrpSpPr/>
        <p:nvPr/>
      </p:nvGrpSpPr>
      <p:grpSpPr>
        <a:xfrm>
          <a:off x="0" y="0"/>
          <a:ext cx="0" cy="0"/>
          <a:chOff x="0" y="0"/>
          <a:chExt cx="0" cy="0"/>
        </a:xfrm>
      </p:grpSpPr>
      <p:sp>
        <p:nvSpPr>
          <p:cNvPr id="77" name="Google Shape;77;p13">
            <a:extLst>
              <a:ext uri="{FF2B5EF4-FFF2-40B4-BE49-F238E27FC236}">
                <a16:creationId xmlns:a16="http://schemas.microsoft.com/office/drawing/2014/main" id="{40B85C22-0D4B-9668-D3EF-222B0595B0BB}"/>
              </a:ext>
            </a:extLst>
          </p:cNvPr>
          <p:cNvSpPr txBox="1"/>
          <p:nvPr/>
        </p:nvSpPr>
        <p:spPr>
          <a:xfrm>
            <a:off x="559508" y="1629097"/>
            <a:ext cx="5778300" cy="3014895"/>
          </a:xfrm>
          <a:prstGeom prst="rect">
            <a:avLst/>
          </a:prstGeom>
          <a:noFill/>
          <a:ln>
            <a:noFill/>
          </a:ln>
        </p:spPr>
        <p:txBody>
          <a:bodyPr spcFirstLastPara="1" wrap="square" lIns="91425" tIns="91425" rIns="91425" bIns="91425" anchor="t" anchorCtr="0">
            <a:noAutofit/>
          </a:bodyPr>
          <a:lstStyle/>
          <a:p>
            <a:endParaRPr lang="en-US" sz="1400" b="1" dirty="0"/>
          </a:p>
          <a:p>
            <a:r>
              <a:rPr lang="en-US" sz="1400" b="1" dirty="0"/>
              <a:t>6. Evaluate IRMAA (Income Related Medicare Premiums)</a:t>
            </a:r>
          </a:p>
          <a:p>
            <a:endParaRPr lang="en-US" sz="1400" b="1" dirty="0"/>
          </a:p>
          <a:p>
            <a:r>
              <a:rPr lang="en-US" sz="1400" dirty="0"/>
              <a:t>Higher income retirees pay </a:t>
            </a:r>
            <a:r>
              <a:rPr lang="en-US" sz="1400" b="1" dirty="0"/>
              <a:t>additional Medicare premiums</a:t>
            </a:r>
            <a:r>
              <a:rPr lang="en-US" sz="1400" dirty="0"/>
              <a:t>.</a:t>
            </a:r>
          </a:p>
          <a:p>
            <a:endParaRPr lang="en-US" sz="1400" dirty="0"/>
          </a:p>
          <a:p>
            <a:r>
              <a:rPr lang="en-US" sz="1400" dirty="0"/>
              <a:t>Example 2025 brackets (</a:t>
            </a:r>
            <a:r>
              <a:rPr lang="en-US" sz="1400" dirty="0" err="1"/>
              <a:t>approx</a:t>
            </a:r>
            <a:r>
              <a:rPr lang="en-US" sz="1400" dirty="0"/>
              <a:t>):</a:t>
            </a:r>
          </a:p>
          <a:p>
            <a:r>
              <a:rPr lang="en-US" sz="1400" dirty="0"/>
              <a:t>Above </a:t>
            </a:r>
            <a:r>
              <a:rPr lang="en-US" sz="1400" b="1" dirty="0"/>
              <a:t>$103k single / $206k married</a:t>
            </a:r>
            <a:r>
              <a:rPr lang="en-US" sz="1400" dirty="0"/>
              <a:t> triggers surcharges.</a:t>
            </a:r>
          </a:p>
          <a:p>
            <a:endParaRPr lang="en-US" sz="1400" dirty="0"/>
          </a:p>
          <a:p>
            <a:r>
              <a:rPr lang="en-US" sz="1400" dirty="0"/>
              <a:t>Best practice:</a:t>
            </a:r>
          </a:p>
          <a:p>
            <a:r>
              <a:rPr lang="en-US" sz="1400" dirty="0"/>
              <a:t>Coordinate </a:t>
            </a:r>
            <a:r>
              <a:rPr lang="en-US" sz="1400" b="1" dirty="0"/>
              <a:t>Roth conversions and retirement withdrawals</a:t>
            </a:r>
            <a:r>
              <a:rPr lang="en-US" sz="1400" dirty="0"/>
              <a:t> to reduce IRMAA</a:t>
            </a:r>
          </a:p>
          <a:p>
            <a:r>
              <a:rPr lang="en-US" sz="1400" dirty="0"/>
              <a:t>.</a:t>
            </a:r>
          </a:p>
          <a:p>
            <a:pPr marL="285750" marR="0" lvl="0" indent="-285750" algn="l" rtl="0">
              <a:lnSpc>
                <a:spcPct val="150000"/>
              </a:lnSpc>
              <a:spcBef>
                <a:spcPts val="0"/>
              </a:spcBef>
              <a:spcAft>
                <a:spcPts val="0"/>
              </a:spcAft>
              <a:buClr>
                <a:srgbClr val="000000"/>
              </a:buClr>
              <a:buSzPts val="1400"/>
              <a:buFont typeface="Raleway"/>
              <a:buChar char="•"/>
            </a:pPr>
            <a:endParaRPr sz="1500" i="0" u="none" strike="noStrike" cap="none" dirty="0">
              <a:solidFill>
                <a:schemeClr val="dk1"/>
              </a:solidFill>
              <a:latin typeface="Raleway"/>
              <a:ea typeface="Raleway"/>
              <a:cs typeface="Raleway"/>
              <a:sym typeface="Raleway"/>
            </a:endParaRPr>
          </a:p>
        </p:txBody>
      </p:sp>
      <p:sp>
        <p:nvSpPr>
          <p:cNvPr id="78" name="Google Shape;78;p13">
            <a:extLst>
              <a:ext uri="{FF2B5EF4-FFF2-40B4-BE49-F238E27FC236}">
                <a16:creationId xmlns:a16="http://schemas.microsoft.com/office/drawing/2014/main" id="{ABB4096B-7E3B-2DB4-82ED-21E00177E872}"/>
              </a:ext>
            </a:extLst>
          </p:cNvPr>
          <p:cNvSpPr txBox="1"/>
          <p:nvPr/>
        </p:nvSpPr>
        <p:spPr>
          <a:xfrm>
            <a:off x="7348398" y="4569873"/>
            <a:ext cx="345000" cy="372000"/>
          </a:xfrm>
          <a:prstGeom prst="rect">
            <a:avLst/>
          </a:prstGeom>
          <a:noFill/>
          <a:ln>
            <a:noFill/>
          </a:ln>
        </p:spPr>
        <p:txBody>
          <a:bodyPr spcFirstLastPara="1" wrap="square" lIns="91425" tIns="91425" rIns="91425" bIns="91425" anchor="t" anchorCtr="0">
            <a:noAutofit/>
          </a:bodyPr>
          <a:lstStyle/>
          <a:p>
            <a:pPr marL="0" marR="38100" lvl="0" indent="0" algn="l" rtl="0">
              <a:lnSpc>
                <a:spcPct val="100000"/>
              </a:lnSpc>
              <a:spcBef>
                <a:spcPts val="0"/>
              </a:spcBef>
              <a:spcAft>
                <a:spcPts val="0"/>
              </a:spcAft>
              <a:buClr>
                <a:srgbClr val="000000"/>
              </a:buClr>
              <a:buSzPts val="2000"/>
              <a:buFont typeface="Arial"/>
              <a:buNone/>
            </a:pPr>
            <a:endParaRPr sz="4000" b="1" i="0" u="none" strike="noStrike" cap="none" dirty="0">
              <a:solidFill>
                <a:srgbClr val="004A75"/>
              </a:solidFill>
              <a:latin typeface="Arial"/>
              <a:ea typeface="Arial"/>
              <a:cs typeface="Arial"/>
              <a:sym typeface="Arial"/>
            </a:endParaRPr>
          </a:p>
        </p:txBody>
      </p:sp>
      <p:sp>
        <p:nvSpPr>
          <p:cNvPr id="79" name="Google Shape;79;p13">
            <a:extLst>
              <a:ext uri="{FF2B5EF4-FFF2-40B4-BE49-F238E27FC236}">
                <a16:creationId xmlns:a16="http://schemas.microsoft.com/office/drawing/2014/main" id="{54939CAB-B45F-59FF-7F17-0C393FF1C9B5}"/>
              </a:ext>
            </a:extLst>
          </p:cNvPr>
          <p:cNvSpPr txBox="1">
            <a:spLocks noGrp="1"/>
          </p:cNvSpPr>
          <p:nvPr>
            <p:ph type="title"/>
          </p:nvPr>
        </p:nvSpPr>
        <p:spPr>
          <a:xfrm>
            <a:off x="356838" y="356839"/>
            <a:ext cx="6446861" cy="561274"/>
          </a:xfrm>
          <a:prstGeom prst="rect">
            <a:avLst/>
          </a:prstGeom>
          <a:noFill/>
          <a:ln>
            <a:noFill/>
          </a:ln>
        </p:spPr>
        <p:txBody>
          <a:bodyPr spcFirstLastPara="1" wrap="square" lIns="91425" tIns="91425" rIns="91425" bIns="91425" anchor="t" anchorCtr="0">
            <a:noAutofit/>
          </a:bodyPr>
          <a:lstStyle/>
          <a:p>
            <a:pPr lvl="0">
              <a:lnSpc>
                <a:spcPct val="80000"/>
              </a:lnSpc>
              <a:spcBef>
                <a:spcPts val="0"/>
              </a:spcBef>
              <a:buSzPts val="2800"/>
            </a:pPr>
            <a:r>
              <a:rPr lang="en-US" sz="2400" dirty="0"/>
              <a:t>Best practices for financial planners </a:t>
            </a:r>
            <a:endParaRPr sz="2500" dirty="0">
              <a:latin typeface="Lato"/>
              <a:ea typeface="Lato"/>
              <a:cs typeface="Lato"/>
              <a:sym typeface="Lato"/>
            </a:endParaRPr>
          </a:p>
        </p:txBody>
      </p:sp>
      <p:sp>
        <p:nvSpPr>
          <p:cNvPr id="80" name="Google Shape;80;p13">
            <a:extLst>
              <a:ext uri="{FF2B5EF4-FFF2-40B4-BE49-F238E27FC236}">
                <a16:creationId xmlns:a16="http://schemas.microsoft.com/office/drawing/2014/main" id="{A1549336-AB66-5E5D-8625-33D820E939B2}"/>
              </a:ext>
            </a:extLst>
          </p:cNvPr>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r>
              <a:rPr lang="en" sz="1100" b="1" dirty="0">
                <a:solidFill>
                  <a:srgbClr val="FF8200"/>
                </a:solidFill>
                <a:latin typeface="Raleway"/>
                <a:ea typeface="Raleway"/>
                <a:cs typeface="Raleway"/>
                <a:sym typeface="Raleway"/>
              </a:rPr>
              <a:t>37	</a:t>
            </a:r>
            <a:endParaRPr sz="1100" b="1" dirty="0">
              <a:solidFill>
                <a:srgbClr val="FF8200"/>
              </a:solidFill>
              <a:latin typeface="Raleway"/>
              <a:ea typeface="Raleway"/>
              <a:cs typeface="Raleway"/>
              <a:sym typeface="Raleway"/>
            </a:endParaRPr>
          </a:p>
        </p:txBody>
      </p:sp>
      <p:pic>
        <p:nvPicPr>
          <p:cNvPr id="81" name="Google Shape;81;p13">
            <a:extLst>
              <a:ext uri="{FF2B5EF4-FFF2-40B4-BE49-F238E27FC236}">
                <a16:creationId xmlns:a16="http://schemas.microsoft.com/office/drawing/2014/main" id="{7FA00EFC-A5D6-7021-52F8-33F9C1057813}"/>
              </a:ext>
            </a:extLst>
          </p:cNvPr>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A2C404AB-5BD2-D64C-32E3-83E4A587553C}"/>
              </a:ext>
            </a:extLst>
          </p:cNvPr>
          <p:cNvPicPr>
            <a:picLocks noChangeAspect="1"/>
          </p:cNvPicPr>
          <p:nvPr/>
        </p:nvPicPr>
        <p:blipFill>
          <a:blip r:embed="rId4"/>
          <a:stretch>
            <a:fillRect/>
          </a:stretch>
        </p:blipFill>
        <p:spPr>
          <a:xfrm>
            <a:off x="7479648" y="3857133"/>
            <a:ext cx="1664352" cy="1286367"/>
          </a:xfrm>
          <a:prstGeom prst="rect">
            <a:avLst/>
          </a:prstGeom>
        </p:spPr>
      </p:pic>
    </p:spTree>
    <p:extLst>
      <p:ext uri="{BB962C8B-B14F-4D97-AF65-F5344CB8AC3E}">
        <p14:creationId xmlns:p14="http://schemas.microsoft.com/office/powerpoint/2010/main" val="3736399892"/>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CF43B0A5-B7DC-CBBC-1A99-05E690F564D4}"/>
            </a:ext>
          </a:extLst>
        </p:cNvPr>
        <p:cNvGrpSpPr/>
        <p:nvPr/>
      </p:nvGrpSpPr>
      <p:grpSpPr>
        <a:xfrm>
          <a:off x="0" y="0"/>
          <a:ext cx="0" cy="0"/>
          <a:chOff x="0" y="0"/>
          <a:chExt cx="0" cy="0"/>
        </a:xfrm>
      </p:grpSpPr>
      <p:sp>
        <p:nvSpPr>
          <p:cNvPr id="77" name="Google Shape;77;p13">
            <a:extLst>
              <a:ext uri="{FF2B5EF4-FFF2-40B4-BE49-F238E27FC236}">
                <a16:creationId xmlns:a16="http://schemas.microsoft.com/office/drawing/2014/main" id="{01F2F916-9374-9D3D-C28F-7A29F3B1B4A0}"/>
              </a:ext>
            </a:extLst>
          </p:cNvPr>
          <p:cNvSpPr txBox="1"/>
          <p:nvPr/>
        </p:nvSpPr>
        <p:spPr>
          <a:xfrm>
            <a:off x="559508" y="1629097"/>
            <a:ext cx="5778300" cy="3014895"/>
          </a:xfrm>
          <a:prstGeom prst="rect">
            <a:avLst/>
          </a:prstGeom>
          <a:noFill/>
          <a:ln>
            <a:noFill/>
          </a:ln>
        </p:spPr>
        <p:txBody>
          <a:bodyPr spcFirstLastPara="1" wrap="square" lIns="91425" tIns="91425" rIns="91425" bIns="91425" anchor="t" anchorCtr="0">
            <a:noAutofit/>
          </a:bodyPr>
          <a:lstStyle/>
          <a:p>
            <a:endParaRPr lang="en-US" sz="1400" b="1" dirty="0"/>
          </a:p>
          <a:p>
            <a:r>
              <a:rPr lang="en-US" b="1" dirty="0"/>
              <a:t>7. </a:t>
            </a:r>
            <a:r>
              <a:rPr lang="en-US" sz="1400" b="1" dirty="0"/>
              <a:t>Compare Medicare Advantage vs Medigap Strategically</a:t>
            </a:r>
          </a:p>
          <a:p>
            <a:r>
              <a:rPr lang="en-US" sz="1200" dirty="0"/>
              <a:t>This is one of the </a:t>
            </a:r>
            <a:r>
              <a:rPr lang="en-US" sz="1200" b="1" dirty="0"/>
              <a:t>biggest financial decisions clients make at 65</a:t>
            </a:r>
            <a:r>
              <a:rPr lang="en-US" sz="1200" dirty="0"/>
              <a:t>.</a:t>
            </a:r>
          </a:p>
          <a:p>
            <a:endParaRPr lang="en-US" sz="1200" dirty="0"/>
          </a:p>
          <a:p>
            <a:r>
              <a:rPr lang="en-US" sz="1400" dirty="0"/>
              <a:t>General differences:</a:t>
            </a:r>
          </a:p>
          <a:p>
            <a:r>
              <a:rPr lang="en-US" sz="1200" dirty="0"/>
              <a:t>Medicare Advantage            Lower monthly premium</a:t>
            </a:r>
          </a:p>
          <a:p>
            <a:r>
              <a:rPr lang="en-US" sz="1200" dirty="0"/>
              <a:t>Network-based                       Out-of-pocket limits</a:t>
            </a:r>
          </a:p>
          <a:p>
            <a:r>
              <a:rPr lang="en-US" sz="1200" dirty="0"/>
              <a:t>Medigap                                  Higher premium</a:t>
            </a:r>
          </a:p>
          <a:p>
            <a:r>
              <a:rPr lang="en-US" sz="1200" dirty="0"/>
              <a:t>Maximum provider flexibility   Predictable costs</a:t>
            </a:r>
          </a:p>
          <a:p>
            <a:endParaRPr lang="en-US" sz="1200" dirty="0"/>
          </a:p>
          <a:p>
            <a:r>
              <a:rPr lang="en-US" sz="1400" dirty="0"/>
              <a:t>Best practice:</a:t>
            </a:r>
          </a:p>
          <a:p>
            <a:r>
              <a:rPr lang="en-US" sz="1200" dirty="0"/>
              <a:t>Evaluate based on:</a:t>
            </a:r>
          </a:p>
          <a:p>
            <a:pPr lvl="1"/>
            <a:r>
              <a:rPr lang="en-US" sz="1200" dirty="0"/>
              <a:t>Travel</a:t>
            </a:r>
          </a:p>
          <a:p>
            <a:pPr lvl="1"/>
            <a:r>
              <a:rPr lang="en-US" sz="1200" dirty="0"/>
              <a:t>Provider preference</a:t>
            </a:r>
          </a:p>
          <a:p>
            <a:pPr lvl="1"/>
            <a:r>
              <a:rPr lang="en-US" sz="1200" dirty="0"/>
              <a:t>Risk tolerance</a:t>
            </a:r>
          </a:p>
          <a:p>
            <a:r>
              <a:rPr lang="en-US" sz="1400" dirty="0"/>
              <a:t>.</a:t>
            </a:r>
          </a:p>
          <a:p>
            <a:pPr marL="285750" marR="0" lvl="0" indent="-285750" algn="l" rtl="0">
              <a:lnSpc>
                <a:spcPct val="150000"/>
              </a:lnSpc>
              <a:spcBef>
                <a:spcPts val="0"/>
              </a:spcBef>
              <a:spcAft>
                <a:spcPts val="0"/>
              </a:spcAft>
              <a:buClr>
                <a:srgbClr val="000000"/>
              </a:buClr>
              <a:buSzPts val="1400"/>
              <a:buFont typeface="Raleway"/>
              <a:buChar char="•"/>
            </a:pPr>
            <a:endParaRPr sz="1500" i="0" u="none" strike="noStrike" cap="none" dirty="0">
              <a:solidFill>
                <a:schemeClr val="dk1"/>
              </a:solidFill>
              <a:latin typeface="Raleway"/>
              <a:ea typeface="Raleway"/>
              <a:cs typeface="Raleway"/>
              <a:sym typeface="Raleway"/>
            </a:endParaRPr>
          </a:p>
        </p:txBody>
      </p:sp>
      <p:sp>
        <p:nvSpPr>
          <p:cNvPr id="78" name="Google Shape;78;p13">
            <a:extLst>
              <a:ext uri="{FF2B5EF4-FFF2-40B4-BE49-F238E27FC236}">
                <a16:creationId xmlns:a16="http://schemas.microsoft.com/office/drawing/2014/main" id="{90205E24-9BE5-891F-70B9-3C6D17268EE5}"/>
              </a:ext>
            </a:extLst>
          </p:cNvPr>
          <p:cNvSpPr txBox="1"/>
          <p:nvPr/>
        </p:nvSpPr>
        <p:spPr>
          <a:xfrm>
            <a:off x="7348398" y="4569873"/>
            <a:ext cx="345000" cy="372000"/>
          </a:xfrm>
          <a:prstGeom prst="rect">
            <a:avLst/>
          </a:prstGeom>
          <a:noFill/>
          <a:ln>
            <a:noFill/>
          </a:ln>
        </p:spPr>
        <p:txBody>
          <a:bodyPr spcFirstLastPara="1" wrap="square" lIns="91425" tIns="91425" rIns="91425" bIns="91425" anchor="t" anchorCtr="0">
            <a:noAutofit/>
          </a:bodyPr>
          <a:lstStyle/>
          <a:p>
            <a:pPr marL="0" marR="38100" lvl="0" indent="0" algn="l" rtl="0">
              <a:lnSpc>
                <a:spcPct val="100000"/>
              </a:lnSpc>
              <a:spcBef>
                <a:spcPts val="0"/>
              </a:spcBef>
              <a:spcAft>
                <a:spcPts val="0"/>
              </a:spcAft>
              <a:buClr>
                <a:srgbClr val="000000"/>
              </a:buClr>
              <a:buSzPts val="2000"/>
              <a:buFont typeface="Arial"/>
              <a:buNone/>
            </a:pPr>
            <a:endParaRPr sz="4000" b="1" i="0" u="none" strike="noStrike" cap="none" dirty="0">
              <a:solidFill>
                <a:srgbClr val="004A75"/>
              </a:solidFill>
              <a:latin typeface="Arial"/>
              <a:ea typeface="Arial"/>
              <a:cs typeface="Arial"/>
              <a:sym typeface="Arial"/>
            </a:endParaRPr>
          </a:p>
        </p:txBody>
      </p:sp>
      <p:sp>
        <p:nvSpPr>
          <p:cNvPr id="79" name="Google Shape;79;p13">
            <a:extLst>
              <a:ext uri="{FF2B5EF4-FFF2-40B4-BE49-F238E27FC236}">
                <a16:creationId xmlns:a16="http://schemas.microsoft.com/office/drawing/2014/main" id="{311F3541-6C4B-4B6C-269B-2D77BE1D211E}"/>
              </a:ext>
            </a:extLst>
          </p:cNvPr>
          <p:cNvSpPr txBox="1">
            <a:spLocks noGrp="1"/>
          </p:cNvSpPr>
          <p:nvPr>
            <p:ph type="title"/>
          </p:nvPr>
        </p:nvSpPr>
        <p:spPr>
          <a:xfrm>
            <a:off x="356838" y="356839"/>
            <a:ext cx="6446861" cy="561274"/>
          </a:xfrm>
          <a:prstGeom prst="rect">
            <a:avLst/>
          </a:prstGeom>
          <a:noFill/>
          <a:ln>
            <a:noFill/>
          </a:ln>
        </p:spPr>
        <p:txBody>
          <a:bodyPr spcFirstLastPara="1" wrap="square" lIns="91425" tIns="91425" rIns="91425" bIns="91425" anchor="t" anchorCtr="0">
            <a:noAutofit/>
          </a:bodyPr>
          <a:lstStyle/>
          <a:p>
            <a:pPr lvl="0">
              <a:lnSpc>
                <a:spcPct val="80000"/>
              </a:lnSpc>
              <a:spcBef>
                <a:spcPts val="0"/>
              </a:spcBef>
              <a:buSzPts val="2800"/>
            </a:pPr>
            <a:r>
              <a:rPr lang="en-US" sz="2400" dirty="0"/>
              <a:t>Best practices for financial planners </a:t>
            </a:r>
            <a:endParaRPr sz="2500" dirty="0">
              <a:latin typeface="Lato"/>
              <a:ea typeface="Lato"/>
              <a:cs typeface="Lato"/>
              <a:sym typeface="Lato"/>
            </a:endParaRPr>
          </a:p>
        </p:txBody>
      </p:sp>
      <p:sp>
        <p:nvSpPr>
          <p:cNvPr id="80" name="Google Shape;80;p13">
            <a:extLst>
              <a:ext uri="{FF2B5EF4-FFF2-40B4-BE49-F238E27FC236}">
                <a16:creationId xmlns:a16="http://schemas.microsoft.com/office/drawing/2014/main" id="{96DD9F1C-691A-A03C-4876-4A3A5C46D28B}"/>
              </a:ext>
            </a:extLst>
          </p:cNvPr>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r>
              <a:rPr lang="en" sz="1100" b="1" dirty="0">
                <a:solidFill>
                  <a:srgbClr val="FF8200"/>
                </a:solidFill>
                <a:latin typeface="Raleway"/>
                <a:ea typeface="Raleway"/>
                <a:cs typeface="Raleway"/>
                <a:sym typeface="Raleway"/>
              </a:rPr>
              <a:t>38	</a:t>
            </a:r>
            <a:endParaRPr sz="1100" b="1" dirty="0">
              <a:solidFill>
                <a:srgbClr val="FF8200"/>
              </a:solidFill>
              <a:latin typeface="Raleway"/>
              <a:ea typeface="Raleway"/>
              <a:cs typeface="Raleway"/>
              <a:sym typeface="Raleway"/>
            </a:endParaRPr>
          </a:p>
        </p:txBody>
      </p:sp>
      <p:pic>
        <p:nvPicPr>
          <p:cNvPr id="81" name="Google Shape;81;p13">
            <a:extLst>
              <a:ext uri="{FF2B5EF4-FFF2-40B4-BE49-F238E27FC236}">
                <a16:creationId xmlns:a16="http://schemas.microsoft.com/office/drawing/2014/main" id="{A2B0A68D-884F-006B-D279-90359D7D9179}"/>
              </a:ext>
            </a:extLst>
          </p:cNvPr>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6DA17174-7A8A-F64F-84F5-A90824A85F32}"/>
              </a:ext>
            </a:extLst>
          </p:cNvPr>
          <p:cNvPicPr>
            <a:picLocks noChangeAspect="1"/>
          </p:cNvPicPr>
          <p:nvPr/>
        </p:nvPicPr>
        <p:blipFill>
          <a:blip r:embed="rId4"/>
          <a:stretch>
            <a:fillRect/>
          </a:stretch>
        </p:blipFill>
        <p:spPr>
          <a:xfrm>
            <a:off x="7479648" y="3857133"/>
            <a:ext cx="1664352" cy="1286367"/>
          </a:xfrm>
          <a:prstGeom prst="rect">
            <a:avLst/>
          </a:prstGeom>
        </p:spPr>
      </p:pic>
    </p:spTree>
    <p:extLst>
      <p:ext uri="{BB962C8B-B14F-4D97-AF65-F5344CB8AC3E}">
        <p14:creationId xmlns:p14="http://schemas.microsoft.com/office/powerpoint/2010/main" val="1263000924"/>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71438295-C2C5-2BF3-C707-2AEBF6917881}"/>
            </a:ext>
          </a:extLst>
        </p:cNvPr>
        <p:cNvGrpSpPr/>
        <p:nvPr/>
      </p:nvGrpSpPr>
      <p:grpSpPr>
        <a:xfrm>
          <a:off x="0" y="0"/>
          <a:ext cx="0" cy="0"/>
          <a:chOff x="0" y="0"/>
          <a:chExt cx="0" cy="0"/>
        </a:xfrm>
      </p:grpSpPr>
      <p:sp>
        <p:nvSpPr>
          <p:cNvPr id="77" name="Google Shape;77;p13">
            <a:extLst>
              <a:ext uri="{FF2B5EF4-FFF2-40B4-BE49-F238E27FC236}">
                <a16:creationId xmlns:a16="http://schemas.microsoft.com/office/drawing/2014/main" id="{468F934F-0854-3F85-4D0D-1BC598743233}"/>
              </a:ext>
            </a:extLst>
          </p:cNvPr>
          <p:cNvSpPr txBox="1"/>
          <p:nvPr/>
        </p:nvSpPr>
        <p:spPr>
          <a:xfrm>
            <a:off x="559508" y="1629097"/>
            <a:ext cx="5778300" cy="3014895"/>
          </a:xfrm>
          <a:prstGeom prst="rect">
            <a:avLst/>
          </a:prstGeom>
          <a:noFill/>
          <a:ln>
            <a:noFill/>
          </a:ln>
        </p:spPr>
        <p:txBody>
          <a:bodyPr spcFirstLastPara="1" wrap="square" lIns="91425" tIns="91425" rIns="91425" bIns="91425" anchor="t" anchorCtr="0">
            <a:noAutofit/>
          </a:bodyPr>
          <a:lstStyle/>
          <a:p>
            <a:endParaRPr lang="en-US" sz="1400" b="1" dirty="0"/>
          </a:p>
          <a:p>
            <a:r>
              <a:rPr lang="en-US" sz="1400" b="1" dirty="0"/>
              <a:t>8. Review Prescription Drug Coverage</a:t>
            </a:r>
          </a:p>
          <a:p>
            <a:endParaRPr lang="en-US" sz="1400" b="1" dirty="0"/>
          </a:p>
          <a:p>
            <a:r>
              <a:rPr lang="en-US" sz="1400" dirty="0"/>
              <a:t>Prescription coverage can dramatically impact costs.</a:t>
            </a:r>
          </a:p>
          <a:p>
            <a:endParaRPr lang="en-US" sz="1400" dirty="0"/>
          </a:p>
          <a:p>
            <a:r>
              <a:rPr lang="en-US" sz="1400" dirty="0"/>
              <a:t>Best practice:</a:t>
            </a:r>
          </a:p>
          <a:p>
            <a:endParaRPr lang="en-US" sz="1400" dirty="0"/>
          </a:p>
          <a:p>
            <a:r>
              <a:rPr lang="en-US" sz="1400" dirty="0"/>
              <a:t>Run </a:t>
            </a:r>
            <a:r>
              <a:rPr lang="en-US" sz="1400" b="1" dirty="0"/>
              <a:t>annual drug plan comparisons</a:t>
            </a:r>
            <a:r>
              <a:rPr lang="en-US" sz="1400" dirty="0"/>
              <a:t>.</a:t>
            </a:r>
          </a:p>
          <a:p>
            <a:r>
              <a:rPr lang="en-US" sz="1400" dirty="0"/>
              <a:t>Use </a:t>
            </a:r>
            <a:r>
              <a:rPr lang="en-US" sz="1400" b="1" dirty="0"/>
              <a:t>Part D optimization tools</a:t>
            </a:r>
            <a:r>
              <a:rPr lang="en-US" sz="1400" dirty="0"/>
              <a:t>.</a:t>
            </a:r>
          </a:p>
          <a:p>
            <a:endParaRPr lang="en-US" sz="1400" dirty="0"/>
          </a:p>
          <a:p>
            <a:r>
              <a:rPr lang="en-US" sz="1400" dirty="0"/>
              <a:t>Important:</a:t>
            </a:r>
          </a:p>
          <a:p>
            <a:r>
              <a:rPr lang="en-US" sz="1400" dirty="0"/>
              <a:t>Drug plans change </a:t>
            </a:r>
            <a:r>
              <a:rPr lang="en-US" sz="1400" b="1" dirty="0"/>
              <a:t>every year</a:t>
            </a:r>
            <a:r>
              <a:rPr lang="en-US" sz="1400" dirty="0"/>
              <a:t>. We can help your clients find the right plan based on their needs</a:t>
            </a:r>
          </a:p>
          <a:p>
            <a:pPr marL="285750" marR="0" lvl="0" indent="-285750" algn="l" rtl="0">
              <a:lnSpc>
                <a:spcPct val="150000"/>
              </a:lnSpc>
              <a:spcBef>
                <a:spcPts val="0"/>
              </a:spcBef>
              <a:spcAft>
                <a:spcPts val="0"/>
              </a:spcAft>
              <a:buClr>
                <a:srgbClr val="000000"/>
              </a:buClr>
              <a:buSzPts val="1400"/>
              <a:buFont typeface="Raleway"/>
              <a:buChar char="•"/>
            </a:pPr>
            <a:endParaRPr sz="1500" i="0" u="none" strike="noStrike" cap="none" dirty="0">
              <a:solidFill>
                <a:schemeClr val="dk1"/>
              </a:solidFill>
              <a:latin typeface="Raleway"/>
              <a:ea typeface="Raleway"/>
              <a:cs typeface="Raleway"/>
              <a:sym typeface="Raleway"/>
            </a:endParaRPr>
          </a:p>
        </p:txBody>
      </p:sp>
      <p:sp>
        <p:nvSpPr>
          <p:cNvPr id="78" name="Google Shape;78;p13">
            <a:extLst>
              <a:ext uri="{FF2B5EF4-FFF2-40B4-BE49-F238E27FC236}">
                <a16:creationId xmlns:a16="http://schemas.microsoft.com/office/drawing/2014/main" id="{9D35787D-8437-A9DB-714F-6DFE53F2FBF8}"/>
              </a:ext>
            </a:extLst>
          </p:cNvPr>
          <p:cNvSpPr txBox="1"/>
          <p:nvPr/>
        </p:nvSpPr>
        <p:spPr>
          <a:xfrm>
            <a:off x="7348398" y="4569873"/>
            <a:ext cx="345000" cy="372000"/>
          </a:xfrm>
          <a:prstGeom prst="rect">
            <a:avLst/>
          </a:prstGeom>
          <a:noFill/>
          <a:ln>
            <a:noFill/>
          </a:ln>
        </p:spPr>
        <p:txBody>
          <a:bodyPr spcFirstLastPara="1" wrap="square" lIns="91425" tIns="91425" rIns="91425" bIns="91425" anchor="t" anchorCtr="0">
            <a:noAutofit/>
          </a:bodyPr>
          <a:lstStyle/>
          <a:p>
            <a:pPr marL="0" marR="38100" lvl="0" indent="0" algn="l" rtl="0">
              <a:lnSpc>
                <a:spcPct val="100000"/>
              </a:lnSpc>
              <a:spcBef>
                <a:spcPts val="0"/>
              </a:spcBef>
              <a:spcAft>
                <a:spcPts val="0"/>
              </a:spcAft>
              <a:buClr>
                <a:srgbClr val="000000"/>
              </a:buClr>
              <a:buSzPts val="2000"/>
              <a:buFont typeface="Arial"/>
              <a:buNone/>
            </a:pPr>
            <a:endParaRPr sz="4000" b="1" i="0" u="none" strike="noStrike" cap="none" dirty="0">
              <a:solidFill>
                <a:srgbClr val="004A75"/>
              </a:solidFill>
              <a:latin typeface="Arial"/>
              <a:ea typeface="Arial"/>
              <a:cs typeface="Arial"/>
              <a:sym typeface="Arial"/>
            </a:endParaRPr>
          </a:p>
        </p:txBody>
      </p:sp>
      <p:sp>
        <p:nvSpPr>
          <p:cNvPr id="79" name="Google Shape;79;p13">
            <a:extLst>
              <a:ext uri="{FF2B5EF4-FFF2-40B4-BE49-F238E27FC236}">
                <a16:creationId xmlns:a16="http://schemas.microsoft.com/office/drawing/2014/main" id="{A7DEBDD7-69FA-B6DD-9FB0-A1F26DEA13F1}"/>
              </a:ext>
            </a:extLst>
          </p:cNvPr>
          <p:cNvSpPr txBox="1">
            <a:spLocks noGrp="1"/>
          </p:cNvSpPr>
          <p:nvPr>
            <p:ph type="title"/>
          </p:nvPr>
        </p:nvSpPr>
        <p:spPr>
          <a:xfrm>
            <a:off x="356838" y="356839"/>
            <a:ext cx="6446861" cy="561274"/>
          </a:xfrm>
          <a:prstGeom prst="rect">
            <a:avLst/>
          </a:prstGeom>
          <a:noFill/>
          <a:ln>
            <a:noFill/>
          </a:ln>
        </p:spPr>
        <p:txBody>
          <a:bodyPr spcFirstLastPara="1" wrap="square" lIns="91425" tIns="91425" rIns="91425" bIns="91425" anchor="t" anchorCtr="0">
            <a:noAutofit/>
          </a:bodyPr>
          <a:lstStyle/>
          <a:p>
            <a:pPr lvl="0">
              <a:lnSpc>
                <a:spcPct val="80000"/>
              </a:lnSpc>
              <a:spcBef>
                <a:spcPts val="0"/>
              </a:spcBef>
              <a:buSzPts val="2800"/>
            </a:pPr>
            <a:r>
              <a:rPr lang="en-US" sz="2400" dirty="0"/>
              <a:t>Best practices for financial planners </a:t>
            </a:r>
            <a:endParaRPr sz="2500" dirty="0">
              <a:latin typeface="Lato"/>
              <a:ea typeface="Lato"/>
              <a:cs typeface="Lato"/>
              <a:sym typeface="Lato"/>
            </a:endParaRPr>
          </a:p>
        </p:txBody>
      </p:sp>
      <p:sp>
        <p:nvSpPr>
          <p:cNvPr id="80" name="Google Shape;80;p13">
            <a:extLst>
              <a:ext uri="{FF2B5EF4-FFF2-40B4-BE49-F238E27FC236}">
                <a16:creationId xmlns:a16="http://schemas.microsoft.com/office/drawing/2014/main" id="{4B327101-5188-76E2-8674-985E73E71123}"/>
              </a:ext>
            </a:extLst>
          </p:cNvPr>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r>
              <a:rPr lang="en" sz="1100" b="1" dirty="0">
                <a:solidFill>
                  <a:srgbClr val="FF8200"/>
                </a:solidFill>
                <a:latin typeface="Raleway"/>
                <a:ea typeface="Raleway"/>
                <a:cs typeface="Raleway"/>
                <a:sym typeface="Raleway"/>
              </a:rPr>
              <a:t>39	</a:t>
            </a:r>
            <a:endParaRPr sz="1100" b="1" dirty="0">
              <a:solidFill>
                <a:srgbClr val="FF8200"/>
              </a:solidFill>
              <a:latin typeface="Raleway"/>
              <a:ea typeface="Raleway"/>
              <a:cs typeface="Raleway"/>
              <a:sym typeface="Raleway"/>
            </a:endParaRPr>
          </a:p>
        </p:txBody>
      </p:sp>
      <p:pic>
        <p:nvPicPr>
          <p:cNvPr id="81" name="Google Shape;81;p13">
            <a:extLst>
              <a:ext uri="{FF2B5EF4-FFF2-40B4-BE49-F238E27FC236}">
                <a16:creationId xmlns:a16="http://schemas.microsoft.com/office/drawing/2014/main" id="{61042F48-14A9-CAE5-F778-351B35709E5B}"/>
              </a:ext>
            </a:extLst>
          </p:cNvPr>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9CB35A31-6FF4-C36E-0089-BDCC075C8DBE}"/>
              </a:ext>
            </a:extLst>
          </p:cNvPr>
          <p:cNvPicPr>
            <a:picLocks noChangeAspect="1"/>
          </p:cNvPicPr>
          <p:nvPr/>
        </p:nvPicPr>
        <p:blipFill>
          <a:blip r:embed="rId4"/>
          <a:stretch>
            <a:fillRect/>
          </a:stretch>
        </p:blipFill>
        <p:spPr>
          <a:xfrm>
            <a:off x="7479648" y="3857133"/>
            <a:ext cx="1664352" cy="1286367"/>
          </a:xfrm>
          <a:prstGeom prst="rect">
            <a:avLst/>
          </a:prstGeom>
        </p:spPr>
      </p:pic>
    </p:spTree>
    <p:extLst>
      <p:ext uri="{BB962C8B-B14F-4D97-AF65-F5344CB8AC3E}">
        <p14:creationId xmlns:p14="http://schemas.microsoft.com/office/powerpoint/2010/main" val="1549901071"/>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B37A8D4A-20F9-3853-478B-F053F973478B}"/>
            </a:ext>
          </a:extLst>
        </p:cNvPr>
        <p:cNvGrpSpPr/>
        <p:nvPr/>
      </p:nvGrpSpPr>
      <p:grpSpPr>
        <a:xfrm>
          <a:off x="0" y="0"/>
          <a:ext cx="0" cy="0"/>
          <a:chOff x="0" y="0"/>
          <a:chExt cx="0" cy="0"/>
        </a:xfrm>
      </p:grpSpPr>
      <p:sp>
        <p:nvSpPr>
          <p:cNvPr id="77" name="Google Shape;77;p13">
            <a:extLst>
              <a:ext uri="{FF2B5EF4-FFF2-40B4-BE49-F238E27FC236}">
                <a16:creationId xmlns:a16="http://schemas.microsoft.com/office/drawing/2014/main" id="{5FF8D5A6-8AC0-9B67-40F9-FF7565FE8EBA}"/>
              </a:ext>
            </a:extLst>
          </p:cNvPr>
          <p:cNvSpPr txBox="1"/>
          <p:nvPr/>
        </p:nvSpPr>
        <p:spPr>
          <a:xfrm>
            <a:off x="559508" y="1406073"/>
            <a:ext cx="5778300" cy="3322044"/>
          </a:xfrm>
          <a:prstGeom prst="rect">
            <a:avLst/>
          </a:prstGeom>
          <a:noFill/>
          <a:ln>
            <a:noFill/>
          </a:ln>
        </p:spPr>
        <p:txBody>
          <a:bodyPr spcFirstLastPara="1" wrap="square" lIns="91425" tIns="91425" rIns="91425" bIns="91425" anchor="t" anchorCtr="0">
            <a:noAutofit/>
          </a:bodyPr>
          <a:lstStyle/>
          <a:p>
            <a:endParaRPr lang="en-US" sz="1400" b="1" dirty="0"/>
          </a:p>
          <a:p>
            <a:r>
              <a:rPr lang="en-US" sz="1400" b="1" dirty="0"/>
              <a:t>9. Build a Trusted Medicare Specialist Relationship</a:t>
            </a:r>
          </a:p>
          <a:p>
            <a:endParaRPr lang="en-US" sz="1400" b="1" dirty="0"/>
          </a:p>
          <a:p>
            <a:r>
              <a:rPr lang="en-US" sz="1400" dirty="0"/>
              <a:t>Financial planners should </a:t>
            </a:r>
            <a:r>
              <a:rPr lang="en-US" sz="1400" b="1" dirty="0"/>
              <a:t>partner with a Medicare broker</a:t>
            </a:r>
            <a:r>
              <a:rPr lang="en-US" sz="1400" dirty="0"/>
              <a:t>, not attempt to handle everything themselves.</a:t>
            </a:r>
          </a:p>
          <a:p>
            <a:endParaRPr lang="en-US" sz="1400" dirty="0"/>
          </a:p>
          <a:p>
            <a:r>
              <a:rPr lang="en-US" sz="1400" dirty="0"/>
              <a:t>Benefits:</a:t>
            </a:r>
          </a:p>
          <a:p>
            <a:r>
              <a:rPr lang="en-US" sz="1400" dirty="0"/>
              <a:t>Compliance protection</a:t>
            </a:r>
          </a:p>
          <a:p>
            <a:r>
              <a:rPr lang="en-US" sz="1400" dirty="0"/>
              <a:t>Carrier comparison</a:t>
            </a:r>
          </a:p>
          <a:p>
            <a:r>
              <a:rPr lang="en-US" sz="1400" dirty="0"/>
              <a:t>Client support</a:t>
            </a:r>
          </a:p>
          <a:p>
            <a:endParaRPr lang="en-US" sz="1400" dirty="0"/>
          </a:p>
          <a:p>
            <a:r>
              <a:rPr lang="en-US" sz="1400" dirty="0"/>
              <a:t>Best practice:</a:t>
            </a:r>
          </a:p>
          <a:p>
            <a:r>
              <a:rPr lang="en-US" sz="1400" dirty="0"/>
              <a:t>Co-brand Medicare education resources.</a:t>
            </a:r>
          </a:p>
          <a:p>
            <a:endParaRPr lang="en-US" sz="1400" dirty="0"/>
          </a:p>
          <a:p>
            <a:r>
              <a:rPr lang="en-US" sz="1000" i="1" dirty="0"/>
              <a:t>(This is especially relevant given your work with GMBA Advisors Group, let’s partner!)</a:t>
            </a:r>
            <a:endParaRPr lang="en-US" sz="1000" dirty="0"/>
          </a:p>
          <a:p>
            <a:pPr marL="285750" marR="0" lvl="0" indent="-285750" algn="l" rtl="0">
              <a:lnSpc>
                <a:spcPct val="150000"/>
              </a:lnSpc>
              <a:spcBef>
                <a:spcPts val="0"/>
              </a:spcBef>
              <a:spcAft>
                <a:spcPts val="0"/>
              </a:spcAft>
              <a:buClr>
                <a:srgbClr val="000000"/>
              </a:buClr>
              <a:buSzPts val="1400"/>
              <a:buFont typeface="Raleway"/>
              <a:buChar char="•"/>
            </a:pPr>
            <a:endParaRPr sz="1500" i="0" u="none" strike="noStrike" cap="none" dirty="0">
              <a:solidFill>
                <a:schemeClr val="dk1"/>
              </a:solidFill>
              <a:latin typeface="Raleway"/>
              <a:ea typeface="Raleway"/>
              <a:cs typeface="Raleway"/>
              <a:sym typeface="Raleway"/>
            </a:endParaRPr>
          </a:p>
        </p:txBody>
      </p:sp>
      <p:sp>
        <p:nvSpPr>
          <p:cNvPr id="78" name="Google Shape;78;p13">
            <a:extLst>
              <a:ext uri="{FF2B5EF4-FFF2-40B4-BE49-F238E27FC236}">
                <a16:creationId xmlns:a16="http://schemas.microsoft.com/office/drawing/2014/main" id="{02335878-EF32-7C17-F5D9-0856096C9329}"/>
              </a:ext>
            </a:extLst>
          </p:cNvPr>
          <p:cNvSpPr txBox="1"/>
          <p:nvPr/>
        </p:nvSpPr>
        <p:spPr>
          <a:xfrm>
            <a:off x="7348398" y="4569873"/>
            <a:ext cx="345000" cy="372000"/>
          </a:xfrm>
          <a:prstGeom prst="rect">
            <a:avLst/>
          </a:prstGeom>
          <a:noFill/>
          <a:ln>
            <a:noFill/>
          </a:ln>
        </p:spPr>
        <p:txBody>
          <a:bodyPr spcFirstLastPara="1" wrap="square" lIns="91425" tIns="91425" rIns="91425" bIns="91425" anchor="t" anchorCtr="0">
            <a:noAutofit/>
          </a:bodyPr>
          <a:lstStyle/>
          <a:p>
            <a:pPr marL="0" marR="38100" lvl="0" indent="0" algn="l" rtl="0">
              <a:lnSpc>
                <a:spcPct val="100000"/>
              </a:lnSpc>
              <a:spcBef>
                <a:spcPts val="0"/>
              </a:spcBef>
              <a:spcAft>
                <a:spcPts val="0"/>
              </a:spcAft>
              <a:buClr>
                <a:srgbClr val="000000"/>
              </a:buClr>
              <a:buSzPts val="2000"/>
              <a:buFont typeface="Arial"/>
              <a:buNone/>
            </a:pPr>
            <a:endParaRPr sz="4000" b="1" i="0" u="none" strike="noStrike" cap="none" dirty="0">
              <a:solidFill>
                <a:srgbClr val="004A75"/>
              </a:solidFill>
              <a:latin typeface="Arial"/>
              <a:ea typeface="Arial"/>
              <a:cs typeface="Arial"/>
              <a:sym typeface="Arial"/>
            </a:endParaRPr>
          </a:p>
        </p:txBody>
      </p:sp>
      <p:sp>
        <p:nvSpPr>
          <p:cNvPr id="79" name="Google Shape;79;p13">
            <a:extLst>
              <a:ext uri="{FF2B5EF4-FFF2-40B4-BE49-F238E27FC236}">
                <a16:creationId xmlns:a16="http://schemas.microsoft.com/office/drawing/2014/main" id="{8C6BEF54-23F0-B2B2-E8B1-AFB2BAF9807E}"/>
              </a:ext>
            </a:extLst>
          </p:cNvPr>
          <p:cNvSpPr txBox="1">
            <a:spLocks noGrp="1"/>
          </p:cNvSpPr>
          <p:nvPr>
            <p:ph type="title"/>
          </p:nvPr>
        </p:nvSpPr>
        <p:spPr>
          <a:xfrm>
            <a:off x="356838" y="356839"/>
            <a:ext cx="6446861" cy="561274"/>
          </a:xfrm>
          <a:prstGeom prst="rect">
            <a:avLst/>
          </a:prstGeom>
          <a:noFill/>
          <a:ln>
            <a:noFill/>
          </a:ln>
        </p:spPr>
        <p:txBody>
          <a:bodyPr spcFirstLastPara="1" wrap="square" lIns="91425" tIns="91425" rIns="91425" bIns="91425" anchor="t" anchorCtr="0">
            <a:noAutofit/>
          </a:bodyPr>
          <a:lstStyle/>
          <a:p>
            <a:pPr lvl="0">
              <a:lnSpc>
                <a:spcPct val="80000"/>
              </a:lnSpc>
              <a:spcBef>
                <a:spcPts val="0"/>
              </a:spcBef>
              <a:buSzPts val="2800"/>
            </a:pPr>
            <a:r>
              <a:rPr lang="en-US" sz="2400" dirty="0"/>
              <a:t>Best practices for financial planners </a:t>
            </a:r>
            <a:endParaRPr sz="2500" dirty="0">
              <a:latin typeface="Lato"/>
              <a:ea typeface="Lato"/>
              <a:cs typeface="Lato"/>
              <a:sym typeface="Lato"/>
            </a:endParaRPr>
          </a:p>
        </p:txBody>
      </p:sp>
      <p:sp>
        <p:nvSpPr>
          <p:cNvPr id="80" name="Google Shape;80;p13">
            <a:extLst>
              <a:ext uri="{FF2B5EF4-FFF2-40B4-BE49-F238E27FC236}">
                <a16:creationId xmlns:a16="http://schemas.microsoft.com/office/drawing/2014/main" id="{611EA1B7-53DA-A7EB-6A0A-325A0001CB12}"/>
              </a:ext>
            </a:extLst>
          </p:cNvPr>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r>
              <a:rPr lang="en" sz="1100" b="1" dirty="0">
                <a:solidFill>
                  <a:srgbClr val="FF8200"/>
                </a:solidFill>
                <a:latin typeface="Raleway"/>
                <a:ea typeface="Raleway"/>
                <a:cs typeface="Raleway"/>
                <a:sym typeface="Raleway"/>
              </a:rPr>
              <a:t>40	</a:t>
            </a:r>
            <a:endParaRPr sz="1100" b="1" dirty="0">
              <a:solidFill>
                <a:srgbClr val="FF8200"/>
              </a:solidFill>
              <a:latin typeface="Raleway"/>
              <a:ea typeface="Raleway"/>
              <a:cs typeface="Raleway"/>
              <a:sym typeface="Raleway"/>
            </a:endParaRPr>
          </a:p>
        </p:txBody>
      </p:sp>
      <p:pic>
        <p:nvPicPr>
          <p:cNvPr id="81" name="Google Shape;81;p13">
            <a:extLst>
              <a:ext uri="{FF2B5EF4-FFF2-40B4-BE49-F238E27FC236}">
                <a16:creationId xmlns:a16="http://schemas.microsoft.com/office/drawing/2014/main" id="{468F6F57-D730-8992-0DFD-5132574D8539}"/>
              </a:ext>
            </a:extLst>
          </p:cNvPr>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3897372A-AC6B-912D-D740-18A874961BE4}"/>
              </a:ext>
            </a:extLst>
          </p:cNvPr>
          <p:cNvPicPr>
            <a:picLocks noChangeAspect="1"/>
          </p:cNvPicPr>
          <p:nvPr/>
        </p:nvPicPr>
        <p:blipFill>
          <a:blip r:embed="rId4"/>
          <a:stretch>
            <a:fillRect/>
          </a:stretch>
        </p:blipFill>
        <p:spPr>
          <a:xfrm>
            <a:off x="7479648" y="3857133"/>
            <a:ext cx="1664352" cy="1286367"/>
          </a:xfrm>
          <a:prstGeom prst="rect">
            <a:avLst/>
          </a:prstGeom>
        </p:spPr>
      </p:pic>
    </p:spTree>
    <p:extLst>
      <p:ext uri="{BB962C8B-B14F-4D97-AF65-F5344CB8AC3E}">
        <p14:creationId xmlns:p14="http://schemas.microsoft.com/office/powerpoint/2010/main" val="3750220497"/>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84A20782-DAF3-2C6C-7738-522F0BC8EB26}"/>
            </a:ext>
          </a:extLst>
        </p:cNvPr>
        <p:cNvGrpSpPr/>
        <p:nvPr/>
      </p:nvGrpSpPr>
      <p:grpSpPr>
        <a:xfrm>
          <a:off x="0" y="0"/>
          <a:ext cx="0" cy="0"/>
          <a:chOff x="0" y="0"/>
          <a:chExt cx="0" cy="0"/>
        </a:xfrm>
      </p:grpSpPr>
      <p:sp>
        <p:nvSpPr>
          <p:cNvPr id="77" name="Google Shape;77;p13">
            <a:extLst>
              <a:ext uri="{FF2B5EF4-FFF2-40B4-BE49-F238E27FC236}">
                <a16:creationId xmlns:a16="http://schemas.microsoft.com/office/drawing/2014/main" id="{F5D6E5F7-E027-A13E-29F7-315CB4A3DDC2}"/>
              </a:ext>
            </a:extLst>
          </p:cNvPr>
          <p:cNvSpPr txBox="1"/>
          <p:nvPr/>
        </p:nvSpPr>
        <p:spPr>
          <a:xfrm>
            <a:off x="559508" y="1406073"/>
            <a:ext cx="5778300" cy="3237919"/>
          </a:xfrm>
          <a:prstGeom prst="rect">
            <a:avLst/>
          </a:prstGeom>
          <a:noFill/>
          <a:ln>
            <a:noFill/>
          </a:ln>
        </p:spPr>
        <p:txBody>
          <a:bodyPr spcFirstLastPara="1" wrap="square" lIns="91425" tIns="91425" rIns="91425" bIns="91425" anchor="t" anchorCtr="0">
            <a:noAutofit/>
          </a:bodyPr>
          <a:lstStyle/>
          <a:p>
            <a:endParaRPr lang="en-US" sz="1400" b="1" dirty="0"/>
          </a:p>
          <a:p>
            <a:r>
              <a:rPr lang="en-US" sz="1400" b="1" dirty="0"/>
              <a:t>10. Educate Clients with Medicare Seminars or Webinars</a:t>
            </a:r>
          </a:p>
          <a:p>
            <a:endParaRPr lang="en-US" sz="1400" b="1" dirty="0"/>
          </a:p>
          <a:p>
            <a:r>
              <a:rPr lang="en-US" sz="1400" dirty="0"/>
              <a:t>Education builds trust and prevents mistakes.</a:t>
            </a:r>
          </a:p>
          <a:p>
            <a:endParaRPr lang="en-US" sz="1400" dirty="0"/>
          </a:p>
          <a:p>
            <a:r>
              <a:rPr lang="en-US" sz="1400" dirty="0"/>
              <a:t>Top-performing advisor's host:</a:t>
            </a:r>
          </a:p>
          <a:p>
            <a:endParaRPr lang="en-US" sz="1400" dirty="0"/>
          </a:p>
          <a:p>
            <a:r>
              <a:rPr lang="en-US" sz="1400" b="1" dirty="0"/>
              <a:t>Medicare 101 workshops</a:t>
            </a:r>
            <a:endParaRPr lang="en-US" sz="1400" dirty="0"/>
          </a:p>
          <a:p>
            <a:r>
              <a:rPr lang="en-US" sz="1400" b="1" dirty="0"/>
              <a:t>Turning 65 planning webinars</a:t>
            </a:r>
            <a:endParaRPr lang="en-US" sz="1400" dirty="0"/>
          </a:p>
          <a:p>
            <a:r>
              <a:rPr lang="en-US" sz="1400" b="1" dirty="0"/>
              <a:t>Client retirement transition events</a:t>
            </a:r>
          </a:p>
          <a:p>
            <a:endParaRPr lang="en-US" sz="1400" dirty="0"/>
          </a:p>
          <a:p>
            <a:r>
              <a:rPr lang="en-US" sz="1400" dirty="0"/>
              <a:t>Best practice:</a:t>
            </a:r>
          </a:p>
          <a:p>
            <a:r>
              <a:rPr lang="en-US" sz="1400" dirty="0"/>
              <a:t>Host sessions for </a:t>
            </a:r>
            <a:r>
              <a:rPr lang="en-US" sz="1400" b="1" dirty="0"/>
              <a:t>clients aged 63–66 annually</a:t>
            </a:r>
            <a:r>
              <a:rPr lang="en-US" sz="1400" dirty="0"/>
              <a:t>.</a:t>
            </a:r>
          </a:p>
          <a:p>
            <a:endParaRPr lang="en-US" sz="1400" dirty="0"/>
          </a:p>
          <a:p>
            <a:r>
              <a:rPr lang="en-US" sz="1200" dirty="0"/>
              <a:t>Off load the Medicare 101 to us, we can be your subject experts</a:t>
            </a:r>
          </a:p>
          <a:p>
            <a:pPr marL="285750" marR="0" lvl="0" indent="-285750" algn="l" rtl="0">
              <a:lnSpc>
                <a:spcPct val="150000"/>
              </a:lnSpc>
              <a:spcBef>
                <a:spcPts val="0"/>
              </a:spcBef>
              <a:spcAft>
                <a:spcPts val="0"/>
              </a:spcAft>
              <a:buClr>
                <a:srgbClr val="000000"/>
              </a:buClr>
              <a:buSzPts val="1400"/>
              <a:buFont typeface="Raleway"/>
              <a:buChar char="•"/>
            </a:pPr>
            <a:endParaRPr sz="1500" i="0" u="none" strike="noStrike" cap="none" dirty="0">
              <a:solidFill>
                <a:schemeClr val="dk1"/>
              </a:solidFill>
              <a:latin typeface="Raleway"/>
              <a:ea typeface="Raleway"/>
              <a:cs typeface="Raleway"/>
              <a:sym typeface="Raleway"/>
            </a:endParaRPr>
          </a:p>
        </p:txBody>
      </p:sp>
      <p:sp>
        <p:nvSpPr>
          <p:cNvPr id="78" name="Google Shape;78;p13">
            <a:extLst>
              <a:ext uri="{FF2B5EF4-FFF2-40B4-BE49-F238E27FC236}">
                <a16:creationId xmlns:a16="http://schemas.microsoft.com/office/drawing/2014/main" id="{94DB1BF2-8958-7D73-2A43-F793CA7CA970}"/>
              </a:ext>
            </a:extLst>
          </p:cNvPr>
          <p:cNvSpPr txBox="1"/>
          <p:nvPr/>
        </p:nvSpPr>
        <p:spPr>
          <a:xfrm>
            <a:off x="7348398" y="4569873"/>
            <a:ext cx="345000" cy="372000"/>
          </a:xfrm>
          <a:prstGeom prst="rect">
            <a:avLst/>
          </a:prstGeom>
          <a:noFill/>
          <a:ln>
            <a:noFill/>
          </a:ln>
        </p:spPr>
        <p:txBody>
          <a:bodyPr spcFirstLastPara="1" wrap="square" lIns="91425" tIns="91425" rIns="91425" bIns="91425" anchor="t" anchorCtr="0">
            <a:noAutofit/>
          </a:bodyPr>
          <a:lstStyle/>
          <a:p>
            <a:pPr marL="0" marR="38100" lvl="0" indent="0" algn="l" rtl="0">
              <a:lnSpc>
                <a:spcPct val="100000"/>
              </a:lnSpc>
              <a:spcBef>
                <a:spcPts val="0"/>
              </a:spcBef>
              <a:spcAft>
                <a:spcPts val="0"/>
              </a:spcAft>
              <a:buClr>
                <a:srgbClr val="000000"/>
              </a:buClr>
              <a:buSzPts val="2000"/>
              <a:buFont typeface="Arial"/>
              <a:buNone/>
            </a:pPr>
            <a:endParaRPr sz="4000" b="1" i="0" u="none" strike="noStrike" cap="none" dirty="0">
              <a:solidFill>
                <a:srgbClr val="004A75"/>
              </a:solidFill>
              <a:latin typeface="Arial"/>
              <a:ea typeface="Arial"/>
              <a:cs typeface="Arial"/>
              <a:sym typeface="Arial"/>
            </a:endParaRPr>
          </a:p>
        </p:txBody>
      </p:sp>
      <p:sp>
        <p:nvSpPr>
          <p:cNvPr id="79" name="Google Shape;79;p13">
            <a:extLst>
              <a:ext uri="{FF2B5EF4-FFF2-40B4-BE49-F238E27FC236}">
                <a16:creationId xmlns:a16="http://schemas.microsoft.com/office/drawing/2014/main" id="{EA17BFEF-B289-7D43-8F53-7B97D368D350}"/>
              </a:ext>
            </a:extLst>
          </p:cNvPr>
          <p:cNvSpPr txBox="1">
            <a:spLocks noGrp="1"/>
          </p:cNvSpPr>
          <p:nvPr>
            <p:ph type="title"/>
          </p:nvPr>
        </p:nvSpPr>
        <p:spPr>
          <a:xfrm>
            <a:off x="356838" y="356839"/>
            <a:ext cx="6446861" cy="561274"/>
          </a:xfrm>
          <a:prstGeom prst="rect">
            <a:avLst/>
          </a:prstGeom>
          <a:noFill/>
          <a:ln>
            <a:noFill/>
          </a:ln>
        </p:spPr>
        <p:txBody>
          <a:bodyPr spcFirstLastPara="1" wrap="square" lIns="91425" tIns="91425" rIns="91425" bIns="91425" anchor="t" anchorCtr="0">
            <a:noAutofit/>
          </a:bodyPr>
          <a:lstStyle/>
          <a:p>
            <a:pPr lvl="0">
              <a:lnSpc>
                <a:spcPct val="80000"/>
              </a:lnSpc>
              <a:spcBef>
                <a:spcPts val="0"/>
              </a:spcBef>
              <a:buSzPts val="2800"/>
            </a:pPr>
            <a:r>
              <a:rPr lang="en-US" sz="2400" dirty="0"/>
              <a:t>Best practices for financial planners </a:t>
            </a:r>
            <a:endParaRPr sz="2500" dirty="0">
              <a:latin typeface="Lato"/>
              <a:ea typeface="Lato"/>
              <a:cs typeface="Lato"/>
              <a:sym typeface="Lato"/>
            </a:endParaRPr>
          </a:p>
        </p:txBody>
      </p:sp>
      <p:sp>
        <p:nvSpPr>
          <p:cNvPr id="80" name="Google Shape;80;p13">
            <a:extLst>
              <a:ext uri="{FF2B5EF4-FFF2-40B4-BE49-F238E27FC236}">
                <a16:creationId xmlns:a16="http://schemas.microsoft.com/office/drawing/2014/main" id="{22EABEEC-3A54-96F7-B7C8-10A0028E6243}"/>
              </a:ext>
            </a:extLst>
          </p:cNvPr>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r>
              <a:rPr lang="en" sz="1100" b="1" dirty="0">
                <a:solidFill>
                  <a:srgbClr val="FF8200"/>
                </a:solidFill>
                <a:latin typeface="Raleway"/>
                <a:ea typeface="Raleway"/>
                <a:cs typeface="Raleway"/>
                <a:sym typeface="Raleway"/>
              </a:rPr>
              <a:t>41	</a:t>
            </a:r>
            <a:endParaRPr sz="1100" b="1" dirty="0">
              <a:solidFill>
                <a:srgbClr val="FF8200"/>
              </a:solidFill>
              <a:latin typeface="Raleway"/>
              <a:ea typeface="Raleway"/>
              <a:cs typeface="Raleway"/>
              <a:sym typeface="Raleway"/>
            </a:endParaRPr>
          </a:p>
        </p:txBody>
      </p:sp>
      <p:pic>
        <p:nvPicPr>
          <p:cNvPr id="81" name="Google Shape;81;p13">
            <a:extLst>
              <a:ext uri="{FF2B5EF4-FFF2-40B4-BE49-F238E27FC236}">
                <a16:creationId xmlns:a16="http://schemas.microsoft.com/office/drawing/2014/main" id="{83970EE5-3C41-1CAA-A7DB-F038FE283543}"/>
              </a:ext>
            </a:extLst>
          </p:cNvPr>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9215BD0B-EC19-51E7-1981-B06B154304BA}"/>
              </a:ext>
            </a:extLst>
          </p:cNvPr>
          <p:cNvPicPr>
            <a:picLocks noChangeAspect="1"/>
          </p:cNvPicPr>
          <p:nvPr/>
        </p:nvPicPr>
        <p:blipFill>
          <a:blip r:embed="rId4"/>
          <a:stretch>
            <a:fillRect/>
          </a:stretch>
        </p:blipFill>
        <p:spPr>
          <a:xfrm>
            <a:off x="7479648" y="3857133"/>
            <a:ext cx="1664352" cy="1286367"/>
          </a:xfrm>
          <a:prstGeom prst="rect">
            <a:avLst/>
          </a:prstGeom>
        </p:spPr>
      </p:pic>
    </p:spTree>
    <p:extLst>
      <p:ext uri="{BB962C8B-B14F-4D97-AF65-F5344CB8AC3E}">
        <p14:creationId xmlns:p14="http://schemas.microsoft.com/office/powerpoint/2010/main" val="19575084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5"/>
          <p:cNvSpPr txBox="1">
            <a:spLocks noGrp="1"/>
          </p:cNvSpPr>
          <p:nvPr>
            <p:ph type="title"/>
          </p:nvPr>
        </p:nvSpPr>
        <p:spPr>
          <a:xfrm>
            <a:off x="364272" y="353475"/>
            <a:ext cx="6439427" cy="564638"/>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800"/>
              <a:buNone/>
            </a:pPr>
            <a:r>
              <a:rPr lang="en" sz="2100" dirty="0">
                <a:latin typeface="Lato"/>
                <a:ea typeface="Lato"/>
                <a:cs typeface="Lato"/>
                <a:sym typeface="Lato"/>
              </a:rPr>
              <a:t>Initial Enrollment Period</a:t>
            </a:r>
            <a:endParaRPr sz="2100" dirty="0">
              <a:latin typeface="Lato"/>
              <a:ea typeface="Lato"/>
              <a:cs typeface="Lato"/>
              <a:sym typeface="Lato"/>
            </a:endParaRPr>
          </a:p>
        </p:txBody>
      </p:sp>
      <p:sp>
        <p:nvSpPr>
          <p:cNvPr id="97" name="Google Shape;97;p15"/>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sz="1100" b="1">
                <a:solidFill>
                  <a:srgbClr val="FF8200"/>
                </a:solidFill>
                <a:latin typeface="Raleway"/>
                <a:ea typeface="Raleway"/>
                <a:cs typeface="Raleway"/>
                <a:sym typeface="Raleway"/>
              </a:rPr>
              <a:t>4</a:t>
            </a:fld>
            <a:endParaRPr sz="1100" b="1">
              <a:solidFill>
                <a:srgbClr val="FF8200"/>
              </a:solidFill>
              <a:latin typeface="Raleway"/>
              <a:ea typeface="Raleway"/>
              <a:cs typeface="Raleway"/>
              <a:sym typeface="Raleway"/>
            </a:endParaRPr>
          </a:p>
        </p:txBody>
      </p:sp>
      <p:pic>
        <p:nvPicPr>
          <p:cNvPr id="98" name="Google Shape;98;p15"/>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sp>
        <p:nvSpPr>
          <p:cNvPr id="99" name="Google Shape;99;p15"/>
          <p:cNvSpPr/>
          <p:nvPr/>
        </p:nvSpPr>
        <p:spPr>
          <a:xfrm>
            <a:off x="3791900" y="1144700"/>
            <a:ext cx="4288500" cy="694800"/>
          </a:xfrm>
          <a:prstGeom prst="rect">
            <a:avLst/>
          </a:prstGeom>
          <a:solidFill>
            <a:srgbClr val="D9D9D9"/>
          </a:solidFill>
          <a:ln>
            <a:noFill/>
          </a:ln>
        </p:spPr>
        <p:txBody>
          <a:bodyPr spcFirstLastPara="1" wrap="square" lIns="91425" tIns="91425" rIns="91425" bIns="91425" anchor="ctr" anchorCtr="0">
            <a:noAutofit/>
          </a:bodyPr>
          <a:lstStyle/>
          <a:p>
            <a:pPr marL="457200" lvl="0" indent="-292100" algn="l" rtl="0">
              <a:spcBef>
                <a:spcPts val="0"/>
              </a:spcBef>
              <a:spcAft>
                <a:spcPts val="0"/>
              </a:spcAft>
              <a:buSzPts val="1000"/>
              <a:buFont typeface="Lato"/>
              <a:buChar char="●"/>
            </a:pPr>
            <a:r>
              <a:rPr lang="en" sz="1000">
                <a:latin typeface="Lato"/>
                <a:ea typeface="Lato"/>
                <a:cs typeface="Lato"/>
                <a:sym typeface="Lato"/>
              </a:rPr>
              <a:t>Research the Medicare plans and options available in your area.</a:t>
            </a:r>
            <a:endParaRPr sz="1000">
              <a:latin typeface="Lato"/>
              <a:ea typeface="Lato"/>
              <a:cs typeface="Lato"/>
              <a:sym typeface="Lato"/>
            </a:endParaRPr>
          </a:p>
          <a:p>
            <a:pPr marL="457200" lvl="0" indent="-292100" algn="l" rtl="0">
              <a:spcBef>
                <a:spcPts val="0"/>
              </a:spcBef>
              <a:spcAft>
                <a:spcPts val="0"/>
              </a:spcAft>
              <a:buSzPts val="1000"/>
              <a:buFont typeface="Lato"/>
              <a:buChar char="●"/>
            </a:pPr>
            <a:r>
              <a:rPr lang="en" sz="1000">
                <a:latin typeface="Lato"/>
                <a:ea typeface="Lato"/>
                <a:cs typeface="Lato"/>
                <a:sym typeface="Lato"/>
              </a:rPr>
              <a:t>Decide which coverage options are most important to you based on your needs and budget.</a:t>
            </a:r>
            <a:endParaRPr sz="1000">
              <a:latin typeface="Lato"/>
              <a:ea typeface="Lato"/>
              <a:cs typeface="Lato"/>
              <a:sym typeface="Lato"/>
            </a:endParaRPr>
          </a:p>
        </p:txBody>
      </p:sp>
      <p:sp>
        <p:nvSpPr>
          <p:cNvPr id="100" name="Google Shape;100;p15"/>
          <p:cNvSpPr/>
          <p:nvPr/>
        </p:nvSpPr>
        <p:spPr>
          <a:xfrm>
            <a:off x="3792000" y="1915250"/>
            <a:ext cx="4288500" cy="694800"/>
          </a:xfrm>
          <a:prstGeom prst="rect">
            <a:avLst/>
          </a:prstGeom>
          <a:solidFill>
            <a:srgbClr val="D9D9D9"/>
          </a:solidFill>
          <a:ln>
            <a:noFill/>
          </a:ln>
        </p:spPr>
        <p:txBody>
          <a:bodyPr spcFirstLastPara="1" wrap="square" lIns="91425" tIns="91425" rIns="91425" bIns="91425" anchor="ctr" anchorCtr="0">
            <a:noAutofit/>
          </a:bodyPr>
          <a:lstStyle/>
          <a:p>
            <a:pPr marL="457200" lvl="0" indent="-292100" algn="l" rtl="0">
              <a:spcBef>
                <a:spcPts val="0"/>
              </a:spcBef>
              <a:spcAft>
                <a:spcPts val="0"/>
              </a:spcAft>
              <a:buSzPts val="1000"/>
              <a:buFont typeface="Lato"/>
              <a:buChar char="●"/>
            </a:pPr>
            <a:r>
              <a:rPr lang="en" sz="1000">
                <a:latin typeface="Lato"/>
                <a:ea typeface="Lato"/>
                <a:cs typeface="Lato"/>
                <a:sym typeface="Lato"/>
              </a:rPr>
              <a:t>Enroll in Original Medicare (Parts A and B).</a:t>
            </a:r>
            <a:endParaRPr sz="1000">
              <a:latin typeface="Lato"/>
              <a:ea typeface="Lato"/>
              <a:cs typeface="Lato"/>
              <a:sym typeface="Lato"/>
            </a:endParaRPr>
          </a:p>
          <a:p>
            <a:pPr marL="457200" lvl="0" indent="-292100" algn="l" rtl="0">
              <a:spcBef>
                <a:spcPts val="0"/>
              </a:spcBef>
              <a:spcAft>
                <a:spcPts val="0"/>
              </a:spcAft>
              <a:buSzPts val="1000"/>
              <a:buFont typeface="Lato"/>
              <a:buChar char="●"/>
            </a:pPr>
            <a:r>
              <a:rPr lang="en" sz="1000">
                <a:latin typeface="Lato"/>
                <a:ea typeface="Lato"/>
                <a:cs typeface="Lato"/>
                <a:sym typeface="Lato"/>
              </a:rPr>
              <a:t>Consider which additional plans do the best job of completing your Medicare coverage.</a:t>
            </a:r>
            <a:endParaRPr sz="1000">
              <a:latin typeface="Lato"/>
              <a:ea typeface="Lato"/>
              <a:cs typeface="Lato"/>
              <a:sym typeface="Lato"/>
            </a:endParaRPr>
          </a:p>
        </p:txBody>
      </p:sp>
      <p:sp>
        <p:nvSpPr>
          <p:cNvPr id="101" name="Google Shape;101;p15"/>
          <p:cNvSpPr/>
          <p:nvPr/>
        </p:nvSpPr>
        <p:spPr>
          <a:xfrm>
            <a:off x="3792000" y="2685825"/>
            <a:ext cx="4288500" cy="694800"/>
          </a:xfrm>
          <a:prstGeom prst="rect">
            <a:avLst/>
          </a:prstGeom>
          <a:solidFill>
            <a:srgbClr val="D9D9D9"/>
          </a:solidFill>
          <a:ln>
            <a:noFill/>
          </a:ln>
        </p:spPr>
        <p:txBody>
          <a:bodyPr spcFirstLastPara="1" wrap="square" lIns="91425" tIns="91425" rIns="91425" bIns="91425" anchor="ctr" anchorCtr="0">
            <a:noAutofit/>
          </a:bodyPr>
          <a:lstStyle/>
          <a:p>
            <a:pPr marL="457200" lvl="0" indent="-292100" algn="l" rtl="0">
              <a:spcBef>
                <a:spcPts val="0"/>
              </a:spcBef>
              <a:spcAft>
                <a:spcPts val="0"/>
              </a:spcAft>
              <a:buSzPts val="1000"/>
              <a:buFont typeface="Lato"/>
              <a:buChar char="●"/>
            </a:pPr>
            <a:r>
              <a:rPr lang="en" sz="1000">
                <a:latin typeface="Lato"/>
                <a:ea typeface="Lato"/>
                <a:cs typeface="Lato"/>
                <a:sym typeface="Lato"/>
              </a:rPr>
              <a:t>Sign up for the additional Medicare coverage you’ve chosen. You must already be enrolled in Original Medicare (Parts A and B) before you can enroll in additional coverage.</a:t>
            </a:r>
            <a:endParaRPr sz="1000">
              <a:latin typeface="Lato"/>
              <a:ea typeface="Lato"/>
              <a:cs typeface="Lato"/>
              <a:sym typeface="Lato"/>
            </a:endParaRPr>
          </a:p>
        </p:txBody>
      </p:sp>
      <p:sp>
        <p:nvSpPr>
          <p:cNvPr id="102" name="Google Shape;102;p15"/>
          <p:cNvSpPr/>
          <p:nvPr/>
        </p:nvSpPr>
        <p:spPr>
          <a:xfrm>
            <a:off x="3792000" y="3456400"/>
            <a:ext cx="4288500" cy="694800"/>
          </a:xfrm>
          <a:prstGeom prst="rect">
            <a:avLst/>
          </a:prstGeom>
          <a:solidFill>
            <a:srgbClr val="D9D9D9"/>
          </a:solidFill>
          <a:ln>
            <a:noFill/>
          </a:ln>
        </p:spPr>
        <p:txBody>
          <a:bodyPr spcFirstLastPara="1" wrap="square" lIns="91425" tIns="91425" rIns="91425" bIns="91425" anchor="ctr" anchorCtr="0">
            <a:noAutofit/>
          </a:bodyPr>
          <a:lstStyle/>
          <a:p>
            <a:pPr marL="457200" lvl="0" indent="-292100" algn="l" rtl="0">
              <a:spcBef>
                <a:spcPts val="0"/>
              </a:spcBef>
              <a:spcAft>
                <a:spcPts val="0"/>
              </a:spcAft>
              <a:buSzPts val="1000"/>
              <a:buFont typeface="Lato"/>
              <a:buChar char="●"/>
            </a:pPr>
            <a:r>
              <a:rPr lang="en" sz="1000" dirty="0">
                <a:latin typeface="Lato"/>
                <a:ea typeface="Lato"/>
                <a:cs typeface="Lato"/>
                <a:sym typeface="Lato"/>
              </a:rPr>
              <a:t>Enroll in Original Medicare (Parts A and B).</a:t>
            </a:r>
            <a:endParaRPr sz="1000" dirty="0">
              <a:latin typeface="Lato"/>
              <a:ea typeface="Lato"/>
              <a:cs typeface="Lato"/>
              <a:sym typeface="Lato"/>
            </a:endParaRPr>
          </a:p>
          <a:p>
            <a:pPr marL="457200" lvl="0" indent="-292100" algn="l" rtl="0">
              <a:spcBef>
                <a:spcPts val="0"/>
              </a:spcBef>
              <a:spcAft>
                <a:spcPts val="0"/>
              </a:spcAft>
              <a:buSzPts val="1000"/>
              <a:buFont typeface="Lato"/>
              <a:buChar char="●"/>
            </a:pPr>
            <a:r>
              <a:rPr lang="en" sz="1000" dirty="0">
                <a:latin typeface="Lato"/>
                <a:ea typeface="Lato"/>
                <a:cs typeface="Lato"/>
                <a:sym typeface="Lato"/>
              </a:rPr>
              <a:t>Consider which additional plans do the best job of completing your Medicare coverage.</a:t>
            </a:r>
            <a:endParaRPr sz="1000" dirty="0">
              <a:latin typeface="Lato"/>
              <a:ea typeface="Lato"/>
              <a:cs typeface="Lato"/>
              <a:sym typeface="Lato"/>
            </a:endParaRPr>
          </a:p>
          <a:p>
            <a:pPr marL="0" lvl="0" indent="0" algn="l" rtl="0">
              <a:spcBef>
                <a:spcPts val="0"/>
              </a:spcBef>
              <a:spcAft>
                <a:spcPts val="0"/>
              </a:spcAft>
              <a:buNone/>
            </a:pPr>
            <a:endParaRPr sz="1000" dirty="0">
              <a:latin typeface="Lato"/>
              <a:ea typeface="Lato"/>
              <a:cs typeface="Lato"/>
              <a:sym typeface="Lato"/>
            </a:endParaRPr>
          </a:p>
        </p:txBody>
      </p:sp>
      <p:sp>
        <p:nvSpPr>
          <p:cNvPr id="103" name="Google Shape;103;p15"/>
          <p:cNvSpPr/>
          <p:nvPr/>
        </p:nvSpPr>
        <p:spPr>
          <a:xfrm>
            <a:off x="1169700" y="1144700"/>
            <a:ext cx="1883100" cy="6948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Lato"/>
                <a:ea typeface="Lato"/>
                <a:cs typeface="Lato"/>
                <a:sym typeface="Lato"/>
              </a:rPr>
              <a:t>Six months</a:t>
            </a:r>
            <a:r>
              <a:rPr lang="en" dirty="0">
                <a:latin typeface="Lato"/>
                <a:ea typeface="Lato"/>
                <a:cs typeface="Lato"/>
                <a:sym typeface="Lato"/>
              </a:rPr>
              <a:t> </a:t>
            </a:r>
            <a:r>
              <a:rPr lang="en" sz="1400" dirty="0">
                <a:latin typeface="Lato"/>
                <a:ea typeface="Lato"/>
                <a:cs typeface="Lato"/>
                <a:sym typeface="Lato"/>
              </a:rPr>
              <a:t>before </a:t>
            </a:r>
            <a:endParaRPr sz="1400" dirty="0">
              <a:latin typeface="Lato"/>
              <a:ea typeface="Lato"/>
              <a:cs typeface="Lato"/>
              <a:sym typeface="Lato"/>
            </a:endParaRPr>
          </a:p>
          <a:p>
            <a:pPr marL="0" lvl="0" indent="0" algn="l" rtl="0">
              <a:spcBef>
                <a:spcPts val="0"/>
              </a:spcBef>
              <a:spcAft>
                <a:spcPts val="0"/>
              </a:spcAft>
              <a:buNone/>
            </a:pPr>
            <a:r>
              <a:rPr lang="en" sz="1400" dirty="0">
                <a:latin typeface="Lato"/>
                <a:ea typeface="Lato"/>
                <a:cs typeface="Lato"/>
                <a:sym typeface="Lato"/>
              </a:rPr>
              <a:t>you turn 65</a:t>
            </a:r>
            <a:endParaRPr sz="1400" dirty="0">
              <a:latin typeface="Lato"/>
              <a:ea typeface="Lato"/>
              <a:cs typeface="Lato"/>
              <a:sym typeface="Lato"/>
            </a:endParaRPr>
          </a:p>
        </p:txBody>
      </p:sp>
      <p:sp>
        <p:nvSpPr>
          <p:cNvPr id="104" name="Google Shape;104;p15"/>
          <p:cNvSpPr/>
          <p:nvPr/>
        </p:nvSpPr>
        <p:spPr>
          <a:xfrm>
            <a:off x="1169700" y="1915250"/>
            <a:ext cx="1883100" cy="6948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Lato"/>
                <a:ea typeface="Lato"/>
                <a:cs typeface="Lato"/>
                <a:sym typeface="Lato"/>
              </a:rPr>
              <a:t>Three months</a:t>
            </a:r>
            <a:r>
              <a:rPr lang="en" dirty="0">
                <a:latin typeface="Lato"/>
                <a:ea typeface="Lato"/>
                <a:cs typeface="Lato"/>
                <a:sym typeface="Lato"/>
              </a:rPr>
              <a:t> </a:t>
            </a:r>
            <a:r>
              <a:rPr lang="en" sz="1400" dirty="0">
                <a:latin typeface="Lato"/>
                <a:ea typeface="Lato"/>
                <a:cs typeface="Lato"/>
                <a:sym typeface="Lato"/>
              </a:rPr>
              <a:t>before</a:t>
            </a:r>
            <a:endParaRPr sz="1400" dirty="0">
              <a:latin typeface="Lato"/>
              <a:ea typeface="Lato"/>
              <a:cs typeface="Lato"/>
              <a:sym typeface="Lato"/>
            </a:endParaRPr>
          </a:p>
          <a:p>
            <a:pPr marL="0" lvl="0" indent="0" algn="l" rtl="0">
              <a:spcBef>
                <a:spcPts val="0"/>
              </a:spcBef>
              <a:spcAft>
                <a:spcPts val="0"/>
              </a:spcAft>
              <a:buNone/>
            </a:pPr>
            <a:r>
              <a:rPr lang="en" sz="1400" dirty="0">
                <a:latin typeface="Lato"/>
                <a:ea typeface="Lato"/>
                <a:cs typeface="Lato"/>
                <a:sym typeface="Lato"/>
              </a:rPr>
              <a:t>You turn 65</a:t>
            </a:r>
            <a:endParaRPr sz="1400" dirty="0">
              <a:latin typeface="Lato"/>
              <a:ea typeface="Lato"/>
              <a:cs typeface="Lato"/>
              <a:sym typeface="Lato"/>
            </a:endParaRPr>
          </a:p>
        </p:txBody>
      </p:sp>
      <p:sp>
        <p:nvSpPr>
          <p:cNvPr id="105" name="Google Shape;105;p15"/>
          <p:cNvSpPr/>
          <p:nvPr/>
        </p:nvSpPr>
        <p:spPr>
          <a:xfrm>
            <a:off x="1169700" y="2685800"/>
            <a:ext cx="1883100" cy="6948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Lato"/>
                <a:ea typeface="Lato"/>
                <a:cs typeface="Lato"/>
                <a:sym typeface="Lato"/>
              </a:rPr>
              <a:t>The month</a:t>
            </a:r>
            <a:r>
              <a:rPr lang="en" dirty="0">
                <a:latin typeface="Lato"/>
                <a:ea typeface="Lato"/>
                <a:cs typeface="Lato"/>
                <a:sym typeface="Lato"/>
              </a:rPr>
              <a:t> </a:t>
            </a:r>
            <a:r>
              <a:rPr lang="en" sz="1400" dirty="0">
                <a:latin typeface="Lato"/>
                <a:ea typeface="Lato"/>
                <a:cs typeface="Lato"/>
                <a:sym typeface="Lato"/>
              </a:rPr>
              <a:t>you </a:t>
            </a:r>
            <a:endParaRPr sz="1400" dirty="0">
              <a:latin typeface="Lato"/>
              <a:ea typeface="Lato"/>
              <a:cs typeface="Lato"/>
              <a:sym typeface="Lato"/>
            </a:endParaRPr>
          </a:p>
          <a:p>
            <a:pPr marL="0" lvl="0" indent="0" algn="l" rtl="0">
              <a:spcBef>
                <a:spcPts val="0"/>
              </a:spcBef>
              <a:spcAft>
                <a:spcPts val="0"/>
              </a:spcAft>
              <a:buNone/>
            </a:pPr>
            <a:r>
              <a:rPr lang="en" sz="1400" dirty="0">
                <a:latin typeface="Lato"/>
                <a:ea typeface="Lato"/>
                <a:cs typeface="Lato"/>
                <a:sym typeface="Lato"/>
              </a:rPr>
              <a:t>turn 65</a:t>
            </a:r>
            <a:endParaRPr sz="1400" dirty="0">
              <a:latin typeface="Lato"/>
              <a:ea typeface="Lato"/>
              <a:cs typeface="Lato"/>
              <a:sym typeface="Lato"/>
            </a:endParaRPr>
          </a:p>
        </p:txBody>
      </p:sp>
      <p:sp>
        <p:nvSpPr>
          <p:cNvPr id="106" name="Google Shape;106;p15"/>
          <p:cNvSpPr/>
          <p:nvPr/>
        </p:nvSpPr>
        <p:spPr>
          <a:xfrm>
            <a:off x="1169700" y="3456400"/>
            <a:ext cx="1883100" cy="6948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Lato"/>
                <a:ea typeface="Lato"/>
                <a:cs typeface="Lato"/>
                <a:sym typeface="Lato"/>
              </a:rPr>
              <a:t>Three months</a:t>
            </a:r>
            <a:r>
              <a:rPr lang="en" dirty="0">
                <a:latin typeface="Lato"/>
                <a:ea typeface="Lato"/>
                <a:cs typeface="Lato"/>
                <a:sym typeface="Lato"/>
              </a:rPr>
              <a:t> </a:t>
            </a:r>
            <a:r>
              <a:rPr lang="en" sz="1400" dirty="0">
                <a:latin typeface="Lato"/>
                <a:ea typeface="Lato"/>
                <a:cs typeface="Lato"/>
                <a:sym typeface="Lato"/>
              </a:rPr>
              <a:t>after</a:t>
            </a:r>
            <a:endParaRPr sz="1400" dirty="0">
              <a:latin typeface="Lato"/>
              <a:ea typeface="Lato"/>
              <a:cs typeface="Lato"/>
              <a:sym typeface="Lato"/>
            </a:endParaRPr>
          </a:p>
          <a:p>
            <a:pPr marL="0" lvl="0" indent="0" algn="l" rtl="0">
              <a:spcBef>
                <a:spcPts val="0"/>
              </a:spcBef>
              <a:spcAft>
                <a:spcPts val="0"/>
              </a:spcAft>
              <a:buNone/>
            </a:pPr>
            <a:r>
              <a:rPr lang="en" sz="1400" dirty="0">
                <a:latin typeface="Lato"/>
                <a:ea typeface="Lato"/>
                <a:cs typeface="Lato"/>
                <a:sym typeface="Lato"/>
              </a:rPr>
              <a:t>you turn 65</a:t>
            </a:r>
            <a:endParaRPr sz="1400" dirty="0">
              <a:latin typeface="Lato"/>
              <a:ea typeface="Lato"/>
              <a:cs typeface="Lato"/>
              <a:sym typeface="Lato"/>
            </a:endParaRPr>
          </a:p>
        </p:txBody>
      </p:sp>
      <p:sp>
        <p:nvSpPr>
          <p:cNvPr id="107" name="Google Shape;107;p15"/>
          <p:cNvSpPr/>
          <p:nvPr/>
        </p:nvSpPr>
        <p:spPr>
          <a:xfrm>
            <a:off x="3103900" y="1144700"/>
            <a:ext cx="636900" cy="2034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08" name="Google Shape;108;p15"/>
          <p:cNvSpPr/>
          <p:nvPr/>
        </p:nvSpPr>
        <p:spPr>
          <a:xfrm>
            <a:off x="3103900" y="1390400"/>
            <a:ext cx="636900" cy="2034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09" name="Google Shape;109;p15"/>
          <p:cNvSpPr/>
          <p:nvPr/>
        </p:nvSpPr>
        <p:spPr>
          <a:xfrm>
            <a:off x="3103950" y="1915250"/>
            <a:ext cx="636900" cy="2034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10" name="Google Shape;110;p15"/>
          <p:cNvSpPr/>
          <p:nvPr/>
        </p:nvSpPr>
        <p:spPr>
          <a:xfrm>
            <a:off x="3103950" y="2160950"/>
            <a:ext cx="636900" cy="2034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11" name="Google Shape;111;p15"/>
          <p:cNvSpPr/>
          <p:nvPr/>
        </p:nvSpPr>
        <p:spPr>
          <a:xfrm>
            <a:off x="3103950" y="2406650"/>
            <a:ext cx="636900" cy="2034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12" name="Google Shape;112;p15"/>
          <p:cNvSpPr/>
          <p:nvPr/>
        </p:nvSpPr>
        <p:spPr>
          <a:xfrm>
            <a:off x="3103950" y="2685800"/>
            <a:ext cx="636900" cy="6948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13" name="Google Shape;113;p15"/>
          <p:cNvSpPr/>
          <p:nvPr/>
        </p:nvSpPr>
        <p:spPr>
          <a:xfrm>
            <a:off x="3103950" y="3456350"/>
            <a:ext cx="636900" cy="2034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14" name="Google Shape;114;p15"/>
          <p:cNvSpPr/>
          <p:nvPr/>
        </p:nvSpPr>
        <p:spPr>
          <a:xfrm>
            <a:off x="3103950" y="3702050"/>
            <a:ext cx="636900" cy="2034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15" name="Google Shape;115;p15"/>
          <p:cNvSpPr/>
          <p:nvPr/>
        </p:nvSpPr>
        <p:spPr>
          <a:xfrm>
            <a:off x="3103950" y="3947750"/>
            <a:ext cx="636900" cy="2034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pic>
        <p:nvPicPr>
          <p:cNvPr id="116" name="Google Shape;116;p15"/>
          <p:cNvPicPr preferRelativeResize="0"/>
          <p:nvPr/>
        </p:nvPicPr>
        <p:blipFill rotWithShape="1">
          <a:blip r:embed="rId4">
            <a:alphaModFix/>
          </a:blip>
          <a:srcRect l="-819805" t="-23701" r="-2326948" b="-3123052"/>
          <a:stretch/>
        </p:blipFill>
        <p:spPr>
          <a:xfrm>
            <a:off x="2200675" y="1144700"/>
            <a:ext cx="4568225" cy="4568225"/>
          </a:xfrm>
          <a:prstGeom prst="rect">
            <a:avLst/>
          </a:prstGeom>
          <a:noFill/>
          <a:ln>
            <a:noFill/>
          </a:ln>
        </p:spPr>
      </p:pic>
      <p:pic>
        <p:nvPicPr>
          <p:cNvPr id="117" name="Google Shape;117;p15"/>
          <p:cNvPicPr preferRelativeResize="0"/>
          <p:nvPr/>
        </p:nvPicPr>
        <p:blipFill rotWithShape="1">
          <a:blip r:embed="rId4">
            <a:alphaModFix/>
          </a:blip>
          <a:srcRect l="-819805" t="-23701" r="-2326948" b="-3123052"/>
          <a:stretch/>
        </p:blipFill>
        <p:spPr>
          <a:xfrm>
            <a:off x="2200675" y="1390400"/>
            <a:ext cx="4568225" cy="4568225"/>
          </a:xfrm>
          <a:prstGeom prst="rect">
            <a:avLst/>
          </a:prstGeom>
          <a:noFill/>
          <a:ln>
            <a:noFill/>
          </a:ln>
        </p:spPr>
      </p:pic>
      <p:grpSp>
        <p:nvGrpSpPr>
          <p:cNvPr id="118" name="Google Shape;118;p15"/>
          <p:cNvGrpSpPr/>
          <p:nvPr/>
        </p:nvGrpSpPr>
        <p:grpSpPr>
          <a:xfrm>
            <a:off x="2200675" y="1636100"/>
            <a:ext cx="4568225" cy="4568225"/>
            <a:chOff x="2200675" y="1636100"/>
            <a:chExt cx="4568225" cy="4568225"/>
          </a:xfrm>
        </p:grpSpPr>
        <p:sp>
          <p:nvSpPr>
            <p:cNvPr id="119" name="Google Shape;119;p15"/>
            <p:cNvSpPr/>
            <p:nvPr/>
          </p:nvSpPr>
          <p:spPr>
            <a:xfrm>
              <a:off x="3103900" y="1636100"/>
              <a:ext cx="636900" cy="2034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pic>
          <p:nvPicPr>
            <p:cNvPr id="120" name="Google Shape;120;p15"/>
            <p:cNvPicPr preferRelativeResize="0"/>
            <p:nvPr/>
          </p:nvPicPr>
          <p:blipFill rotWithShape="1">
            <a:blip r:embed="rId4">
              <a:alphaModFix/>
            </a:blip>
            <a:srcRect l="-819805" t="-23701" r="-2326948" b="-3123052"/>
            <a:stretch/>
          </p:blipFill>
          <p:spPr>
            <a:xfrm>
              <a:off x="2200675" y="1636100"/>
              <a:ext cx="4568225" cy="4568225"/>
            </a:xfrm>
            <a:prstGeom prst="rect">
              <a:avLst/>
            </a:prstGeom>
            <a:noFill/>
            <a:ln>
              <a:noFill/>
            </a:ln>
          </p:spPr>
        </p:pic>
      </p:grpSp>
      <p:pic>
        <p:nvPicPr>
          <p:cNvPr id="121" name="Google Shape;121;p15"/>
          <p:cNvPicPr preferRelativeResize="0"/>
          <p:nvPr/>
        </p:nvPicPr>
        <p:blipFill rotWithShape="1">
          <a:blip r:embed="rId4">
            <a:alphaModFix/>
          </a:blip>
          <a:srcRect l="-819805" t="-23701" r="-2326948" b="-3123052"/>
          <a:stretch/>
        </p:blipFill>
        <p:spPr>
          <a:xfrm>
            <a:off x="2200675" y="1915250"/>
            <a:ext cx="4568225" cy="4568225"/>
          </a:xfrm>
          <a:prstGeom prst="rect">
            <a:avLst/>
          </a:prstGeom>
          <a:noFill/>
          <a:ln>
            <a:noFill/>
          </a:ln>
        </p:spPr>
      </p:pic>
      <p:pic>
        <p:nvPicPr>
          <p:cNvPr id="122" name="Google Shape;122;p15"/>
          <p:cNvPicPr preferRelativeResize="0"/>
          <p:nvPr/>
        </p:nvPicPr>
        <p:blipFill rotWithShape="1">
          <a:blip r:embed="rId4">
            <a:alphaModFix/>
          </a:blip>
          <a:srcRect l="-819805" t="-23701" r="-2326948" b="-3123052"/>
          <a:stretch/>
        </p:blipFill>
        <p:spPr>
          <a:xfrm>
            <a:off x="2200675" y="2160950"/>
            <a:ext cx="4568225" cy="4568225"/>
          </a:xfrm>
          <a:prstGeom prst="rect">
            <a:avLst/>
          </a:prstGeom>
          <a:noFill/>
          <a:ln>
            <a:noFill/>
          </a:ln>
        </p:spPr>
      </p:pic>
      <p:pic>
        <p:nvPicPr>
          <p:cNvPr id="123" name="Google Shape;123;p15"/>
          <p:cNvPicPr preferRelativeResize="0"/>
          <p:nvPr/>
        </p:nvPicPr>
        <p:blipFill rotWithShape="1">
          <a:blip r:embed="rId4">
            <a:alphaModFix/>
          </a:blip>
          <a:srcRect l="-819805" t="-23701" r="-2326948" b="-3123052"/>
          <a:stretch/>
        </p:blipFill>
        <p:spPr>
          <a:xfrm>
            <a:off x="2200675" y="2406650"/>
            <a:ext cx="4568225" cy="4568225"/>
          </a:xfrm>
          <a:prstGeom prst="rect">
            <a:avLst/>
          </a:prstGeom>
          <a:noFill/>
          <a:ln>
            <a:noFill/>
          </a:ln>
        </p:spPr>
      </p:pic>
      <p:pic>
        <p:nvPicPr>
          <p:cNvPr id="124" name="Google Shape;124;p15"/>
          <p:cNvPicPr preferRelativeResize="0"/>
          <p:nvPr/>
        </p:nvPicPr>
        <p:blipFill>
          <a:blip r:embed="rId5">
            <a:alphaModFix/>
          </a:blip>
          <a:stretch>
            <a:fillRect/>
          </a:stretch>
        </p:blipFill>
        <p:spPr>
          <a:xfrm>
            <a:off x="3225600" y="2836390"/>
            <a:ext cx="393600" cy="393600"/>
          </a:xfrm>
          <a:prstGeom prst="rect">
            <a:avLst/>
          </a:prstGeom>
          <a:noFill/>
          <a:ln>
            <a:noFill/>
          </a:ln>
        </p:spPr>
      </p:pic>
      <p:pic>
        <p:nvPicPr>
          <p:cNvPr id="125" name="Google Shape;125;p15"/>
          <p:cNvPicPr preferRelativeResize="0"/>
          <p:nvPr/>
        </p:nvPicPr>
        <p:blipFill rotWithShape="1">
          <a:blip r:embed="rId4">
            <a:alphaModFix/>
          </a:blip>
          <a:srcRect l="-819805" t="-23701" r="-2326948" b="-3123052"/>
          <a:stretch/>
        </p:blipFill>
        <p:spPr>
          <a:xfrm>
            <a:off x="2200675" y="3456400"/>
            <a:ext cx="4568225" cy="4568225"/>
          </a:xfrm>
          <a:prstGeom prst="rect">
            <a:avLst/>
          </a:prstGeom>
          <a:noFill/>
          <a:ln>
            <a:noFill/>
          </a:ln>
        </p:spPr>
      </p:pic>
      <p:pic>
        <p:nvPicPr>
          <p:cNvPr id="126" name="Google Shape;126;p15"/>
          <p:cNvPicPr preferRelativeResize="0"/>
          <p:nvPr/>
        </p:nvPicPr>
        <p:blipFill rotWithShape="1">
          <a:blip r:embed="rId4">
            <a:alphaModFix/>
          </a:blip>
          <a:srcRect l="-819805" t="-23701" r="-2326948" b="-3123052"/>
          <a:stretch/>
        </p:blipFill>
        <p:spPr>
          <a:xfrm>
            <a:off x="2200675" y="3702050"/>
            <a:ext cx="4568225" cy="4568225"/>
          </a:xfrm>
          <a:prstGeom prst="rect">
            <a:avLst/>
          </a:prstGeom>
          <a:noFill/>
          <a:ln>
            <a:noFill/>
          </a:ln>
        </p:spPr>
      </p:pic>
      <p:pic>
        <p:nvPicPr>
          <p:cNvPr id="127" name="Google Shape;127;p15"/>
          <p:cNvPicPr preferRelativeResize="0"/>
          <p:nvPr/>
        </p:nvPicPr>
        <p:blipFill rotWithShape="1">
          <a:blip r:embed="rId4">
            <a:alphaModFix/>
          </a:blip>
          <a:srcRect l="-819805" t="-23701" r="-2326948" b="-3123052"/>
          <a:stretch/>
        </p:blipFill>
        <p:spPr>
          <a:xfrm>
            <a:off x="2200675" y="3947750"/>
            <a:ext cx="4568225" cy="4568225"/>
          </a:xfrm>
          <a:prstGeom prst="rect">
            <a:avLst/>
          </a:prstGeom>
          <a:noFill/>
          <a:ln>
            <a:noFill/>
          </a:ln>
        </p:spPr>
      </p:pic>
      <p:pic>
        <p:nvPicPr>
          <p:cNvPr id="2" name="Picture 1">
            <a:extLst>
              <a:ext uri="{FF2B5EF4-FFF2-40B4-BE49-F238E27FC236}">
                <a16:creationId xmlns:a16="http://schemas.microsoft.com/office/drawing/2014/main" id="{3E842989-FC27-BD94-6B61-D3C0FD212BEA}"/>
              </a:ext>
            </a:extLst>
          </p:cNvPr>
          <p:cNvPicPr>
            <a:picLocks noChangeAspect="1"/>
          </p:cNvPicPr>
          <p:nvPr/>
        </p:nvPicPr>
        <p:blipFill>
          <a:blip r:embed="rId6"/>
          <a:stretch>
            <a:fillRect/>
          </a:stretch>
        </p:blipFill>
        <p:spPr>
          <a:xfrm>
            <a:off x="7909932" y="4189697"/>
            <a:ext cx="1234068" cy="95380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CA7CEA52-8D23-F458-E52E-2C1A121D46DB}"/>
            </a:ext>
          </a:extLst>
        </p:cNvPr>
        <p:cNvGrpSpPr/>
        <p:nvPr/>
      </p:nvGrpSpPr>
      <p:grpSpPr>
        <a:xfrm>
          <a:off x="0" y="0"/>
          <a:ext cx="0" cy="0"/>
          <a:chOff x="0" y="0"/>
          <a:chExt cx="0" cy="0"/>
        </a:xfrm>
      </p:grpSpPr>
      <p:sp>
        <p:nvSpPr>
          <p:cNvPr id="77" name="Google Shape;77;p13">
            <a:extLst>
              <a:ext uri="{FF2B5EF4-FFF2-40B4-BE49-F238E27FC236}">
                <a16:creationId xmlns:a16="http://schemas.microsoft.com/office/drawing/2014/main" id="{31E36F53-1236-9B58-AD86-3DE838DF8689}"/>
              </a:ext>
            </a:extLst>
          </p:cNvPr>
          <p:cNvSpPr txBox="1"/>
          <p:nvPr/>
        </p:nvSpPr>
        <p:spPr>
          <a:xfrm>
            <a:off x="559508" y="1406073"/>
            <a:ext cx="5778300" cy="3380588"/>
          </a:xfrm>
          <a:prstGeom prst="rect">
            <a:avLst/>
          </a:prstGeom>
          <a:noFill/>
          <a:ln>
            <a:noFill/>
          </a:ln>
        </p:spPr>
        <p:txBody>
          <a:bodyPr spcFirstLastPara="1" wrap="square" lIns="91425" tIns="91425" rIns="91425" bIns="91425" anchor="t" anchorCtr="0">
            <a:noAutofit/>
          </a:bodyPr>
          <a:lstStyle/>
          <a:p>
            <a:endParaRPr lang="en-US" sz="1400" b="1" dirty="0"/>
          </a:p>
          <a:p>
            <a:r>
              <a:rPr lang="en-US" sz="1400" b="1" dirty="0"/>
              <a:t>Bonus Best Practice (Often Overlooked)</a:t>
            </a:r>
          </a:p>
          <a:p>
            <a:endParaRPr lang="en-US" sz="1400" b="1" dirty="0"/>
          </a:p>
          <a:p>
            <a:r>
              <a:rPr lang="en-US" sz="1400" b="1" dirty="0"/>
              <a:t>Help Clients Set Realistic Expectations</a:t>
            </a:r>
          </a:p>
          <a:p>
            <a:endParaRPr lang="en-US" sz="1400" b="1" dirty="0"/>
          </a:p>
          <a:p>
            <a:r>
              <a:rPr lang="en-US" sz="1400" dirty="0"/>
              <a:t>Clients often believe Medicare covers </a:t>
            </a:r>
            <a:r>
              <a:rPr lang="en-US" sz="1400" b="1" dirty="0"/>
              <a:t>everything</a:t>
            </a:r>
            <a:r>
              <a:rPr lang="en-US" sz="1400" dirty="0"/>
              <a:t>.</a:t>
            </a:r>
          </a:p>
          <a:p>
            <a:endParaRPr lang="en-US" sz="1400" dirty="0"/>
          </a:p>
          <a:p>
            <a:r>
              <a:rPr lang="en-US" sz="1400" dirty="0"/>
              <a:t>Explain:</a:t>
            </a:r>
          </a:p>
          <a:p>
            <a:endParaRPr lang="en-US" sz="1400" dirty="0"/>
          </a:p>
          <a:p>
            <a:r>
              <a:rPr lang="en-US" sz="1400" dirty="0"/>
              <a:t>Deductibles</a:t>
            </a:r>
          </a:p>
          <a:p>
            <a:r>
              <a:rPr lang="en-US" sz="1400" dirty="0"/>
              <a:t>Drug costs</a:t>
            </a:r>
          </a:p>
          <a:p>
            <a:r>
              <a:rPr lang="en-US" sz="1400" dirty="0"/>
              <a:t>Dental/vision gaps</a:t>
            </a:r>
          </a:p>
          <a:p>
            <a:r>
              <a:rPr lang="en-US" sz="1400" dirty="0"/>
              <a:t>Long-term care exclusions</a:t>
            </a:r>
          </a:p>
          <a:p>
            <a:endParaRPr lang="en-US" sz="1400" dirty="0"/>
          </a:p>
          <a:p>
            <a:r>
              <a:rPr lang="en-US" sz="1400" dirty="0"/>
              <a:t>This prevents </a:t>
            </a:r>
            <a:r>
              <a:rPr lang="en-US" sz="1400" b="1" dirty="0"/>
              <a:t>financial surprises in retirement</a:t>
            </a:r>
            <a:r>
              <a:rPr lang="en-US" sz="1400" dirty="0"/>
              <a:t>.</a:t>
            </a:r>
          </a:p>
          <a:p>
            <a:pPr marL="285750" marR="0" lvl="0" indent="-285750" algn="l" rtl="0">
              <a:lnSpc>
                <a:spcPct val="150000"/>
              </a:lnSpc>
              <a:spcBef>
                <a:spcPts val="0"/>
              </a:spcBef>
              <a:spcAft>
                <a:spcPts val="0"/>
              </a:spcAft>
              <a:buClr>
                <a:srgbClr val="000000"/>
              </a:buClr>
              <a:buSzPts val="1400"/>
              <a:buFont typeface="Raleway"/>
              <a:buChar char="•"/>
            </a:pPr>
            <a:endParaRPr sz="1500" i="0" u="none" strike="noStrike" cap="none" dirty="0">
              <a:solidFill>
                <a:schemeClr val="dk1"/>
              </a:solidFill>
              <a:latin typeface="Raleway"/>
              <a:ea typeface="Raleway"/>
              <a:cs typeface="Raleway"/>
              <a:sym typeface="Raleway"/>
            </a:endParaRPr>
          </a:p>
        </p:txBody>
      </p:sp>
      <p:sp>
        <p:nvSpPr>
          <p:cNvPr id="78" name="Google Shape;78;p13">
            <a:extLst>
              <a:ext uri="{FF2B5EF4-FFF2-40B4-BE49-F238E27FC236}">
                <a16:creationId xmlns:a16="http://schemas.microsoft.com/office/drawing/2014/main" id="{C77B85BF-33AD-FC0B-9D0C-D43BD7E4D070}"/>
              </a:ext>
            </a:extLst>
          </p:cNvPr>
          <p:cNvSpPr txBox="1"/>
          <p:nvPr/>
        </p:nvSpPr>
        <p:spPr>
          <a:xfrm>
            <a:off x="7348398" y="4569873"/>
            <a:ext cx="345000" cy="372000"/>
          </a:xfrm>
          <a:prstGeom prst="rect">
            <a:avLst/>
          </a:prstGeom>
          <a:noFill/>
          <a:ln>
            <a:noFill/>
          </a:ln>
        </p:spPr>
        <p:txBody>
          <a:bodyPr spcFirstLastPara="1" wrap="square" lIns="91425" tIns="91425" rIns="91425" bIns="91425" anchor="t" anchorCtr="0">
            <a:noAutofit/>
          </a:bodyPr>
          <a:lstStyle/>
          <a:p>
            <a:pPr marL="0" marR="38100" lvl="0" indent="0" algn="l" rtl="0">
              <a:lnSpc>
                <a:spcPct val="100000"/>
              </a:lnSpc>
              <a:spcBef>
                <a:spcPts val="0"/>
              </a:spcBef>
              <a:spcAft>
                <a:spcPts val="0"/>
              </a:spcAft>
              <a:buClr>
                <a:srgbClr val="000000"/>
              </a:buClr>
              <a:buSzPts val="2000"/>
              <a:buFont typeface="Arial"/>
              <a:buNone/>
            </a:pPr>
            <a:endParaRPr sz="4000" b="1" i="0" u="none" strike="noStrike" cap="none" dirty="0">
              <a:solidFill>
                <a:srgbClr val="004A75"/>
              </a:solidFill>
              <a:latin typeface="Arial"/>
              <a:ea typeface="Arial"/>
              <a:cs typeface="Arial"/>
              <a:sym typeface="Arial"/>
            </a:endParaRPr>
          </a:p>
        </p:txBody>
      </p:sp>
      <p:sp>
        <p:nvSpPr>
          <p:cNvPr id="79" name="Google Shape;79;p13">
            <a:extLst>
              <a:ext uri="{FF2B5EF4-FFF2-40B4-BE49-F238E27FC236}">
                <a16:creationId xmlns:a16="http://schemas.microsoft.com/office/drawing/2014/main" id="{66CD1A8E-8E54-52D6-F821-443DE99E9338}"/>
              </a:ext>
            </a:extLst>
          </p:cNvPr>
          <p:cNvSpPr txBox="1">
            <a:spLocks noGrp="1"/>
          </p:cNvSpPr>
          <p:nvPr>
            <p:ph type="title"/>
          </p:nvPr>
        </p:nvSpPr>
        <p:spPr>
          <a:xfrm>
            <a:off x="356838" y="356839"/>
            <a:ext cx="6446861" cy="561274"/>
          </a:xfrm>
          <a:prstGeom prst="rect">
            <a:avLst/>
          </a:prstGeom>
          <a:noFill/>
          <a:ln>
            <a:noFill/>
          </a:ln>
        </p:spPr>
        <p:txBody>
          <a:bodyPr spcFirstLastPara="1" wrap="square" lIns="91425" tIns="91425" rIns="91425" bIns="91425" anchor="t" anchorCtr="0">
            <a:noAutofit/>
          </a:bodyPr>
          <a:lstStyle/>
          <a:p>
            <a:pPr lvl="0">
              <a:lnSpc>
                <a:spcPct val="80000"/>
              </a:lnSpc>
              <a:spcBef>
                <a:spcPts val="0"/>
              </a:spcBef>
              <a:buSzPts val="2800"/>
            </a:pPr>
            <a:r>
              <a:rPr lang="en-US" sz="2400" dirty="0"/>
              <a:t>Best practices for financial planners </a:t>
            </a:r>
            <a:endParaRPr sz="2500" dirty="0">
              <a:latin typeface="Lato"/>
              <a:ea typeface="Lato"/>
              <a:cs typeface="Lato"/>
              <a:sym typeface="Lato"/>
            </a:endParaRPr>
          </a:p>
        </p:txBody>
      </p:sp>
      <p:sp>
        <p:nvSpPr>
          <p:cNvPr id="80" name="Google Shape;80;p13">
            <a:extLst>
              <a:ext uri="{FF2B5EF4-FFF2-40B4-BE49-F238E27FC236}">
                <a16:creationId xmlns:a16="http://schemas.microsoft.com/office/drawing/2014/main" id="{D7238E1A-EF07-1C00-83B9-6A85F1AA6ADB}"/>
              </a:ext>
            </a:extLst>
          </p:cNvPr>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r>
              <a:rPr lang="en" sz="1100" b="1" dirty="0">
                <a:solidFill>
                  <a:srgbClr val="FF8200"/>
                </a:solidFill>
                <a:latin typeface="Raleway"/>
                <a:ea typeface="Raleway"/>
                <a:cs typeface="Raleway"/>
                <a:sym typeface="Raleway"/>
              </a:rPr>
              <a:t>42</a:t>
            </a:r>
            <a:endParaRPr sz="1100" b="1" dirty="0">
              <a:solidFill>
                <a:srgbClr val="FF8200"/>
              </a:solidFill>
              <a:latin typeface="Raleway"/>
              <a:ea typeface="Raleway"/>
              <a:cs typeface="Raleway"/>
              <a:sym typeface="Raleway"/>
            </a:endParaRPr>
          </a:p>
        </p:txBody>
      </p:sp>
      <p:pic>
        <p:nvPicPr>
          <p:cNvPr id="81" name="Google Shape;81;p13">
            <a:extLst>
              <a:ext uri="{FF2B5EF4-FFF2-40B4-BE49-F238E27FC236}">
                <a16:creationId xmlns:a16="http://schemas.microsoft.com/office/drawing/2014/main" id="{061E199C-1D12-01BF-3E1A-A20948EA9B74}"/>
              </a:ext>
            </a:extLst>
          </p:cNvPr>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8264FE34-8FD9-8165-6119-EB6CC0832F4D}"/>
              </a:ext>
            </a:extLst>
          </p:cNvPr>
          <p:cNvPicPr>
            <a:picLocks noChangeAspect="1"/>
          </p:cNvPicPr>
          <p:nvPr/>
        </p:nvPicPr>
        <p:blipFill>
          <a:blip r:embed="rId4"/>
          <a:stretch>
            <a:fillRect/>
          </a:stretch>
        </p:blipFill>
        <p:spPr>
          <a:xfrm>
            <a:off x="7479648" y="3857133"/>
            <a:ext cx="1664352" cy="1286367"/>
          </a:xfrm>
          <a:prstGeom prst="rect">
            <a:avLst/>
          </a:prstGeom>
        </p:spPr>
      </p:pic>
    </p:spTree>
    <p:extLst>
      <p:ext uri="{BB962C8B-B14F-4D97-AF65-F5344CB8AC3E}">
        <p14:creationId xmlns:p14="http://schemas.microsoft.com/office/powerpoint/2010/main" val="2086667151"/>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FC4B04EA-B638-FADD-FC7D-A3815E101951}"/>
            </a:ext>
          </a:extLst>
        </p:cNvPr>
        <p:cNvGrpSpPr/>
        <p:nvPr/>
      </p:nvGrpSpPr>
      <p:grpSpPr>
        <a:xfrm>
          <a:off x="0" y="0"/>
          <a:ext cx="0" cy="0"/>
          <a:chOff x="0" y="0"/>
          <a:chExt cx="0" cy="0"/>
        </a:xfrm>
      </p:grpSpPr>
      <p:sp>
        <p:nvSpPr>
          <p:cNvPr id="77" name="Google Shape;77;p13">
            <a:extLst>
              <a:ext uri="{FF2B5EF4-FFF2-40B4-BE49-F238E27FC236}">
                <a16:creationId xmlns:a16="http://schemas.microsoft.com/office/drawing/2014/main" id="{2F3E2080-8D54-2322-A39E-B991E359F57A}"/>
              </a:ext>
            </a:extLst>
          </p:cNvPr>
          <p:cNvSpPr txBox="1"/>
          <p:nvPr/>
        </p:nvSpPr>
        <p:spPr>
          <a:xfrm>
            <a:off x="559508" y="1406073"/>
            <a:ext cx="5778300" cy="3046981"/>
          </a:xfrm>
          <a:prstGeom prst="rect">
            <a:avLst/>
          </a:prstGeom>
          <a:noFill/>
          <a:ln>
            <a:noFill/>
          </a:ln>
        </p:spPr>
        <p:txBody>
          <a:bodyPr spcFirstLastPara="1" wrap="square" lIns="91425" tIns="91425" rIns="91425" bIns="91425" anchor="t" anchorCtr="0">
            <a:noAutofit/>
          </a:bodyPr>
          <a:lstStyle/>
          <a:p>
            <a:endParaRPr lang="en-US" sz="1400" b="1" dirty="0"/>
          </a:p>
          <a:p>
            <a:r>
              <a:rPr lang="en-US" sz="1400" dirty="0"/>
              <a:t>✅ </a:t>
            </a:r>
            <a:r>
              <a:rPr lang="en-US" sz="1400" b="1" dirty="0"/>
              <a:t>Pro Tip for Financial Advisors</a:t>
            </a:r>
          </a:p>
          <a:p>
            <a:endParaRPr lang="en-US" sz="1400" dirty="0"/>
          </a:p>
          <a:p>
            <a:r>
              <a:rPr lang="en-US" sz="1400" dirty="0"/>
              <a:t>The most successful advisory firms integrate Medicare into their </a:t>
            </a:r>
            <a:r>
              <a:rPr lang="en-US" sz="1400" b="1" dirty="0"/>
              <a:t>retirement planning process</a:t>
            </a:r>
            <a:r>
              <a:rPr lang="en-US" sz="1400" dirty="0"/>
              <a:t> with a simple workflow:</a:t>
            </a:r>
          </a:p>
          <a:p>
            <a:endParaRPr lang="en-US" sz="1400" dirty="0"/>
          </a:p>
          <a:p>
            <a:r>
              <a:rPr lang="en-US" sz="1400" dirty="0"/>
              <a:t>Age 63 – Medicare introduction</a:t>
            </a:r>
          </a:p>
          <a:p>
            <a:endParaRPr lang="en-US" sz="1400" dirty="0"/>
          </a:p>
          <a:p>
            <a:r>
              <a:rPr lang="en-US" sz="1400" dirty="0"/>
              <a:t>Age 64 – Education session</a:t>
            </a:r>
          </a:p>
          <a:p>
            <a:endParaRPr lang="en-US" sz="1400" dirty="0"/>
          </a:p>
          <a:p>
            <a:r>
              <a:rPr lang="en-US" sz="1400" dirty="0"/>
              <a:t>Age 64.5 – Plan comparison</a:t>
            </a:r>
          </a:p>
          <a:p>
            <a:endParaRPr lang="en-US" sz="1400" dirty="0"/>
          </a:p>
          <a:p>
            <a:r>
              <a:rPr lang="en-US" sz="1400" dirty="0"/>
              <a:t>Age 65 – Enrollment support</a:t>
            </a:r>
          </a:p>
          <a:p>
            <a:pPr marL="285750" marR="0" lvl="0" indent="-285750" algn="l" rtl="0">
              <a:lnSpc>
                <a:spcPct val="150000"/>
              </a:lnSpc>
              <a:spcBef>
                <a:spcPts val="0"/>
              </a:spcBef>
              <a:spcAft>
                <a:spcPts val="0"/>
              </a:spcAft>
              <a:buClr>
                <a:srgbClr val="000000"/>
              </a:buClr>
              <a:buSzPts val="1400"/>
              <a:buFont typeface="Raleway"/>
              <a:buChar char="•"/>
            </a:pPr>
            <a:endParaRPr sz="1500" i="0" u="none" strike="noStrike" cap="none" dirty="0">
              <a:solidFill>
                <a:schemeClr val="dk1"/>
              </a:solidFill>
              <a:latin typeface="Raleway"/>
              <a:ea typeface="Raleway"/>
              <a:cs typeface="Raleway"/>
              <a:sym typeface="Raleway"/>
            </a:endParaRPr>
          </a:p>
        </p:txBody>
      </p:sp>
      <p:sp>
        <p:nvSpPr>
          <p:cNvPr id="78" name="Google Shape;78;p13">
            <a:extLst>
              <a:ext uri="{FF2B5EF4-FFF2-40B4-BE49-F238E27FC236}">
                <a16:creationId xmlns:a16="http://schemas.microsoft.com/office/drawing/2014/main" id="{F045A1FA-FC6B-1BB7-07D6-E6FB058DCAA7}"/>
              </a:ext>
            </a:extLst>
          </p:cNvPr>
          <p:cNvSpPr txBox="1"/>
          <p:nvPr/>
        </p:nvSpPr>
        <p:spPr>
          <a:xfrm>
            <a:off x="7348398" y="4569873"/>
            <a:ext cx="345000" cy="372000"/>
          </a:xfrm>
          <a:prstGeom prst="rect">
            <a:avLst/>
          </a:prstGeom>
          <a:noFill/>
          <a:ln>
            <a:noFill/>
          </a:ln>
        </p:spPr>
        <p:txBody>
          <a:bodyPr spcFirstLastPara="1" wrap="square" lIns="91425" tIns="91425" rIns="91425" bIns="91425" anchor="t" anchorCtr="0">
            <a:noAutofit/>
          </a:bodyPr>
          <a:lstStyle/>
          <a:p>
            <a:pPr marL="0" marR="38100" lvl="0" indent="0" algn="l" rtl="0">
              <a:lnSpc>
                <a:spcPct val="100000"/>
              </a:lnSpc>
              <a:spcBef>
                <a:spcPts val="0"/>
              </a:spcBef>
              <a:spcAft>
                <a:spcPts val="0"/>
              </a:spcAft>
              <a:buClr>
                <a:srgbClr val="000000"/>
              </a:buClr>
              <a:buSzPts val="2000"/>
              <a:buFont typeface="Arial"/>
              <a:buNone/>
            </a:pPr>
            <a:endParaRPr sz="4000" b="1" i="0" u="none" strike="noStrike" cap="none" dirty="0">
              <a:solidFill>
                <a:srgbClr val="004A75"/>
              </a:solidFill>
              <a:latin typeface="Arial"/>
              <a:ea typeface="Arial"/>
              <a:cs typeface="Arial"/>
              <a:sym typeface="Arial"/>
            </a:endParaRPr>
          </a:p>
        </p:txBody>
      </p:sp>
      <p:sp>
        <p:nvSpPr>
          <p:cNvPr id="79" name="Google Shape;79;p13">
            <a:extLst>
              <a:ext uri="{FF2B5EF4-FFF2-40B4-BE49-F238E27FC236}">
                <a16:creationId xmlns:a16="http://schemas.microsoft.com/office/drawing/2014/main" id="{5908E200-5CB4-CA54-13F1-7B68B8D88ECC}"/>
              </a:ext>
            </a:extLst>
          </p:cNvPr>
          <p:cNvSpPr txBox="1">
            <a:spLocks noGrp="1"/>
          </p:cNvSpPr>
          <p:nvPr>
            <p:ph type="title"/>
          </p:nvPr>
        </p:nvSpPr>
        <p:spPr>
          <a:xfrm>
            <a:off x="356838" y="356839"/>
            <a:ext cx="6446861" cy="561274"/>
          </a:xfrm>
          <a:prstGeom prst="rect">
            <a:avLst/>
          </a:prstGeom>
          <a:noFill/>
          <a:ln>
            <a:noFill/>
          </a:ln>
        </p:spPr>
        <p:txBody>
          <a:bodyPr spcFirstLastPara="1" wrap="square" lIns="91425" tIns="91425" rIns="91425" bIns="91425" anchor="t" anchorCtr="0">
            <a:noAutofit/>
          </a:bodyPr>
          <a:lstStyle/>
          <a:p>
            <a:pPr lvl="0">
              <a:lnSpc>
                <a:spcPct val="80000"/>
              </a:lnSpc>
              <a:spcBef>
                <a:spcPts val="0"/>
              </a:spcBef>
              <a:buSzPts val="2800"/>
            </a:pPr>
            <a:r>
              <a:rPr lang="en-US" sz="2400" dirty="0"/>
              <a:t>Best practices for financial planners </a:t>
            </a:r>
            <a:endParaRPr sz="2500" dirty="0">
              <a:latin typeface="Lato"/>
              <a:ea typeface="Lato"/>
              <a:cs typeface="Lato"/>
              <a:sym typeface="Lato"/>
            </a:endParaRPr>
          </a:p>
        </p:txBody>
      </p:sp>
      <p:sp>
        <p:nvSpPr>
          <p:cNvPr id="80" name="Google Shape;80;p13">
            <a:extLst>
              <a:ext uri="{FF2B5EF4-FFF2-40B4-BE49-F238E27FC236}">
                <a16:creationId xmlns:a16="http://schemas.microsoft.com/office/drawing/2014/main" id="{BEFB01E8-ABF2-7386-FB79-06A52B3646D9}"/>
              </a:ext>
            </a:extLst>
          </p:cNvPr>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r>
              <a:rPr lang="en" sz="1100" b="1" dirty="0">
                <a:solidFill>
                  <a:srgbClr val="FF8200"/>
                </a:solidFill>
                <a:latin typeface="Raleway"/>
                <a:ea typeface="Raleway"/>
                <a:cs typeface="Raleway"/>
                <a:sym typeface="Raleway"/>
              </a:rPr>
              <a:t>43</a:t>
            </a:r>
            <a:endParaRPr sz="1100" b="1" dirty="0">
              <a:solidFill>
                <a:srgbClr val="FF8200"/>
              </a:solidFill>
              <a:latin typeface="Raleway"/>
              <a:ea typeface="Raleway"/>
              <a:cs typeface="Raleway"/>
              <a:sym typeface="Raleway"/>
            </a:endParaRPr>
          </a:p>
        </p:txBody>
      </p:sp>
      <p:pic>
        <p:nvPicPr>
          <p:cNvPr id="81" name="Google Shape;81;p13">
            <a:extLst>
              <a:ext uri="{FF2B5EF4-FFF2-40B4-BE49-F238E27FC236}">
                <a16:creationId xmlns:a16="http://schemas.microsoft.com/office/drawing/2014/main" id="{2DE7E753-DCE9-2E47-89E9-5F706505FF97}"/>
              </a:ext>
            </a:extLst>
          </p:cNvPr>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3FF1C4F1-D1BC-B3D5-88C0-B99E6DDF7F1C}"/>
              </a:ext>
            </a:extLst>
          </p:cNvPr>
          <p:cNvPicPr>
            <a:picLocks noChangeAspect="1"/>
          </p:cNvPicPr>
          <p:nvPr/>
        </p:nvPicPr>
        <p:blipFill>
          <a:blip r:embed="rId4"/>
          <a:stretch>
            <a:fillRect/>
          </a:stretch>
        </p:blipFill>
        <p:spPr>
          <a:xfrm>
            <a:off x="7479648" y="3857133"/>
            <a:ext cx="1664352" cy="1286367"/>
          </a:xfrm>
          <a:prstGeom prst="rect">
            <a:avLst/>
          </a:prstGeom>
        </p:spPr>
      </p:pic>
    </p:spTree>
    <p:extLst>
      <p:ext uri="{BB962C8B-B14F-4D97-AF65-F5344CB8AC3E}">
        <p14:creationId xmlns:p14="http://schemas.microsoft.com/office/powerpoint/2010/main" val="3886820962"/>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1BA5CDB7-5513-A637-4427-4E94DEE53544}"/>
            </a:ext>
          </a:extLst>
        </p:cNvPr>
        <p:cNvGrpSpPr/>
        <p:nvPr/>
      </p:nvGrpSpPr>
      <p:grpSpPr>
        <a:xfrm>
          <a:off x="0" y="0"/>
          <a:ext cx="0" cy="0"/>
          <a:chOff x="0" y="0"/>
          <a:chExt cx="0" cy="0"/>
        </a:xfrm>
      </p:grpSpPr>
      <p:sp>
        <p:nvSpPr>
          <p:cNvPr id="78" name="Google Shape;78;p13">
            <a:extLst>
              <a:ext uri="{FF2B5EF4-FFF2-40B4-BE49-F238E27FC236}">
                <a16:creationId xmlns:a16="http://schemas.microsoft.com/office/drawing/2014/main" id="{ECB4DC32-F692-129A-56A2-BF3CED468E2B}"/>
              </a:ext>
            </a:extLst>
          </p:cNvPr>
          <p:cNvSpPr txBox="1"/>
          <p:nvPr/>
        </p:nvSpPr>
        <p:spPr>
          <a:xfrm>
            <a:off x="7348398" y="4569873"/>
            <a:ext cx="345000" cy="372000"/>
          </a:xfrm>
          <a:prstGeom prst="rect">
            <a:avLst/>
          </a:prstGeom>
          <a:noFill/>
          <a:ln>
            <a:noFill/>
          </a:ln>
        </p:spPr>
        <p:txBody>
          <a:bodyPr spcFirstLastPara="1" wrap="square" lIns="91425" tIns="91425" rIns="91425" bIns="91425" anchor="t" anchorCtr="0">
            <a:noAutofit/>
          </a:bodyPr>
          <a:lstStyle/>
          <a:p>
            <a:pPr marL="0" marR="38100" lvl="0" indent="0" algn="l" rtl="0">
              <a:lnSpc>
                <a:spcPct val="100000"/>
              </a:lnSpc>
              <a:spcBef>
                <a:spcPts val="0"/>
              </a:spcBef>
              <a:spcAft>
                <a:spcPts val="0"/>
              </a:spcAft>
              <a:buClr>
                <a:srgbClr val="000000"/>
              </a:buClr>
              <a:buSzPts val="2000"/>
              <a:buFont typeface="Arial"/>
              <a:buNone/>
            </a:pPr>
            <a:endParaRPr sz="4000" b="1" i="0" u="none" strike="noStrike" cap="none" dirty="0">
              <a:solidFill>
                <a:srgbClr val="004A75"/>
              </a:solidFill>
              <a:latin typeface="Arial"/>
              <a:ea typeface="Arial"/>
              <a:cs typeface="Arial"/>
              <a:sym typeface="Arial"/>
            </a:endParaRPr>
          </a:p>
        </p:txBody>
      </p:sp>
      <p:sp>
        <p:nvSpPr>
          <p:cNvPr id="79" name="Google Shape;79;p13">
            <a:extLst>
              <a:ext uri="{FF2B5EF4-FFF2-40B4-BE49-F238E27FC236}">
                <a16:creationId xmlns:a16="http://schemas.microsoft.com/office/drawing/2014/main" id="{9C84CF87-52B5-0860-31D3-6FD7B7B91DAE}"/>
              </a:ext>
            </a:extLst>
          </p:cNvPr>
          <p:cNvSpPr txBox="1">
            <a:spLocks noGrp="1"/>
          </p:cNvSpPr>
          <p:nvPr>
            <p:ph type="title"/>
          </p:nvPr>
        </p:nvSpPr>
        <p:spPr>
          <a:xfrm>
            <a:off x="356838" y="356839"/>
            <a:ext cx="6446861" cy="561274"/>
          </a:xfrm>
          <a:prstGeom prst="rect">
            <a:avLst/>
          </a:prstGeom>
          <a:noFill/>
          <a:ln>
            <a:noFill/>
          </a:ln>
        </p:spPr>
        <p:txBody>
          <a:bodyPr spcFirstLastPara="1" wrap="square" lIns="91425" tIns="91425" rIns="91425" bIns="91425" anchor="t" anchorCtr="0">
            <a:noAutofit/>
          </a:bodyPr>
          <a:lstStyle/>
          <a:p>
            <a:pPr lvl="0">
              <a:lnSpc>
                <a:spcPct val="80000"/>
              </a:lnSpc>
              <a:spcBef>
                <a:spcPts val="0"/>
              </a:spcBef>
              <a:buSzPts val="2800"/>
            </a:pPr>
            <a:r>
              <a:rPr lang="en-US" sz="2400" dirty="0"/>
              <a:t>Best practices for financial planners </a:t>
            </a:r>
            <a:endParaRPr sz="2500" dirty="0">
              <a:latin typeface="Lato"/>
              <a:ea typeface="Lato"/>
              <a:cs typeface="Lato"/>
              <a:sym typeface="Lato"/>
            </a:endParaRPr>
          </a:p>
        </p:txBody>
      </p:sp>
      <p:sp>
        <p:nvSpPr>
          <p:cNvPr id="80" name="Google Shape;80;p13">
            <a:extLst>
              <a:ext uri="{FF2B5EF4-FFF2-40B4-BE49-F238E27FC236}">
                <a16:creationId xmlns:a16="http://schemas.microsoft.com/office/drawing/2014/main" id="{16911627-C72D-BEF7-B30A-09B8F19331A5}"/>
              </a:ext>
            </a:extLst>
          </p:cNvPr>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r>
              <a:rPr lang="en" sz="1100" b="1" dirty="0">
                <a:solidFill>
                  <a:srgbClr val="FF8200"/>
                </a:solidFill>
                <a:latin typeface="Raleway"/>
                <a:ea typeface="Raleway"/>
                <a:cs typeface="Raleway"/>
                <a:sym typeface="Raleway"/>
              </a:rPr>
              <a:t>44</a:t>
            </a:r>
            <a:endParaRPr sz="1100" b="1" dirty="0">
              <a:solidFill>
                <a:srgbClr val="FF8200"/>
              </a:solidFill>
              <a:latin typeface="Raleway"/>
              <a:ea typeface="Raleway"/>
              <a:cs typeface="Raleway"/>
              <a:sym typeface="Raleway"/>
            </a:endParaRPr>
          </a:p>
        </p:txBody>
      </p:sp>
      <p:pic>
        <p:nvPicPr>
          <p:cNvPr id="81" name="Google Shape;81;p13">
            <a:extLst>
              <a:ext uri="{FF2B5EF4-FFF2-40B4-BE49-F238E27FC236}">
                <a16:creationId xmlns:a16="http://schemas.microsoft.com/office/drawing/2014/main" id="{4C683B20-B9BF-D893-27AB-05E902C93BE5}"/>
              </a:ext>
            </a:extLst>
          </p:cNvPr>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BA8A9A06-2855-893C-3F61-3E43E8252E77}"/>
              </a:ext>
            </a:extLst>
          </p:cNvPr>
          <p:cNvPicPr>
            <a:picLocks noChangeAspect="1"/>
          </p:cNvPicPr>
          <p:nvPr/>
        </p:nvPicPr>
        <p:blipFill>
          <a:blip r:embed="rId4"/>
          <a:stretch>
            <a:fillRect/>
          </a:stretch>
        </p:blipFill>
        <p:spPr>
          <a:xfrm>
            <a:off x="7479648" y="3857133"/>
            <a:ext cx="1664352" cy="1286367"/>
          </a:xfrm>
          <a:prstGeom prst="rect">
            <a:avLst/>
          </a:prstGeom>
        </p:spPr>
      </p:pic>
      <p:pic>
        <p:nvPicPr>
          <p:cNvPr id="4" name="Picture 3">
            <a:extLst>
              <a:ext uri="{FF2B5EF4-FFF2-40B4-BE49-F238E27FC236}">
                <a16:creationId xmlns:a16="http://schemas.microsoft.com/office/drawing/2014/main" id="{2315696D-4858-6DFB-22D4-83411A04C21B}"/>
              </a:ext>
            </a:extLst>
          </p:cNvPr>
          <p:cNvPicPr>
            <a:picLocks noChangeAspect="1"/>
          </p:cNvPicPr>
          <p:nvPr/>
        </p:nvPicPr>
        <p:blipFill>
          <a:blip r:embed="rId5"/>
          <a:stretch>
            <a:fillRect/>
          </a:stretch>
        </p:blipFill>
        <p:spPr>
          <a:xfrm>
            <a:off x="2282282" y="1791995"/>
            <a:ext cx="4110723" cy="2851997"/>
          </a:xfrm>
          <a:prstGeom prst="rect">
            <a:avLst/>
          </a:prstGeom>
        </p:spPr>
      </p:pic>
    </p:spTree>
    <p:extLst>
      <p:ext uri="{BB962C8B-B14F-4D97-AF65-F5344CB8AC3E}">
        <p14:creationId xmlns:p14="http://schemas.microsoft.com/office/powerpoint/2010/main" val="1388292466"/>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B7B60469-A99C-FA79-BDF2-AE8EAA7DBD77}"/>
            </a:ext>
          </a:extLst>
        </p:cNvPr>
        <p:cNvGrpSpPr/>
        <p:nvPr/>
      </p:nvGrpSpPr>
      <p:grpSpPr>
        <a:xfrm>
          <a:off x="0" y="0"/>
          <a:ext cx="0" cy="0"/>
          <a:chOff x="0" y="0"/>
          <a:chExt cx="0" cy="0"/>
        </a:xfrm>
      </p:grpSpPr>
      <p:sp>
        <p:nvSpPr>
          <p:cNvPr id="77" name="Google Shape;77;p13">
            <a:extLst>
              <a:ext uri="{FF2B5EF4-FFF2-40B4-BE49-F238E27FC236}">
                <a16:creationId xmlns:a16="http://schemas.microsoft.com/office/drawing/2014/main" id="{89720299-3F5A-5749-A3FC-90AE91D0A3E9}"/>
              </a:ext>
            </a:extLst>
          </p:cNvPr>
          <p:cNvSpPr txBox="1"/>
          <p:nvPr/>
        </p:nvSpPr>
        <p:spPr>
          <a:xfrm>
            <a:off x="559508" y="1406073"/>
            <a:ext cx="5778300" cy="3299742"/>
          </a:xfrm>
          <a:prstGeom prst="rect">
            <a:avLst/>
          </a:prstGeom>
          <a:noFill/>
          <a:ln>
            <a:noFill/>
          </a:ln>
        </p:spPr>
        <p:txBody>
          <a:bodyPr spcFirstLastPara="1" wrap="square" lIns="91425" tIns="91425" rIns="91425" bIns="91425" anchor="t" anchorCtr="0">
            <a:noAutofit/>
          </a:bodyPr>
          <a:lstStyle/>
          <a:p>
            <a:endParaRPr lang="en-US" sz="1400" b="1" dirty="0"/>
          </a:p>
          <a:p>
            <a:r>
              <a:rPr lang="en-US" sz="1400" b="1" dirty="0"/>
              <a:t>1️⃣ Continued Growth &amp; Restructuring of Medicare Advantage (MA) Plans</a:t>
            </a:r>
          </a:p>
          <a:p>
            <a:endParaRPr lang="en-US" sz="1400" b="1" dirty="0"/>
          </a:p>
          <a:p>
            <a:r>
              <a:rPr lang="en-US" sz="1400" dirty="0"/>
              <a:t>📈 </a:t>
            </a:r>
            <a:r>
              <a:rPr lang="en-US" sz="1200" b="1" dirty="0"/>
              <a:t>Medicare Advantage enrollment remains high and competitive</a:t>
            </a:r>
            <a:r>
              <a:rPr lang="en-US" sz="1200" dirty="0"/>
              <a:t>, but carriers are tightening benefits and managing costs more aggressively.</a:t>
            </a:r>
          </a:p>
          <a:p>
            <a:r>
              <a:rPr lang="en-US" sz="1400" b="1" dirty="0"/>
              <a:t>What’s happening in 2026:</a:t>
            </a:r>
            <a:endParaRPr lang="en-US" sz="1400" dirty="0"/>
          </a:p>
          <a:p>
            <a:r>
              <a:rPr lang="en-US" sz="1200" dirty="0"/>
              <a:t>Fewer “extra rich” benefit designs compared to prior years</a:t>
            </a:r>
          </a:p>
          <a:p>
            <a:r>
              <a:rPr lang="en-US" sz="1200" dirty="0"/>
              <a:t>More network restrictions in some markets</a:t>
            </a:r>
          </a:p>
          <a:p>
            <a:r>
              <a:rPr lang="en-US" sz="1200" dirty="0"/>
              <a:t>Increased focus on utilization management (prior authorizations)</a:t>
            </a:r>
          </a:p>
          <a:p>
            <a:r>
              <a:rPr lang="en-US" sz="1200" dirty="0"/>
              <a:t>Greater plan differentiation by geography</a:t>
            </a:r>
          </a:p>
          <a:p>
            <a:r>
              <a:rPr lang="en-US" sz="1400" b="1" dirty="0"/>
              <a:t>Why it matters:</a:t>
            </a:r>
            <a:br>
              <a:rPr lang="en-US" sz="1400" dirty="0"/>
            </a:br>
            <a:r>
              <a:rPr lang="en-US" sz="1200" dirty="0"/>
              <a:t>Clients may need stronger education on network rules, referral requirements, and plan stability. Benefit comparisons are more important than ever.</a:t>
            </a:r>
          </a:p>
          <a:p>
            <a:pPr marL="285750" marR="0" lvl="0" indent="-285750" algn="l" rtl="0">
              <a:lnSpc>
                <a:spcPct val="150000"/>
              </a:lnSpc>
              <a:spcBef>
                <a:spcPts val="0"/>
              </a:spcBef>
              <a:spcAft>
                <a:spcPts val="0"/>
              </a:spcAft>
              <a:buClr>
                <a:srgbClr val="000000"/>
              </a:buClr>
              <a:buSzPts val="1400"/>
              <a:buFont typeface="Raleway"/>
              <a:buChar char="•"/>
            </a:pPr>
            <a:endParaRPr sz="1500" i="0" u="none" strike="noStrike" cap="none" dirty="0">
              <a:solidFill>
                <a:schemeClr val="dk1"/>
              </a:solidFill>
              <a:latin typeface="Raleway"/>
              <a:ea typeface="Raleway"/>
              <a:cs typeface="Raleway"/>
              <a:sym typeface="Raleway"/>
            </a:endParaRPr>
          </a:p>
        </p:txBody>
      </p:sp>
      <p:sp>
        <p:nvSpPr>
          <p:cNvPr id="78" name="Google Shape;78;p13">
            <a:extLst>
              <a:ext uri="{FF2B5EF4-FFF2-40B4-BE49-F238E27FC236}">
                <a16:creationId xmlns:a16="http://schemas.microsoft.com/office/drawing/2014/main" id="{6AA3E8B9-046C-9D3D-C57D-9AF502DDE83C}"/>
              </a:ext>
            </a:extLst>
          </p:cNvPr>
          <p:cNvSpPr txBox="1"/>
          <p:nvPr/>
        </p:nvSpPr>
        <p:spPr>
          <a:xfrm>
            <a:off x="7348398" y="4569873"/>
            <a:ext cx="345000" cy="372000"/>
          </a:xfrm>
          <a:prstGeom prst="rect">
            <a:avLst/>
          </a:prstGeom>
          <a:noFill/>
          <a:ln>
            <a:noFill/>
          </a:ln>
        </p:spPr>
        <p:txBody>
          <a:bodyPr spcFirstLastPara="1" wrap="square" lIns="91425" tIns="91425" rIns="91425" bIns="91425" anchor="t" anchorCtr="0">
            <a:noAutofit/>
          </a:bodyPr>
          <a:lstStyle/>
          <a:p>
            <a:pPr marL="0" marR="38100" lvl="0" indent="0" algn="l" rtl="0">
              <a:lnSpc>
                <a:spcPct val="100000"/>
              </a:lnSpc>
              <a:spcBef>
                <a:spcPts val="0"/>
              </a:spcBef>
              <a:spcAft>
                <a:spcPts val="0"/>
              </a:spcAft>
              <a:buClr>
                <a:srgbClr val="000000"/>
              </a:buClr>
              <a:buSzPts val="2000"/>
              <a:buFont typeface="Arial"/>
              <a:buNone/>
            </a:pPr>
            <a:endParaRPr sz="4000" b="1" i="0" u="none" strike="noStrike" cap="none" dirty="0">
              <a:solidFill>
                <a:srgbClr val="004A75"/>
              </a:solidFill>
              <a:latin typeface="Arial"/>
              <a:ea typeface="Arial"/>
              <a:cs typeface="Arial"/>
              <a:sym typeface="Arial"/>
            </a:endParaRPr>
          </a:p>
        </p:txBody>
      </p:sp>
      <p:sp>
        <p:nvSpPr>
          <p:cNvPr id="79" name="Google Shape;79;p13">
            <a:extLst>
              <a:ext uri="{FF2B5EF4-FFF2-40B4-BE49-F238E27FC236}">
                <a16:creationId xmlns:a16="http://schemas.microsoft.com/office/drawing/2014/main" id="{E42BC76A-B8C9-E10D-CA8E-70DCB476A98B}"/>
              </a:ext>
            </a:extLst>
          </p:cNvPr>
          <p:cNvSpPr txBox="1">
            <a:spLocks noGrp="1"/>
          </p:cNvSpPr>
          <p:nvPr>
            <p:ph type="title"/>
          </p:nvPr>
        </p:nvSpPr>
        <p:spPr>
          <a:xfrm>
            <a:off x="356838" y="356839"/>
            <a:ext cx="6446861" cy="561274"/>
          </a:xfrm>
          <a:prstGeom prst="rect">
            <a:avLst/>
          </a:prstGeom>
          <a:noFill/>
          <a:ln>
            <a:noFill/>
          </a:ln>
        </p:spPr>
        <p:txBody>
          <a:bodyPr spcFirstLastPara="1" wrap="square" lIns="91425" tIns="91425" rIns="91425" bIns="91425" anchor="t" anchorCtr="0">
            <a:noAutofit/>
          </a:bodyPr>
          <a:lstStyle/>
          <a:p>
            <a:pPr lvl="0">
              <a:lnSpc>
                <a:spcPct val="80000"/>
              </a:lnSpc>
              <a:spcBef>
                <a:spcPts val="0"/>
              </a:spcBef>
              <a:buSzPts val="2800"/>
            </a:pPr>
            <a:r>
              <a:rPr lang="en-US" sz="2400" dirty="0"/>
              <a:t>Medicare coverage trends for 2026</a:t>
            </a:r>
            <a:endParaRPr sz="2500" dirty="0">
              <a:latin typeface="Lato"/>
              <a:ea typeface="Lato"/>
              <a:cs typeface="Lato"/>
              <a:sym typeface="Lato"/>
            </a:endParaRPr>
          </a:p>
        </p:txBody>
      </p:sp>
      <p:sp>
        <p:nvSpPr>
          <p:cNvPr id="80" name="Google Shape;80;p13">
            <a:extLst>
              <a:ext uri="{FF2B5EF4-FFF2-40B4-BE49-F238E27FC236}">
                <a16:creationId xmlns:a16="http://schemas.microsoft.com/office/drawing/2014/main" id="{A9539630-71E8-75F8-1229-DAF1DA803930}"/>
              </a:ext>
            </a:extLst>
          </p:cNvPr>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r>
              <a:rPr lang="en" sz="1100" b="1" dirty="0">
                <a:solidFill>
                  <a:srgbClr val="FF8200"/>
                </a:solidFill>
                <a:latin typeface="Raleway"/>
                <a:ea typeface="Raleway"/>
                <a:cs typeface="Raleway"/>
                <a:sym typeface="Raleway"/>
              </a:rPr>
              <a:t>44</a:t>
            </a:r>
            <a:endParaRPr sz="1100" b="1" dirty="0">
              <a:solidFill>
                <a:srgbClr val="FF8200"/>
              </a:solidFill>
              <a:latin typeface="Raleway"/>
              <a:ea typeface="Raleway"/>
              <a:cs typeface="Raleway"/>
              <a:sym typeface="Raleway"/>
            </a:endParaRPr>
          </a:p>
        </p:txBody>
      </p:sp>
      <p:pic>
        <p:nvPicPr>
          <p:cNvPr id="81" name="Google Shape;81;p13">
            <a:extLst>
              <a:ext uri="{FF2B5EF4-FFF2-40B4-BE49-F238E27FC236}">
                <a16:creationId xmlns:a16="http://schemas.microsoft.com/office/drawing/2014/main" id="{B0CB1FD4-5BB4-A7D1-4A10-F2E309C31A57}"/>
              </a:ext>
            </a:extLst>
          </p:cNvPr>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5C1C4A5F-0A2A-A35E-2EC7-893C366A57B7}"/>
              </a:ext>
            </a:extLst>
          </p:cNvPr>
          <p:cNvPicPr>
            <a:picLocks noChangeAspect="1"/>
          </p:cNvPicPr>
          <p:nvPr/>
        </p:nvPicPr>
        <p:blipFill>
          <a:blip r:embed="rId4"/>
          <a:stretch>
            <a:fillRect/>
          </a:stretch>
        </p:blipFill>
        <p:spPr>
          <a:xfrm>
            <a:off x="7479648" y="3857133"/>
            <a:ext cx="1664352" cy="1286367"/>
          </a:xfrm>
          <a:prstGeom prst="rect">
            <a:avLst/>
          </a:prstGeom>
        </p:spPr>
      </p:pic>
    </p:spTree>
    <p:extLst>
      <p:ext uri="{BB962C8B-B14F-4D97-AF65-F5344CB8AC3E}">
        <p14:creationId xmlns:p14="http://schemas.microsoft.com/office/powerpoint/2010/main" val="92328369"/>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DA2616BE-8223-BC80-B388-E9A5A51E0A3A}"/>
            </a:ext>
          </a:extLst>
        </p:cNvPr>
        <p:cNvGrpSpPr/>
        <p:nvPr/>
      </p:nvGrpSpPr>
      <p:grpSpPr>
        <a:xfrm>
          <a:off x="0" y="0"/>
          <a:ext cx="0" cy="0"/>
          <a:chOff x="0" y="0"/>
          <a:chExt cx="0" cy="0"/>
        </a:xfrm>
      </p:grpSpPr>
      <p:sp>
        <p:nvSpPr>
          <p:cNvPr id="77" name="Google Shape;77;p13">
            <a:extLst>
              <a:ext uri="{FF2B5EF4-FFF2-40B4-BE49-F238E27FC236}">
                <a16:creationId xmlns:a16="http://schemas.microsoft.com/office/drawing/2014/main" id="{74954500-68AD-0857-ECD6-25EB73C95D84}"/>
              </a:ext>
            </a:extLst>
          </p:cNvPr>
          <p:cNvSpPr txBox="1"/>
          <p:nvPr/>
        </p:nvSpPr>
        <p:spPr>
          <a:xfrm>
            <a:off x="559508" y="1406073"/>
            <a:ext cx="5778300" cy="3299742"/>
          </a:xfrm>
          <a:prstGeom prst="rect">
            <a:avLst/>
          </a:prstGeom>
          <a:noFill/>
          <a:ln>
            <a:noFill/>
          </a:ln>
        </p:spPr>
        <p:txBody>
          <a:bodyPr spcFirstLastPara="1" wrap="square" lIns="91425" tIns="91425" rIns="91425" bIns="91425" anchor="t" anchorCtr="0">
            <a:noAutofit/>
          </a:bodyPr>
          <a:lstStyle/>
          <a:p>
            <a:endParaRPr lang="en-US" sz="1400" b="1" dirty="0"/>
          </a:p>
          <a:p>
            <a:r>
              <a:rPr lang="en-US" sz="1400" b="1" dirty="0"/>
              <a:t>2️⃣ Ongoing Prescription Drug Cost Changes Under the Inflation Reduction Act (IRA) 💊</a:t>
            </a:r>
          </a:p>
          <a:p>
            <a:endParaRPr lang="en-US" sz="1400" b="1" dirty="0"/>
          </a:p>
          <a:p>
            <a:r>
              <a:rPr lang="en-US" sz="1200" dirty="0"/>
              <a:t>Major drug reforms continue to roll out.</a:t>
            </a:r>
            <a:endParaRPr lang="en-US" sz="1400" dirty="0"/>
          </a:p>
          <a:p>
            <a:r>
              <a:rPr lang="en-US" sz="1400" b="1" dirty="0"/>
              <a:t>Key 2026 impacts:</a:t>
            </a:r>
            <a:endParaRPr lang="en-US" sz="1400" dirty="0"/>
          </a:p>
          <a:p>
            <a:r>
              <a:rPr lang="en-US" sz="1200" dirty="0"/>
              <a:t>Continued $2,000 annual out-of-pocket cap for Part D drugs</a:t>
            </a:r>
          </a:p>
          <a:p>
            <a:r>
              <a:rPr lang="en-US" sz="1200" dirty="0"/>
              <a:t>Expanded Medicare negotiation on high-cost medications</a:t>
            </a:r>
          </a:p>
          <a:p>
            <a:r>
              <a:rPr lang="en-US" sz="1200" dirty="0"/>
              <a:t>Smoother cost-sharing for specialty drugs</a:t>
            </a:r>
          </a:p>
          <a:p>
            <a:r>
              <a:rPr lang="en-US" sz="1200" dirty="0"/>
              <a:t>Increased carrier adjustments in formularies</a:t>
            </a:r>
          </a:p>
          <a:p>
            <a:r>
              <a:rPr lang="en-US" sz="1400" b="1" dirty="0"/>
              <a:t>Why it matters:</a:t>
            </a:r>
            <a:br>
              <a:rPr lang="en-US" sz="1400" dirty="0"/>
            </a:br>
            <a:r>
              <a:rPr lang="en-US" sz="1200" dirty="0"/>
              <a:t>Clients with high Rx usage may see significant savings — but formulary changes are increasingly important to review annually.</a:t>
            </a:r>
          </a:p>
          <a:p>
            <a:pPr marL="285750" marR="0" lvl="0" indent="-285750" algn="l" rtl="0">
              <a:lnSpc>
                <a:spcPct val="150000"/>
              </a:lnSpc>
              <a:spcBef>
                <a:spcPts val="0"/>
              </a:spcBef>
              <a:spcAft>
                <a:spcPts val="0"/>
              </a:spcAft>
              <a:buClr>
                <a:srgbClr val="000000"/>
              </a:buClr>
              <a:buSzPts val="1400"/>
              <a:buFont typeface="Raleway"/>
              <a:buChar char="•"/>
            </a:pPr>
            <a:endParaRPr sz="1500" i="0" u="none" strike="noStrike" cap="none" dirty="0">
              <a:solidFill>
                <a:schemeClr val="dk1"/>
              </a:solidFill>
              <a:latin typeface="Raleway"/>
              <a:ea typeface="Raleway"/>
              <a:cs typeface="Raleway"/>
              <a:sym typeface="Raleway"/>
            </a:endParaRPr>
          </a:p>
        </p:txBody>
      </p:sp>
      <p:sp>
        <p:nvSpPr>
          <p:cNvPr id="78" name="Google Shape;78;p13">
            <a:extLst>
              <a:ext uri="{FF2B5EF4-FFF2-40B4-BE49-F238E27FC236}">
                <a16:creationId xmlns:a16="http://schemas.microsoft.com/office/drawing/2014/main" id="{EDD9172F-161A-3D98-D45D-C932FF2B42B4}"/>
              </a:ext>
            </a:extLst>
          </p:cNvPr>
          <p:cNvSpPr txBox="1"/>
          <p:nvPr/>
        </p:nvSpPr>
        <p:spPr>
          <a:xfrm>
            <a:off x="7348398" y="4569873"/>
            <a:ext cx="345000" cy="372000"/>
          </a:xfrm>
          <a:prstGeom prst="rect">
            <a:avLst/>
          </a:prstGeom>
          <a:noFill/>
          <a:ln>
            <a:noFill/>
          </a:ln>
        </p:spPr>
        <p:txBody>
          <a:bodyPr spcFirstLastPara="1" wrap="square" lIns="91425" tIns="91425" rIns="91425" bIns="91425" anchor="t" anchorCtr="0">
            <a:noAutofit/>
          </a:bodyPr>
          <a:lstStyle/>
          <a:p>
            <a:pPr marL="0" marR="38100" lvl="0" indent="0" algn="l" rtl="0">
              <a:lnSpc>
                <a:spcPct val="100000"/>
              </a:lnSpc>
              <a:spcBef>
                <a:spcPts val="0"/>
              </a:spcBef>
              <a:spcAft>
                <a:spcPts val="0"/>
              </a:spcAft>
              <a:buClr>
                <a:srgbClr val="000000"/>
              </a:buClr>
              <a:buSzPts val="2000"/>
              <a:buFont typeface="Arial"/>
              <a:buNone/>
            </a:pPr>
            <a:endParaRPr sz="4000" b="1" i="0" u="none" strike="noStrike" cap="none" dirty="0">
              <a:solidFill>
                <a:srgbClr val="004A75"/>
              </a:solidFill>
              <a:latin typeface="Arial"/>
              <a:ea typeface="Arial"/>
              <a:cs typeface="Arial"/>
              <a:sym typeface="Arial"/>
            </a:endParaRPr>
          </a:p>
        </p:txBody>
      </p:sp>
      <p:sp>
        <p:nvSpPr>
          <p:cNvPr id="79" name="Google Shape;79;p13">
            <a:extLst>
              <a:ext uri="{FF2B5EF4-FFF2-40B4-BE49-F238E27FC236}">
                <a16:creationId xmlns:a16="http://schemas.microsoft.com/office/drawing/2014/main" id="{5A2DE7D5-CEF7-C3E4-E191-616AC55A309F}"/>
              </a:ext>
            </a:extLst>
          </p:cNvPr>
          <p:cNvSpPr txBox="1">
            <a:spLocks noGrp="1"/>
          </p:cNvSpPr>
          <p:nvPr>
            <p:ph type="title"/>
          </p:nvPr>
        </p:nvSpPr>
        <p:spPr>
          <a:xfrm>
            <a:off x="356838" y="356839"/>
            <a:ext cx="6446861" cy="561274"/>
          </a:xfrm>
          <a:prstGeom prst="rect">
            <a:avLst/>
          </a:prstGeom>
          <a:noFill/>
          <a:ln>
            <a:noFill/>
          </a:ln>
        </p:spPr>
        <p:txBody>
          <a:bodyPr spcFirstLastPara="1" wrap="square" lIns="91425" tIns="91425" rIns="91425" bIns="91425" anchor="t" anchorCtr="0">
            <a:noAutofit/>
          </a:bodyPr>
          <a:lstStyle/>
          <a:p>
            <a:pPr lvl="0">
              <a:lnSpc>
                <a:spcPct val="80000"/>
              </a:lnSpc>
              <a:spcBef>
                <a:spcPts val="0"/>
              </a:spcBef>
              <a:buSzPts val="2800"/>
            </a:pPr>
            <a:r>
              <a:rPr lang="en-US" sz="2400" dirty="0"/>
              <a:t>Medicare coverage trends for 2026</a:t>
            </a:r>
            <a:endParaRPr sz="2500" dirty="0">
              <a:latin typeface="Lato"/>
              <a:ea typeface="Lato"/>
              <a:cs typeface="Lato"/>
              <a:sym typeface="Lato"/>
            </a:endParaRPr>
          </a:p>
        </p:txBody>
      </p:sp>
      <p:sp>
        <p:nvSpPr>
          <p:cNvPr id="80" name="Google Shape;80;p13">
            <a:extLst>
              <a:ext uri="{FF2B5EF4-FFF2-40B4-BE49-F238E27FC236}">
                <a16:creationId xmlns:a16="http://schemas.microsoft.com/office/drawing/2014/main" id="{A459F1E3-490B-8AB9-3F26-7AC90F0567AC}"/>
              </a:ext>
            </a:extLst>
          </p:cNvPr>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r>
              <a:rPr lang="en" sz="1100" b="1" dirty="0">
                <a:solidFill>
                  <a:srgbClr val="FF8200"/>
                </a:solidFill>
                <a:latin typeface="Raleway"/>
                <a:ea typeface="Raleway"/>
                <a:cs typeface="Raleway"/>
                <a:sym typeface="Raleway"/>
              </a:rPr>
              <a:t>45</a:t>
            </a:r>
            <a:endParaRPr sz="1100" b="1" dirty="0">
              <a:solidFill>
                <a:srgbClr val="FF8200"/>
              </a:solidFill>
              <a:latin typeface="Raleway"/>
              <a:ea typeface="Raleway"/>
              <a:cs typeface="Raleway"/>
              <a:sym typeface="Raleway"/>
            </a:endParaRPr>
          </a:p>
        </p:txBody>
      </p:sp>
      <p:pic>
        <p:nvPicPr>
          <p:cNvPr id="81" name="Google Shape;81;p13">
            <a:extLst>
              <a:ext uri="{FF2B5EF4-FFF2-40B4-BE49-F238E27FC236}">
                <a16:creationId xmlns:a16="http://schemas.microsoft.com/office/drawing/2014/main" id="{D81A064F-74C4-C6AA-D817-A8AB026DD5CB}"/>
              </a:ext>
            </a:extLst>
          </p:cNvPr>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6B870C18-970A-EC82-880A-D2AE87A54AE3}"/>
              </a:ext>
            </a:extLst>
          </p:cNvPr>
          <p:cNvPicPr>
            <a:picLocks noChangeAspect="1"/>
          </p:cNvPicPr>
          <p:nvPr/>
        </p:nvPicPr>
        <p:blipFill>
          <a:blip r:embed="rId4"/>
          <a:stretch>
            <a:fillRect/>
          </a:stretch>
        </p:blipFill>
        <p:spPr>
          <a:xfrm>
            <a:off x="7479648" y="3857133"/>
            <a:ext cx="1664352" cy="1286367"/>
          </a:xfrm>
          <a:prstGeom prst="rect">
            <a:avLst/>
          </a:prstGeom>
        </p:spPr>
      </p:pic>
    </p:spTree>
    <p:extLst>
      <p:ext uri="{BB962C8B-B14F-4D97-AF65-F5344CB8AC3E}">
        <p14:creationId xmlns:p14="http://schemas.microsoft.com/office/powerpoint/2010/main" val="3467622915"/>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0816758B-4BFE-B114-A17C-BB786C913AC6}"/>
            </a:ext>
          </a:extLst>
        </p:cNvPr>
        <p:cNvGrpSpPr/>
        <p:nvPr/>
      </p:nvGrpSpPr>
      <p:grpSpPr>
        <a:xfrm>
          <a:off x="0" y="0"/>
          <a:ext cx="0" cy="0"/>
          <a:chOff x="0" y="0"/>
          <a:chExt cx="0" cy="0"/>
        </a:xfrm>
      </p:grpSpPr>
      <p:sp>
        <p:nvSpPr>
          <p:cNvPr id="77" name="Google Shape;77;p13">
            <a:extLst>
              <a:ext uri="{FF2B5EF4-FFF2-40B4-BE49-F238E27FC236}">
                <a16:creationId xmlns:a16="http://schemas.microsoft.com/office/drawing/2014/main" id="{0C8F2E2C-FE62-6464-C828-FF497ACC9B96}"/>
              </a:ext>
            </a:extLst>
          </p:cNvPr>
          <p:cNvSpPr txBox="1"/>
          <p:nvPr/>
        </p:nvSpPr>
        <p:spPr>
          <a:xfrm>
            <a:off x="559508" y="1406073"/>
            <a:ext cx="5778300" cy="3299742"/>
          </a:xfrm>
          <a:prstGeom prst="rect">
            <a:avLst/>
          </a:prstGeom>
          <a:noFill/>
          <a:ln>
            <a:noFill/>
          </a:ln>
        </p:spPr>
        <p:txBody>
          <a:bodyPr spcFirstLastPara="1" wrap="square" lIns="91425" tIns="91425" rIns="91425" bIns="91425" anchor="t" anchorCtr="0">
            <a:noAutofit/>
          </a:bodyPr>
          <a:lstStyle/>
          <a:p>
            <a:endParaRPr lang="en-US" sz="1400" b="1" dirty="0"/>
          </a:p>
          <a:p>
            <a:r>
              <a:rPr lang="en-US" sz="1400" b="1" dirty="0"/>
              <a:t>3️⃣ Increased Focus on Supplemental Benefits &amp; Value-Based Care 🏥</a:t>
            </a:r>
          </a:p>
          <a:p>
            <a:r>
              <a:rPr lang="en-US" sz="1200" dirty="0"/>
              <a:t>Medicare Advantage plans continue expanding:</a:t>
            </a:r>
          </a:p>
          <a:p>
            <a:r>
              <a:rPr lang="en-US" sz="1200" dirty="0"/>
              <a:t>Dental</a:t>
            </a:r>
          </a:p>
          <a:p>
            <a:r>
              <a:rPr lang="en-US" sz="1200" dirty="0"/>
              <a:t>Vision</a:t>
            </a:r>
          </a:p>
          <a:p>
            <a:r>
              <a:rPr lang="en-US" sz="1200" dirty="0"/>
              <a:t>Hearing</a:t>
            </a:r>
          </a:p>
          <a:p>
            <a:r>
              <a:rPr lang="en-US" sz="1200" dirty="0"/>
              <a:t>OTC allowances</a:t>
            </a:r>
          </a:p>
          <a:p>
            <a:r>
              <a:rPr lang="en-US" sz="1200" dirty="0"/>
              <a:t>Transportation</a:t>
            </a:r>
          </a:p>
          <a:p>
            <a:r>
              <a:rPr lang="en-US" sz="1200" dirty="0"/>
              <a:t>Food benefits (in some cases)</a:t>
            </a:r>
          </a:p>
          <a:p>
            <a:r>
              <a:rPr lang="en-US" sz="1200" dirty="0"/>
              <a:t>Chronic condition special benefits (SSBCI)</a:t>
            </a:r>
          </a:p>
          <a:p>
            <a:r>
              <a:rPr lang="en-US" sz="1200" dirty="0"/>
              <a:t>At the same time, carriers are shifting toward </a:t>
            </a:r>
            <a:r>
              <a:rPr lang="en-US" sz="1200" b="1" dirty="0"/>
              <a:t>value-based provider contracts</a:t>
            </a:r>
            <a:r>
              <a:rPr lang="en-US" sz="1200" dirty="0"/>
              <a:t>.</a:t>
            </a:r>
          </a:p>
          <a:p>
            <a:r>
              <a:rPr lang="en-US" sz="1400" b="1" dirty="0"/>
              <a:t>Why it matters:</a:t>
            </a:r>
            <a:br>
              <a:rPr lang="en-US" sz="1400" dirty="0"/>
            </a:br>
            <a:r>
              <a:rPr lang="en-US" sz="1200" dirty="0"/>
              <a:t>Benefits are becoming more targeted — not universal. Advisors must evaluate whether perks are sustainable or marketing-driven.</a:t>
            </a:r>
          </a:p>
          <a:p>
            <a:pPr marL="285750" marR="0" lvl="0" indent="-285750" algn="l" rtl="0">
              <a:lnSpc>
                <a:spcPct val="150000"/>
              </a:lnSpc>
              <a:spcBef>
                <a:spcPts val="0"/>
              </a:spcBef>
              <a:spcAft>
                <a:spcPts val="0"/>
              </a:spcAft>
              <a:buClr>
                <a:srgbClr val="000000"/>
              </a:buClr>
              <a:buSzPts val="1400"/>
              <a:buFont typeface="Raleway"/>
              <a:buChar char="•"/>
            </a:pPr>
            <a:endParaRPr sz="1500" i="0" u="none" strike="noStrike" cap="none" dirty="0">
              <a:solidFill>
                <a:schemeClr val="dk1"/>
              </a:solidFill>
              <a:latin typeface="Raleway"/>
              <a:ea typeface="Raleway"/>
              <a:cs typeface="Raleway"/>
              <a:sym typeface="Raleway"/>
            </a:endParaRPr>
          </a:p>
        </p:txBody>
      </p:sp>
      <p:sp>
        <p:nvSpPr>
          <p:cNvPr id="78" name="Google Shape;78;p13">
            <a:extLst>
              <a:ext uri="{FF2B5EF4-FFF2-40B4-BE49-F238E27FC236}">
                <a16:creationId xmlns:a16="http://schemas.microsoft.com/office/drawing/2014/main" id="{6F5ECA15-7E53-D235-78D4-A21A659A00EC}"/>
              </a:ext>
            </a:extLst>
          </p:cNvPr>
          <p:cNvSpPr txBox="1"/>
          <p:nvPr/>
        </p:nvSpPr>
        <p:spPr>
          <a:xfrm>
            <a:off x="7348398" y="4569873"/>
            <a:ext cx="345000" cy="372000"/>
          </a:xfrm>
          <a:prstGeom prst="rect">
            <a:avLst/>
          </a:prstGeom>
          <a:noFill/>
          <a:ln>
            <a:noFill/>
          </a:ln>
        </p:spPr>
        <p:txBody>
          <a:bodyPr spcFirstLastPara="1" wrap="square" lIns="91425" tIns="91425" rIns="91425" bIns="91425" anchor="t" anchorCtr="0">
            <a:noAutofit/>
          </a:bodyPr>
          <a:lstStyle/>
          <a:p>
            <a:pPr marL="0" marR="38100" lvl="0" indent="0" algn="l" rtl="0">
              <a:lnSpc>
                <a:spcPct val="100000"/>
              </a:lnSpc>
              <a:spcBef>
                <a:spcPts val="0"/>
              </a:spcBef>
              <a:spcAft>
                <a:spcPts val="0"/>
              </a:spcAft>
              <a:buClr>
                <a:srgbClr val="000000"/>
              </a:buClr>
              <a:buSzPts val="2000"/>
              <a:buFont typeface="Arial"/>
              <a:buNone/>
            </a:pPr>
            <a:endParaRPr sz="4000" b="1" i="0" u="none" strike="noStrike" cap="none" dirty="0">
              <a:solidFill>
                <a:srgbClr val="004A75"/>
              </a:solidFill>
              <a:latin typeface="Arial"/>
              <a:ea typeface="Arial"/>
              <a:cs typeface="Arial"/>
              <a:sym typeface="Arial"/>
            </a:endParaRPr>
          </a:p>
        </p:txBody>
      </p:sp>
      <p:sp>
        <p:nvSpPr>
          <p:cNvPr id="79" name="Google Shape;79;p13">
            <a:extLst>
              <a:ext uri="{FF2B5EF4-FFF2-40B4-BE49-F238E27FC236}">
                <a16:creationId xmlns:a16="http://schemas.microsoft.com/office/drawing/2014/main" id="{5F25C452-B6B2-2298-201B-C72375C54875}"/>
              </a:ext>
            </a:extLst>
          </p:cNvPr>
          <p:cNvSpPr txBox="1">
            <a:spLocks noGrp="1"/>
          </p:cNvSpPr>
          <p:nvPr>
            <p:ph type="title"/>
          </p:nvPr>
        </p:nvSpPr>
        <p:spPr>
          <a:xfrm>
            <a:off x="356838" y="356839"/>
            <a:ext cx="6446861" cy="561274"/>
          </a:xfrm>
          <a:prstGeom prst="rect">
            <a:avLst/>
          </a:prstGeom>
          <a:noFill/>
          <a:ln>
            <a:noFill/>
          </a:ln>
        </p:spPr>
        <p:txBody>
          <a:bodyPr spcFirstLastPara="1" wrap="square" lIns="91425" tIns="91425" rIns="91425" bIns="91425" anchor="t" anchorCtr="0">
            <a:noAutofit/>
          </a:bodyPr>
          <a:lstStyle/>
          <a:p>
            <a:pPr lvl="0">
              <a:lnSpc>
                <a:spcPct val="80000"/>
              </a:lnSpc>
              <a:spcBef>
                <a:spcPts val="0"/>
              </a:spcBef>
              <a:buSzPts val="2800"/>
            </a:pPr>
            <a:r>
              <a:rPr lang="en-US" sz="2400" dirty="0"/>
              <a:t>Medicare coverage trends for 2026</a:t>
            </a:r>
            <a:endParaRPr sz="2500" dirty="0">
              <a:latin typeface="Lato"/>
              <a:ea typeface="Lato"/>
              <a:cs typeface="Lato"/>
              <a:sym typeface="Lato"/>
            </a:endParaRPr>
          </a:p>
        </p:txBody>
      </p:sp>
      <p:sp>
        <p:nvSpPr>
          <p:cNvPr id="80" name="Google Shape;80;p13">
            <a:extLst>
              <a:ext uri="{FF2B5EF4-FFF2-40B4-BE49-F238E27FC236}">
                <a16:creationId xmlns:a16="http://schemas.microsoft.com/office/drawing/2014/main" id="{23C9FD47-E09A-C04F-A7FC-9318916D7C0E}"/>
              </a:ext>
            </a:extLst>
          </p:cNvPr>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r>
              <a:rPr lang="en" sz="1100" b="1" dirty="0">
                <a:solidFill>
                  <a:srgbClr val="FF8200"/>
                </a:solidFill>
                <a:latin typeface="Raleway"/>
                <a:ea typeface="Raleway"/>
                <a:cs typeface="Raleway"/>
                <a:sym typeface="Raleway"/>
              </a:rPr>
              <a:t>46</a:t>
            </a:r>
            <a:endParaRPr sz="1100" b="1" dirty="0">
              <a:solidFill>
                <a:srgbClr val="FF8200"/>
              </a:solidFill>
              <a:latin typeface="Raleway"/>
              <a:ea typeface="Raleway"/>
              <a:cs typeface="Raleway"/>
              <a:sym typeface="Raleway"/>
            </a:endParaRPr>
          </a:p>
        </p:txBody>
      </p:sp>
      <p:pic>
        <p:nvPicPr>
          <p:cNvPr id="81" name="Google Shape;81;p13">
            <a:extLst>
              <a:ext uri="{FF2B5EF4-FFF2-40B4-BE49-F238E27FC236}">
                <a16:creationId xmlns:a16="http://schemas.microsoft.com/office/drawing/2014/main" id="{B298BD6D-DBD9-4522-62C7-5528733F88EE}"/>
              </a:ext>
            </a:extLst>
          </p:cNvPr>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BAFC3EBF-E2A4-CB2E-C86A-9DBF209DDC5E}"/>
              </a:ext>
            </a:extLst>
          </p:cNvPr>
          <p:cNvPicPr>
            <a:picLocks noChangeAspect="1"/>
          </p:cNvPicPr>
          <p:nvPr/>
        </p:nvPicPr>
        <p:blipFill>
          <a:blip r:embed="rId4"/>
          <a:stretch>
            <a:fillRect/>
          </a:stretch>
        </p:blipFill>
        <p:spPr>
          <a:xfrm>
            <a:off x="7479648" y="3857133"/>
            <a:ext cx="1664352" cy="1286367"/>
          </a:xfrm>
          <a:prstGeom prst="rect">
            <a:avLst/>
          </a:prstGeom>
        </p:spPr>
      </p:pic>
    </p:spTree>
    <p:extLst>
      <p:ext uri="{BB962C8B-B14F-4D97-AF65-F5344CB8AC3E}">
        <p14:creationId xmlns:p14="http://schemas.microsoft.com/office/powerpoint/2010/main" val="3667885620"/>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65889C0F-4D66-C85B-0E95-0366D711924C}"/>
            </a:ext>
          </a:extLst>
        </p:cNvPr>
        <p:cNvGrpSpPr/>
        <p:nvPr/>
      </p:nvGrpSpPr>
      <p:grpSpPr>
        <a:xfrm>
          <a:off x="0" y="0"/>
          <a:ext cx="0" cy="0"/>
          <a:chOff x="0" y="0"/>
          <a:chExt cx="0" cy="0"/>
        </a:xfrm>
      </p:grpSpPr>
      <p:sp>
        <p:nvSpPr>
          <p:cNvPr id="77" name="Google Shape;77;p13">
            <a:extLst>
              <a:ext uri="{FF2B5EF4-FFF2-40B4-BE49-F238E27FC236}">
                <a16:creationId xmlns:a16="http://schemas.microsoft.com/office/drawing/2014/main" id="{CE8F7CF5-7E13-F195-6042-3F2D43DB5BE3}"/>
              </a:ext>
            </a:extLst>
          </p:cNvPr>
          <p:cNvSpPr txBox="1"/>
          <p:nvPr/>
        </p:nvSpPr>
        <p:spPr>
          <a:xfrm>
            <a:off x="559508" y="1493156"/>
            <a:ext cx="5778300" cy="3076717"/>
          </a:xfrm>
          <a:prstGeom prst="rect">
            <a:avLst/>
          </a:prstGeom>
          <a:noFill/>
          <a:ln>
            <a:noFill/>
          </a:ln>
        </p:spPr>
        <p:txBody>
          <a:bodyPr spcFirstLastPara="1" wrap="square" lIns="91425" tIns="91425" rIns="91425" bIns="91425" anchor="t" anchorCtr="0">
            <a:noAutofit/>
          </a:bodyPr>
          <a:lstStyle/>
          <a:p>
            <a:endParaRPr lang="en-US" sz="1400" b="1" dirty="0"/>
          </a:p>
          <a:p>
            <a:r>
              <a:rPr lang="en-US" sz="1400" b="1" dirty="0"/>
              <a:t>4️⃣ Greater Emphasis on Star Ratings &amp; Plan Performance ⭐</a:t>
            </a:r>
          </a:p>
          <a:p>
            <a:r>
              <a:rPr lang="en-US" sz="1200" dirty="0"/>
              <a:t>CMS Star Ratings continue to heavily influence:</a:t>
            </a:r>
          </a:p>
          <a:p>
            <a:r>
              <a:rPr lang="en-US" sz="1200" dirty="0"/>
              <a:t>Plan quality</a:t>
            </a:r>
          </a:p>
          <a:p>
            <a:r>
              <a:rPr lang="en-US" sz="1200" dirty="0"/>
              <a:t>Enrollment marketing</a:t>
            </a:r>
          </a:p>
          <a:p>
            <a:r>
              <a:rPr lang="en-US" sz="1200" dirty="0"/>
              <a:t>Bonus payments</a:t>
            </a:r>
          </a:p>
          <a:p>
            <a:r>
              <a:rPr lang="en-US" sz="1200" dirty="0"/>
              <a:t>Benefit richness</a:t>
            </a:r>
          </a:p>
          <a:p>
            <a:r>
              <a:rPr lang="en-US" sz="1400" b="1" dirty="0"/>
              <a:t>Trend in 2026:</a:t>
            </a:r>
            <a:endParaRPr lang="en-US" sz="1400" dirty="0"/>
          </a:p>
          <a:p>
            <a:r>
              <a:rPr lang="en-US" sz="1200" dirty="0"/>
              <a:t>More volatility in ratings</a:t>
            </a:r>
          </a:p>
          <a:p>
            <a:r>
              <a:rPr lang="en-US" sz="1200" dirty="0"/>
              <a:t>Stricter performance metrics</a:t>
            </a:r>
          </a:p>
          <a:p>
            <a:r>
              <a:rPr lang="en-US" sz="1200" dirty="0"/>
              <a:t>Increased importance of member experience scores</a:t>
            </a:r>
          </a:p>
          <a:p>
            <a:r>
              <a:rPr lang="en-US" sz="1400" b="1" dirty="0"/>
              <a:t>Why it matters:</a:t>
            </a:r>
            <a:br>
              <a:rPr lang="en-US" sz="1400" dirty="0"/>
            </a:br>
            <a:r>
              <a:rPr lang="en-US" sz="1200" dirty="0"/>
              <a:t>Star ratings now directly affect plan stability and benefits. Low-rated plans may reduce benefits or exit markets.</a:t>
            </a:r>
          </a:p>
          <a:p>
            <a:pPr marL="285750" marR="0" lvl="0" indent="-285750" algn="l" rtl="0">
              <a:lnSpc>
                <a:spcPct val="150000"/>
              </a:lnSpc>
              <a:spcBef>
                <a:spcPts val="0"/>
              </a:spcBef>
              <a:spcAft>
                <a:spcPts val="0"/>
              </a:spcAft>
              <a:buClr>
                <a:srgbClr val="000000"/>
              </a:buClr>
              <a:buSzPts val="1400"/>
              <a:buFont typeface="Raleway"/>
              <a:buChar char="•"/>
            </a:pPr>
            <a:endParaRPr sz="1500" i="0" u="none" strike="noStrike" cap="none" dirty="0">
              <a:solidFill>
                <a:schemeClr val="dk1"/>
              </a:solidFill>
              <a:latin typeface="Raleway"/>
              <a:ea typeface="Raleway"/>
              <a:cs typeface="Raleway"/>
              <a:sym typeface="Raleway"/>
            </a:endParaRPr>
          </a:p>
        </p:txBody>
      </p:sp>
      <p:sp>
        <p:nvSpPr>
          <p:cNvPr id="78" name="Google Shape;78;p13">
            <a:extLst>
              <a:ext uri="{FF2B5EF4-FFF2-40B4-BE49-F238E27FC236}">
                <a16:creationId xmlns:a16="http://schemas.microsoft.com/office/drawing/2014/main" id="{A34BE0BE-2CFE-DA07-D8A7-29242F49E0AA}"/>
              </a:ext>
            </a:extLst>
          </p:cNvPr>
          <p:cNvSpPr txBox="1"/>
          <p:nvPr/>
        </p:nvSpPr>
        <p:spPr>
          <a:xfrm>
            <a:off x="7348398" y="4569873"/>
            <a:ext cx="345000" cy="372000"/>
          </a:xfrm>
          <a:prstGeom prst="rect">
            <a:avLst/>
          </a:prstGeom>
          <a:noFill/>
          <a:ln>
            <a:noFill/>
          </a:ln>
        </p:spPr>
        <p:txBody>
          <a:bodyPr spcFirstLastPara="1" wrap="square" lIns="91425" tIns="91425" rIns="91425" bIns="91425" anchor="t" anchorCtr="0">
            <a:noAutofit/>
          </a:bodyPr>
          <a:lstStyle/>
          <a:p>
            <a:pPr marL="0" marR="38100" lvl="0" indent="0" algn="l" rtl="0">
              <a:lnSpc>
                <a:spcPct val="100000"/>
              </a:lnSpc>
              <a:spcBef>
                <a:spcPts val="0"/>
              </a:spcBef>
              <a:spcAft>
                <a:spcPts val="0"/>
              </a:spcAft>
              <a:buClr>
                <a:srgbClr val="000000"/>
              </a:buClr>
              <a:buSzPts val="2000"/>
              <a:buFont typeface="Arial"/>
              <a:buNone/>
            </a:pPr>
            <a:endParaRPr sz="4000" b="1" i="0" u="none" strike="noStrike" cap="none" dirty="0">
              <a:solidFill>
                <a:srgbClr val="004A75"/>
              </a:solidFill>
              <a:latin typeface="Arial"/>
              <a:ea typeface="Arial"/>
              <a:cs typeface="Arial"/>
              <a:sym typeface="Arial"/>
            </a:endParaRPr>
          </a:p>
        </p:txBody>
      </p:sp>
      <p:sp>
        <p:nvSpPr>
          <p:cNvPr id="79" name="Google Shape;79;p13">
            <a:extLst>
              <a:ext uri="{FF2B5EF4-FFF2-40B4-BE49-F238E27FC236}">
                <a16:creationId xmlns:a16="http://schemas.microsoft.com/office/drawing/2014/main" id="{A755B47B-FDA3-2D0F-A736-8CF9B31E7469}"/>
              </a:ext>
            </a:extLst>
          </p:cNvPr>
          <p:cNvSpPr txBox="1">
            <a:spLocks noGrp="1"/>
          </p:cNvSpPr>
          <p:nvPr>
            <p:ph type="title"/>
          </p:nvPr>
        </p:nvSpPr>
        <p:spPr>
          <a:xfrm>
            <a:off x="356838" y="356839"/>
            <a:ext cx="6446861" cy="561274"/>
          </a:xfrm>
          <a:prstGeom prst="rect">
            <a:avLst/>
          </a:prstGeom>
          <a:noFill/>
          <a:ln>
            <a:noFill/>
          </a:ln>
        </p:spPr>
        <p:txBody>
          <a:bodyPr spcFirstLastPara="1" wrap="square" lIns="91425" tIns="91425" rIns="91425" bIns="91425" anchor="t" anchorCtr="0">
            <a:noAutofit/>
          </a:bodyPr>
          <a:lstStyle/>
          <a:p>
            <a:pPr lvl="0">
              <a:lnSpc>
                <a:spcPct val="80000"/>
              </a:lnSpc>
              <a:spcBef>
                <a:spcPts val="0"/>
              </a:spcBef>
              <a:buSzPts val="2800"/>
            </a:pPr>
            <a:r>
              <a:rPr lang="en-US" sz="2400" dirty="0"/>
              <a:t>Medicare coverage trends for 2026</a:t>
            </a:r>
            <a:endParaRPr sz="2500" dirty="0">
              <a:latin typeface="Lato"/>
              <a:ea typeface="Lato"/>
              <a:cs typeface="Lato"/>
              <a:sym typeface="Lato"/>
            </a:endParaRPr>
          </a:p>
        </p:txBody>
      </p:sp>
      <p:sp>
        <p:nvSpPr>
          <p:cNvPr id="80" name="Google Shape;80;p13">
            <a:extLst>
              <a:ext uri="{FF2B5EF4-FFF2-40B4-BE49-F238E27FC236}">
                <a16:creationId xmlns:a16="http://schemas.microsoft.com/office/drawing/2014/main" id="{CA8798B6-4CC9-E67C-1DBF-E2A312EBD622}"/>
              </a:ext>
            </a:extLst>
          </p:cNvPr>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r>
              <a:rPr lang="en" sz="1100" b="1" dirty="0">
                <a:solidFill>
                  <a:srgbClr val="FF8200"/>
                </a:solidFill>
                <a:latin typeface="Raleway"/>
                <a:ea typeface="Raleway"/>
                <a:cs typeface="Raleway"/>
                <a:sym typeface="Raleway"/>
              </a:rPr>
              <a:t>47</a:t>
            </a:r>
            <a:endParaRPr sz="1100" b="1" dirty="0">
              <a:solidFill>
                <a:srgbClr val="FF8200"/>
              </a:solidFill>
              <a:latin typeface="Raleway"/>
              <a:ea typeface="Raleway"/>
              <a:cs typeface="Raleway"/>
              <a:sym typeface="Raleway"/>
            </a:endParaRPr>
          </a:p>
        </p:txBody>
      </p:sp>
      <p:pic>
        <p:nvPicPr>
          <p:cNvPr id="81" name="Google Shape;81;p13">
            <a:extLst>
              <a:ext uri="{FF2B5EF4-FFF2-40B4-BE49-F238E27FC236}">
                <a16:creationId xmlns:a16="http://schemas.microsoft.com/office/drawing/2014/main" id="{3BA3EBF1-0465-1682-3D9B-4FB99FCA5DB7}"/>
              </a:ext>
            </a:extLst>
          </p:cNvPr>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862C98B3-E7BB-99CF-F9DF-DC0841014A97}"/>
              </a:ext>
            </a:extLst>
          </p:cNvPr>
          <p:cNvPicPr>
            <a:picLocks noChangeAspect="1"/>
          </p:cNvPicPr>
          <p:nvPr/>
        </p:nvPicPr>
        <p:blipFill>
          <a:blip r:embed="rId4"/>
          <a:stretch>
            <a:fillRect/>
          </a:stretch>
        </p:blipFill>
        <p:spPr>
          <a:xfrm>
            <a:off x="7479648" y="3857133"/>
            <a:ext cx="1664352" cy="1286367"/>
          </a:xfrm>
          <a:prstGeom prst="rect">
            <a:avLst/>
          </a:prstGeom>
        </p:spPr>
      </p:pic>
    </p:spTree>
    <p:extLst>
      <p:ext uri="{BB962C8B-B14F-4D97-AF65-F5344CB8AC3E}">
        <p14:creationId xmlns:p14="http://schemas.microsoft.com/office/powerpoint/2010/main" val="3585185564"/>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F9440A6B-A7AB-DB24-FFB0-18C2894AA3B2}"/>
            </a:ext>
          </a:extLst>
        </p:cNvPr>
        <p:cNvGrpSpPr/>
        <p:nvPr/>
      </p:nvGrpSpPr>
      <p:grpSpPr>
        <a:xfrm>
          <a:off x="0" y="0"/>
          <a:ext cx="0" cy="0"/>
          <a:chOff x="0" y="0"/>
          <a:chExt cx="0" cy="0"/>
        </a:xfrm>
      </p:grpSpPr>
      <p:sp>
        <p:nvSpPr>
          <p:cNvPr id="77" name="Google Shape;77;p13">
            <a:extLst>
              <a:ext uri="{FF2B5EF4-FFF2-40B4-BE49-F238E27FC236}">
                <a16:creationId xmlns:a16="http://schemas.microsoft.com/office/drawing/2014/main" id="{EBEE1F22-57BC-C89E-5660-8CC1B0044E79}"/>
              </a:ext>
            </a:extLst>
          </p:cNvPr>
          <p:cNvSpPr txBox="1"/>
          <p:nvPr/>
        </p:nvSpPr>
        <p:spPr>
          <a:xfrm>
            <a:off x="559508" y="1812972"/>
            <a:ext cx="5778300" cy="2298112"/>
          </a:xfrm>
          <a:prstGeom prst="rect">
            <a:avLst/>
          </a:prstGeom>
          <a:noFill/>
          <a:ln>
            <a:noFill/>
          </a:ln>
        </p:spPr>
        <p:txBody>
          <a:bodyPr spcFirstLastPara="1" wrap="square" lIns="91425" tIns="91425" rIns="91425" bIns="91425" anchor="t" anchorCtr="0">
            <a:noAutofit/>
          </a:bodyPr>
          <a:lstStyle/>
          <a:p>
            <a:r>
              <a:rPr lang="en-US" sz="1400" b="1" dirty="0"/>
              <a:t>5️⃣ Rising Cost Pressures &amp; Plan Design Adjustments 💰</a:t>
            </a:r>
          </a:p>
          <a:p>
            <a:r>
              <a:rPr lang="en-US" sz="1200" dirty="0"/>
              <a:t>Healthcare utilization and inflation pressures are influencing plan structures.</a:t>
            </a:r>
          </a:p>
          <a:p>
            <a:r>
              <a:rPr lang="en-US" sz="1200" dirty="0"/>
              <a:t>Common 2026 adjustments:</a:t>
            </a:r>
          </a:p>
          <a:p>
            <a:r>
              <a:rPr lang="en-US" sz="1200" dirty="0"/>
              <a:t>Higher deductibles in some MA plans</a:t>
            </a:r>
          </a:p>
          <a:p>
            <a:r>
              <a:rPr lang="en-US" sz="1200" dirty="0"/>
              <a:t>Increased cost-sharing for specialists or hospital stays</a:t>
            </a:r>
          </a:p>
          <a:p>
            <a:r>
              <a:rPr lang="en-US" sz="1200" dirty="0"/>
              <a:t>Narrower networks in certain regions</a:t>
            </a:r>
          </a:p>
          <a:p>
            <a:r>
              <a:rPr lang="en-US" sz="1200" dirty="0"/>
              <a:t>More prior authorization requirements</a:t>
            </a:r>
          </a:p>
          <a:p>
            <a:r>
              <a:rPr lang="en-US" sz="1400" b="1" dirty="0"/>
              <a:t>Why it matters:</a:t>
            </a:r>
            <a:br>
              <a:rPr lang="en-US" sz="1400" dirty="0"/>
            </a:br>
            <a:r>
              <a:rPr lang="en-US" sz="1200" dirty="0"/>
              <a:t>While premiums may remain low, out-of-pocket exposure can increase. Total cost analysis (not just premium comparison) is critical.</a:t>
            </a:r>
          </a:p>
          <a:p>
            <a:pPr marL="285750" marR="0" lvl="0" indent="-285750" algn="l" rtl="0">
              <a:lnSpc>
                <a:spcPct val="150000"/>
              </a:lnSpc>
              <a:spcBef>
                <a:spcPts val="0"/>
              </a:spcBef>
              <a:spcAft>
                <a:spcPts val="0"/>
              </a:spcAft>
              <a:buClr>
                <a:srgbClr val="000000"/>
              </a:buClr>
              <a:buSzPts val="1400"/>
              <a:buFont typeface="Raleway"/>
              <a:buChar char="•"/>
            </a:pPr>
            <a:endParaRPr sz="1500" i="0" u="none" strike="noStrike" cap="none" dirty="0">
              <a:solidFill>
                <a:schemeClr val="dk1"/>
              </a:solidFill>
              <a:latin typeface="Raleway"/>
              <a:ea typeface="Raleway"/>
              <a:cs typeface="Raleway"/>
              <a:sym typeface="Raleway"/>
            </a:endParaRPr>
          </a:p>
        </p:txBody>
      </p:sp>
      <p:sp>
        <p:nvSpPr>
          <p:cNvPr id="78" name="Google Shape;78;p13">
            <a:extLst>
              <a:ext uri="{FF2B5EF4-FFF2-40B4-BE49-F238E27FC236}">
                <a16:creationId xmlns:a16="http://schemas.microsoft.com/office/drawing/2014/main" id="{83048FD8-31A4-9C51-8497-B07B21725B69}"/>
              </a:ext>
            </a:extLst>
          </p:cNvPr>
          <p:cNvSpPr txBox="1"/>
          <p:nvPr/>
        </p:nvSpPr>
        <p:spPr>
          <a:xfrm>
            <a:off x="7348398" y="4569873"/>
            <a:ext cx="345000" cy="372000"/>
          </a:xfrm>
          <a:prstGeom prst="rect">
            <a:avLst/>
          </a:prstGeom>
          <a:noFill/>
          <a:ln>
            <a:noFill/>
          </a:ln>
        </p:spPr>
        <p:txBody>
          <a:bodyPr spcFirstLastPara="1" wrap="square" lIns="91425" tIns="91425" rIns="91425" bIns="91425" anchor="t" anchorCtr="0">
            <a:noAutofit/>
          </a:bodyPr>
          <a:lstStyle/>
          <a:p>
            <a:pPr marL="0" marR="38100" lvl="0" indent="0" algn="l" rtl="0">
              <a:lnSpc>
                <a:spcPct val="100000"/>
              </a:lnSpc>
              <a:spcBef>
                <a:spcPts val="0"/>
              </a:spcBef>
              <a:spcAft>
                <a:spcPts val="0"/>
              </a:spcAft>
              <a:buClr>
                <a:srgbClr val="000000"/>
              </a:buClr>
              <a:buSzPts val="2000"/>
              <a:buFont typeface="Arial"/>
              <a:buNone/>
            </a:pPr>
            <a:endParaRPr sz="4000" b="1" i="0" u="none" strike="noStrike" cap="none" dirty="0">
              <a:solidFill>
                <a:srgbClr val="004A75"/>
              </a:solidFill>
              <a:latin typeface="Arial"/>
              <a:ea typeface="Arial"/>
              <a:cs typeface="Arial"/>
              <a:sym typeface="Arial"/>
            </a:endParaRPr>
          </a:p>
        </p:txBody>
      </p:sp>
      <p:sp>
        <p:nvSpPr>
          <p:cNvPr id="79" name="Google Shape;79;p13">
            <a:extLst>
              <a:ext uri="{FF2B5EF4-FFF2-40B4-BE49-F238E27FC236}">
                <a16:creationId xmlns:a16="http://schemas.microsoft.com/office/drawing/2014/main" id="{41ED5FC9-064D-0945-0007-CCF9D1403E51}"/>
              </a:ext>
            </a:extLst>
          </p:cNvPr>
          <p:cNvSpPr txBox="1">
            <a:spLocks noGrp="1"/>
          </p:cNvSpPr>
          <p:nvPr>
            <p:ph type="title"/>
          </p:nvPr>
        </p:nvSpPr>
        <p:spPr>
          <a:xfrm>
            <a:off x="356838" y="356839"/>
            <a:ext cx="6446861" cy="561274"/>
          </a:xfrm>
          <a:prstGeom prst="rect">
            <a:avLst/>
          </a:prstGeom>
          <a:noFill/>
          <a:ln>
            <a:noFill/>
          </a:ln>
        </p:spPr>
        <p:txBody>
          <a:bodyPr spcFirstLastPara="1" wrap="square" lIns="91425" tIns="91425" rIns="91425" bIns="91425" anchor="t" anchorCtr="0">
            <a:noAutofit/>
          </a:bodyPr>
          <a:lstStyle/>
          <a:p>
            <a:pPr lvl="0">
              <a:lnSpc>
                <a:spcPct val="80000"/>
              </a:lnSpc>
              <a:spcBef>
                <a:spcPts val="0"/>
              </a:spcBef>
              <a:buSzPts val="2800"/>
            </a:pPr>
            <a:r>
              <a:rPr lang="en-US" sz="2400" dirty="0"/>
              <a:t>Medicare coverage trends for 2026</a:t>
            </a:r>
            <a:endParaRPr sz="2500" dirty="0">
              <a:latin typeface="Lato"/>
              <a:ea typeface="Lato"/>
              <a:cs typeface="Lato"/>
              <a:sym typeface="Lato"/>
            </a:endParaRPr>
          </a:p>
        </p:txBody>
      </p:sp>
      <p:sp>
        <p:nvSpPr>
          <p:cNvPr id="80" name="Google Shape;80;p13">
            <a:extLst>
              <a:ext uri="{FF2B5EF4-FFF2-40B4-BE49-F238E27FC236}">
                <a16:creationId xmlns:a16="http://schemas.microsoft.com/office/drawing/2014/main" id="{279A4FA0-D926-0FD6-C395-FA167E6612CA}"/>
              </a:ext>
            </a:extLst>
          </p:cNvPr>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r>
              <a:rPr lang="en" sz="1100" b="1" dirty="0">
                <a:solidFill>
                  <a:srgbClr val="FF8200"/>
                </a:solidFill>
                <a:latin typeface="Raleway"/>
                <a:ea typeface="Raleway"/>
                <a:cs typeface="Raleway"/>
                <a:sym typeface="Raleway"/>
              </a:rPr>
              <a:t>47</a:t>
            </a:r>
            <a:endParaRPr sz="1100" b="1" dirty="0">
              <a:solidFill>
                <a:srgbClr val="FF8200"/>
              </a:solidFill>
              <a:latin typeface="Raleway"/>
              <a:ea typeface="Raleway"/>
              <a:cs typeface="Raleway"/>
              <a:sym typeface="Raleway"/>
            </a:endParaRPr>
          </a:p>
        </p:txBody>
      </p:sp>
      <p:pic>
        <p:nvPicPr>
          <p:cNvPr id="81" name="Google Shape;81;p13">
            <a:extLst>
              <a:ext uri="{FF2B5EF4-FFF2-40B4-BE49-F238E27FC236}">
                <a16:creationId xmlns:a16="http://schemas.microsoft.com/office/drawing/2014/main" id="{0DEA3600-2CDB-BC8B-E4F7-A60169C49C32}"/>
              </a:ext>
            </a:extLst>
          </p:cNvPr>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240FBF39-07F9-1BE1-C76C-88ED0DDEADFB}"/>
              </a:ext>
            </a:extLst>
          </p:cNvPr>
          <p:cNvPicPr>
            <a:picLocks noChangeAspect="1"/>
          </p:cNvPicPr>
          <p:nvPr/>
        </p:nvPicPr>
        <p:blipFill>
          <a:blip r:embed="rId4"/>
          <a:stretch>
            <a:fillRect/>
          </a:stretch>
        </p:blipFill>
        <p:spPr>
          <a:xfrm>
            <a:off x="7479648" y="3857133"/>
            <a:ext cx="1664352" cy="1286367"/>
          </a:xfrm>
          <a:prstGeom prst="rect">
            <a:avLst/>
          </a:prstGeom>
        </p:spPr>
      </p:pic>
    </p:spTree>
    <p:extLst>
      <p:ext uri="{BB962C8B-B14F-4D97-AF65-F5344CB8AC3E}">
        <p14:creationId xmlns:p14="http://schemas.microsoft.com/office/powerpoint/2010/main" val="1910901808"/>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1CE9D571-A136-0117-0B00-4AEF69BA8D7F}"/>
            </a:ext>
          </a:extLst>
        </p:cNvPr>
        <p:cNvGrpSpPr/>
        <p:nvPr/>
      </p:nvGrpSpPr>
      <p:grpSpPr>
        <a:xfrm>
          <a:off x="0" y="0"/>
          <a:ext cx="0" cy="0"/>
          <a:chOff x="0" y="0"/>
          <a:chExt cx="0" cy="0"/>
        </a:xfrm>
      </p:grpSpPr>
      <p:sp>
        <p:nvSpPr>
          <p:cNvPr id="77" name="Google Shape;77;p13">
            <a:extLst>
              <a:ext uri="{FF2B5EF4-FFF2-40B4-BE49-F238E27FC236}">
                <a16:creationId xmlns:a16="http://schemas.microsoft.com/office/drawing/2014/main" id="{958E0C56-34CA-E927-A03A-244BBF9D2790}"/>
              </a:ext>
            </a:extLst>
          </p:cNvPr>
          <p:cNvSpPr txBox="1"/>
          <p:nvPr/>
        </p:nvSpPr>
        <p:spPr>
          <a:xfrm>
            <a:off x="559508" y="1812971"/>
            <a:ext cx="5778300" cy="2756901"/>
          </a:xfrm>
          <a:prstGeom prst="rect">
            <a:avLst/>
          </a:prstGeom>
          <a:noFill/>
          <a:ln>
            <a:noFill/>
          </a:ln>
        </p:spPr>
        <p:txBody>
          <a:bodyPr spcFirstLastPara="1" wrap="square" lIns="91425" tIns="91425" rIns="91425" bIns="91425" anchor="t" anchorCtr="0">
            <a:noAutofit/>
          </a:bodyPr>
          <a:lstStyle/>
          <a:p>
            <a:r>
              <a:rPr lang="en-US" sz="1400" b="1" dirty="0"/>
              <a:t>🔎 Bonus Emerging Theme (Strategic Impact)</a:t>
            </a:r>
          </a:p>
          <a:p>
            <a:r>
              <a:rPr lang="en-US" sz="1400" b="1" dirty="0"/>
              <a:t>Integration of Medicare with broader retirement planning.</a:t>
            </a:r>
          </a:p>
          <a:p>
            <a:br>
              <a:rPr lang="en-US" sz="1400" dirty="0"/>
            </a:br>
            <a:r>
              <a:rPr lang="en-US" sz="1200" dirty="0"/>
              <a:t>Advisors are increasingly:</a:t>
            </a:r>
          </a:p>
          <a:p>
            <a:r>
              <a:rPr lang="en-US" sz="1200" dirty="0"/>
              <a:t>Coordinating Medicare with income planning</a:t>
            </a:r>
          </a:p>
          <a:p>
            <a:r>
              <a:rPr lang="en-US" sz="1200" dirty="0"/>
              <a:t>Reviewing IRMAA strategies</a:t>
            </a:r>
          </a:p>
          <a:p>
            <a:r>
              <a:rPr lang="en-US" sz="1200" dirty="0"/>
              <a:t>Aligning HSA distribution timing</a:t>
            </a:r>
          </a:p>
          <a:p>
            <a:r>
              <a:rPr lang="en-US" sz="1200" dirty="0"/>
              <a:t>Addressing tax implications of Part B/D premiums</a:t>
            </a:r>
          </a:p>
          <a:p>
            <a:endParaRPr lang="en-US" sz="1200" dirty="0"/>
          </a:p>
          <a:p>
            <a:r>
              <a:rPr lang="en-US" sz="1400" b="1" u="sng" dirty="0"/>
              <a:t>Medicare is no longer just a health decision — it’s a financial planning decision.</a:t>
            </a:r>
          </a:p>
          <a:p>
            <a:pPr marL="285750" marR="0" lvl="0" indent="-285750" algn="l" rtl="0">
              <a:lnSpc>
                <a:spcPct val="150000"/>
              </a:lnSpc>
              <a:spcBef>
                <a:spcPts val="0"/>
              </a:spcBef>
              <a:spcAft>
                <a:spcPts val="0"/>
              </a:spcAft>
              <a:buClr>
                <a:srgbClr val="000000"/>
              </a:buClr>
              <a:buSzPts val="1400"/>
              <a:buFont typeface="Raleway"/>
              <a:buChar char="•"/>
            </a:pPr>
            <a:endParaRPr sz="1500" i="0" u="none" strike="noStrike" cap="none" dirty="0">
              <a:solidFill>
                <a:schemeClr val="dk1"/>
              </a:solidFill>
              <a:latin typeface="Raleway"/>
              <a:ea typeface="Raleway"/>
              <a:cs typeface="Raleway"/>
              <a:sym typeface="Raleway"/>
            </a:endParaRPr>
          </a:p>
        </p:txBody>
      </p:sp>
      <p:sp>
        <p:nvSpPr>
          <p:cNvPr id="78" name="Google Shape;78;p13">
            <a:extLst>
              <a:ext uri="{FF2B5EF4-FFF2-40B4-BE49-F238E27FC236}">
                <a16:creationId xmlns:a16="http://schemas.microsoft.com/office/drawing/2014/main" id="{9DAD11AE-0CBD-8815-6A1A-9B90F32B85CB}"/>
              </a:ext>
            </a:extLst>
          </p:cNvPr>
          <p:cNvSpPr txBox="1"/>
          <p:nvPr/>
        </p:nvSpPr>
        <p:spPr>
          <a:xfrm>
            <a:off x="7348398" y="4569873"/>
            <a:ext cx="345000" cy="372000"/>
          </a:xfrm>
          <a:prstGeom prst="rect">
            <a:avLst/>
          </a:prstGeom>
          <a:noFill/>
          <a:ln>
            <a:noFill/>
          </a:ln>
        </p:spPr>
        <p:txBody>
          <a:bodyPr spcFirstLastPara="1" wrap="square" lIns="91425" tIns="91425" rIns="91425" bIns="91425" anchor="t" anchorCtr="0">
            <a:noAutofit/>
          </a:bodyPr>
          <a:lstStyle/>
          <a:p>
            <a:pPr marL="0" marR="38100" lvl="0" indent="0" algn="l" rtl="0">
              <a:lnSpc>
                <a:spcPct val="100000"/>
              </a:lnSpc>
              <a:spcBef>
                <a:spcPts val="0"/>
              </a:spcBef>
              <a:spcAft>
                <a:spcPts val="0"/>
              </a:spcAft>
              <a:buClr>
                <a:srgbClr val="000000"/>
              </a:buClr>
              <a:buSzPts val="2000"/>
              <a:buFont typeface="Arial"/>
              <a:buNone/>
            </a:pPr>
            <a:endParaRPr sz="4000" b="1" i="0" u="none" strike="noStrike" cap="none" dirty="0">
              <a:solidFill>
                <a:srgbClr val="004A75"/>
              </a:solidFill>
              <a:latin typeface="Arial"/>
              <a:ea typeface="Arial"/>
              <a:cs typeface="Arial"/>
              <a:sym typeface="Arial"/>
            </a:endParaRPr>
          </a:p>
        </p:txBody>
      </p:sp>
      <p:sp>
        <p:nvSpPr>
          <p:cNvPr id="79" name="Google Shape;79;p13">
            <a:extLst>
              <a:ext uri="{FF2B5EF4-FFF2-40B4-BE49-F238E27FC236}">
                <a16:creationId xmlns:a16="http://schemas.microsoft.com/office/drawing/2014/main" id="{527E566E-3B80-A8A2-DF36-1AD01B3EB3E7}"/>
              </a:ext>
            </a:extLst>
          </p:cNvPr>
          <p:cNvSpPr txBox="1">
            <a:spLocks noGrp="1"/>
          </p:cNvSpPr>
          <p:nvPr>
            <p:ph type="title"/>
          </p:nvPr>
        </p:nvSpPr>
        <p:spPr>
          <a:xfrm>
            <a:off x="356838" y="356839"/>
            <a:ext cx="6446861" cy="561274"/>
          </a:xfrm>
          <a:prstGeom prst="rect">
            <a:avLst/>
          </a:prstGeom>
          <a:noFill/>
          <a:ln>
            <a:noFill/>
          </a:ln>
        </p:spPr>
        <p:txBody>
          <a:bodyPr spcFirstLastPara="1" wrap="square" lIns="91425" tIns="91425" rIns="91425" bIns="91425" anchor="t" anchorCtr="0">
            <a:noAutofit/>
          </a:bodyPr>
          <a:lstStyle/>
          <a:p>
            <a:pPr lvl="0">
              <a:lnSpc>
                <a:spcPct val="80000"/>
              </a:lnSpc>
              <a:spcBef>
                <a:spcPts val="0"/>
              </a:spcBef>
              <a:buSzPts val="2800"/>
            </a:pPr>
            <a:r>
              <a:rPr lang="en-US" sz="2400" dirty="0"/>
              <a:t>Medicare coverage trends for 2026</a:t>
            </a:r>
            <a:endParaRPr sz="2500" dirty="0">
              <a:latin typeface="Lato"/>
              <a:ea typeface="Lato"/>
              <a:cs typeface="Lato"/>
              <a:sym typeface="Lato"/>
            </a:endParaRPr>
          </a:p>
        </p:txBody>
      </p:sp>
      <p:sp>
        <p:nvSpPr>
          <p:cNvPr id="80" name="Google Shape;80;p13">
            <a:extLst>
              <a:ext uri="{FF2B5EF4-FFF2-40B4-BE49-F238E27FC236}">
                <a16:creationId xmlns:a16="http://schemas.microsoft.com/office/drawing/2014/main" id="{A0456D46-E865-3571-C68B-59F3FAE1CFD5}"/>
              </a:ext>
            </a:extLst>
          </p:cNvPr>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r>
              <a:rPr lang="en" sz="1100" b="1" dirty="0">
                <a:solidFill>
                  <a:srgbClr val="FF8200"/>
                </a:solidFill>
                <a:latin typeface="Raleway"/>
                <a:ea typeface="Raleway"/>
                <a:cs typeface="Raleway"/>
                <a:sym typeface="Raleway"/>
              </a:rPr>
              <a:t>48</a:t>
            </a:r>
            <a:endParaRPr sz="1100" b="1" dirty="0">
              <a:solidFill>
                <a:srgbClr val="FF8200"/>
              </a:solidFill>
              <a:latin typeface="Raleway"/>
              <a:ea typeface="Raleway"/>
              <a:cs typeface="Raleway"/>
              <a:sym typeface="Raleway"/>
            </a:endParaRPr>
          </a:p>
        </p:txBody>
      </p:sp>
      <p:pic>
        <p:nvPicPr>
          <p:cNvPr id="81" name="Google Shape;81;p13">
            <a:extLst>
              <a:ext uri="{FF2B5EF4-FFF2-40B4-BE49-F238E27FC236}">
                <a16:creationId xmlns:a16="http://schemas.microsoft.com/office/drawing/2014/main" id="{BF480ED7-0B59-9515-734A-A3DD64022948}"/>
              </a:ext>
            </a:extLst>
          </p:cNvPr>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A295F4B7-4952-50DB-0EB1-632F96B8983E}"/>
              </a:ext>
            </a:extLst>
          </p:cNvPr>
          <p:cNvPicPr>
            <a:picLocks noChangeAspect="1"/>
          </p:cNvPicPr>
          <p:nvPr/>
        </p:nvPicPr>
        <p:blipFill>
          <a:blip r:embed="rId4"/>
          <a:stretch>
            <a:fillRect/>
          </a:stretch>
        </p:blipFill>
        <p:spPr>
          <a:xfrm>
            <a:off x="7479648" y="3857133"/>
            <a:ext cx="1664352" cy="1286367"/>
          </a:xfrm>
          <a:prstGeom prst="rect">
            <a:avLst/>
          </a:prstGeom>
        </p:spPr>
      </p:pic>
    </p:spTree>
    <p:extLst>
      <p:ext uri="{BB962C8B-B14F-4D97-AF65-F5344CB8AC3E}">
        <p14:creationId xmlns:p14="http://schemas.microsoft.com/office/powerpoint/2010/main" val="2049318083"/>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2"/>
          <p:cNvSpPr txBox="1"/>
          <p:nvPr/>
        </p:nvSpPr>
        <p:spPr>
          <a:xfrm>
            <a:off x="559508" y="1943522"/>
            <a:ext cx="8416893" cy="249893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chemeClr val="dk1"/>
                </a:solidFill>
                <a:latin typeface="Raleway"/>
                <a:ea typeface="Raleway"/>
                <a:cs typeface="Raleway"/>
                <a:sym typeface="Raleway"/>
              </a:rPr>
              <a:t>Garry Manchulenko</a:t>
            </a:r>
          </a:p>
          <a:p>
            <a:pPr marL="0" marR="0" lvl="0" indent="0" algn="l" rtl="0">
              <a:lnSpc>
                <a:spcPct val="100000"/>
              </a:lnSpc>
              <a:spcBef>
                <a:spcPts val="0"/>
              </a:spcBef>
              <a:spcAft>
                <a:spcPts val="0"/>
              </a:spcAft>
              <a:buClr>
                <a:srgbClr val="000000"/>
              </a:buClr>
              <a:buSzPts val="1800"/>
              <a:buFont typeface="Arial"/>
              <a:buNone/>
            </a:pPr>
            <a:r>
              <a:rPr lang="en-US" sz="2400" b="1" dirty="0">
                <a:solidFill>
                  <a:schemeClr val="dk1"/>
                </a:solidFill>
                <a:latin typeface="Raleway"/>
                <a:ea typeface="Raleway"/>
                <a:cs typeface="Raleway"/>
                <a:sym typeface="Raleway"/>
              </a:rPr>
              <a:t>GMBA Advisors Group</a:t>
            </a:r>
          </a:p>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chemeClr val="dk1"/>
                </a:solidFill>
                <a:latin typeface="Raleway"/>
                <a:ea typeface="Raleway"/>
                <a:cs typeface="Raleway"/>
                <a:sym typeface="Raleway"/>
              </a:rPr>
              <a:t>303-704-8842</a:t>
            </a:r>
          </a:p>
          <a:p>
            <a:pPr marL="0" marR="0" lvl="0" indent="0" algn="l" rtl="0">
              <a:lnSpc>
                <a:spcPct val="100000"/>
              </a:lnSpc>
              <a:spcBef>
                <a:spcPts val="0"/>
              </a:spcBef>
              <a:spcAft>
                <a:spcPts val="0"/>
              </a:spcAft>
              <a:buClr>
                <a:srgbClr val="000000"/>
              </a:buClr>
              <a:buSzPts val="1800"/>
              <a:buFont typeface="Arial"/>
              <a:buNone/>
            </a:pPr>
            <a:r>
              <a:rPr lang="en-US" sz="2400" b="1" dirty="0">
                <a:solidFill>
                  <a:schemeClr val="tx2"/>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garrym@gmbaadvisorsgroup.com</a:t>
            </a:r>
            <a:endParaRPr lang="en-US" sz="2400" b="1" dirty="0">
              <a:solidFill>
                <a:schemeClr val="tx2"/>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chemeClr val="tx2"/>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www.gmbaadvisorsgroup.com</a:t>
            </a:r>
            <a:endParaRPr lang="en-US" sz="2400" b="1" i="0" u="none" strike="noStrike" cap="none" dirty="0">
              <a:solidFill>
                <a:schemeClr val="tx2"/>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800"/>
              <a:buFont typeface="Arial"/>
              <a:buNone/>
            </a:pPr>
            <a:endParaRPr lang="en-US" sz="2400" b="1" i="0" u="none" strike="noStrike" cap="none" dirty="0">
              <a:solidFill>
                <a:schemeClr val="tx2"/>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800"/>
              <a:buFont typeface="Arial"/>
              <a:buNone/>
            </a:pPr>
            <a:endParaRPr sz="2400" b="1" i="0" u="none" strike="noStrike" cap="none" dirty="0">
              <a:solidFill>
                <a:schemeClr val="dk1"/>
              </a:solidFill>
              <a:latin typeface="Raleway"/>
              <a:ea typeface="Raleway"/>
              <a:cs typeface="Raleway"/>
              <a:sym typeface="Raleway"/>
            </a:endParaRPr>
          </a:p>
          <a:p>
            <a:pPr marL="0" marR="0" lvl="0" indent="0" algn="l" rtl="0">
              <a:lnSpc>
                <a:spcPct val="100000"/>
              </a:lnSpc>
              <a:spcBef>
                <a:spcPts val="1000"/>
              </a:spcBef>
              <a:spcAft>
                <a:spcPts val="0"/>
              </a:spcAft>
              <a:buClr>
                <a:srgbClr val="000000"/>
              </a:buClr>
              <a:buSzPts val="1800"/>
              <a:buFont typeface="Arial"/>
              <a:buNone/>
            </a:pPr>
            <a:endParaRPr sz="1800" b="1" i="0" u="none" strike="noStrike" cap="none" dirty="0">
              <a:solidFill>
                <a:schemeClr val="dk1"/>
              </a:solidFill>
              <a:latin typeface="Raleway"/>
              <a:ea typeface="Raleway"/>
              <a:cs typeface="Raleway"/>
              <a:sym typeface="Raleway"/>
            </a:endParaRPr>
          </a:p>
        </p:txBody>
      </p:sp>
      <p:sp>
        <p:nvSpPr>
          <p:cNvPr id="402" name="Google Shape;402;p42"/>
          <p:cNvSpPr txBox="1">
            <a:spLocks noGrp="1"/>
          </p:cNvSpPr>
          <p:nvPr>
            <p:ph type="title"/>
          </p:nvPr>
        </p:nvSpPr>
        <p:spPr>
          <a:xfrm>
            <a:off x="381000" y="350519"/>
            <a:ext cx="6422700" cy="567593"/>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800"/>
              <a:buNone/>
            </a:pPr>
            <a:r>
              <a:rPr lang="en" sz="2500" dirty="0">
                <a:latin typeface="Lato"/>
                <a:ea typeface="Lato"/>
                <a:cs typeface="Lato"/>
                <a:sym typeface="Lato"/>
              </a:rPr>
              <a:t>Contact Information</a:t>
            </a:r>
            <a:endParaRPr sz="2500" dirty="0">
              <a:latin typeface="Lato"/>
              <a:ea typeface="Lato"/>
              <a:cs typeface="Lato"/>
              <a:sym typeface="Lato"/>
            </a:endParaRPr>
          </a:p>
        </p:txBody>
      </p:sp>
      <p:sp>
        <p:nvSpPr>
          <p:cNvPr id="403" name="Google Shape;403;p42"/>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sz="1100" b="1">
                <a:solidFill>
                  <a:srgbClr val="FF8200"/>
                </a:solidFill>
                <a:latin typeface="Raleway"/>
                <a:ea typeface="Raleway"/>
                <a:cs typeface="Raleway"/>
                <a:sym typeface="Raleway"/>
              </a:rPr>
              <a:t>49</a:t>
            </a:fld>
            <a:endParaRPr sz="1100" b="1">
              <a:solidFill>
                <a:srgbClr val="FF8200"/>
              </a:solidFill>
              <a:latin typeface="Raleway"/>
              <a:ea typeface="Raleway"/>
              <a:cs typeface="Raleway"/>
              <a:sym typeface="Raleway"/>
            </a:endParaRPr>
          </a:p>
        </p:txBody>
      </p:sp>
      <p:pic>
        <p:nvPicPr>
          <p:cNvPr id="404" name="Google Shape;404;p42"/>
          <p:cNvPicPr preferRelativeResize="0"/>
          <p:nvPr/>
        </p:nvPicPr>
        <p:blipFill rotWithShape="1">
          <a:blip r:embed="rId5">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643FF540-3455-A9AD-B769-2258815F559B}"/>
              </a:ext>
            </a:extLst>
          </p:cNvPr>
          <p:cNvPicPr>
            <a:picLocks noChangeAspect="1"/>
          </p:cNvPicPr>
          <p:nvPr/>
        </p:nvPicPr>
        <p:blipFill>
          <a:blip r:embed="rId6"/>
          <a:stretch>
            <a:fillRect/>
          </a:stretch>
        </p:blipFill>
        <p:spPr>
          <a:xfrm>
            <a:off x="7912501" y="4186345"/>
            <a:ext cx="1231499" cy="957155"/>
          </a:xfrm>
          <a:prstGeom prst="rect">
            <a:avLst/>
          </a:prstGeom>
        </p:spPr>
      </p:pic>
      <p:pic>
        <p:nvPicPr>
          <p:cNvPr id="4" name="Picture 3">
            <a:extLst>
              <a:ext uri="{FF2B5EF4-FFF2-40B4-BE49-F238E27FC236}">
                <a16:creationId xmlns:a16="http://schemas.microsoft.com/office/drawing/2014/main" id="{688A431F-2902-4DDB-6090-C6B0CACC4C34}"/>
              </a:ext>
            </a:extLst>
          </p:cNvPr>
          <p:cNvPicPr>
            <a:picLocks noChangeAspect="1"/>
          </p:cNvPicPr>
          <p:nvPr/>
        </p:nvPicPr>
        <p:blipFill>
          <a:blip r:embed="rId7"/>
          <a:stretch>
            <a:fillRect/>
          </a:stretch>
        </p:blipFill>
        <p:spPr>
          <a:xfrm>
            <a:off x="6049872" y="1837369"/>
            <a:ext cx="1920648" cy="22119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6"/>
          <p:cNvSpPr txBox="1"/>
          <p:nvPr/>
        </p:nvSpPr>
        <p:spPr>
          <a:xfrm>
            <a:off x="310353" y="1910576"/>
            <a:ext cx="8548500" cy="1784195"/>
          </a:xfrm>
          <a:prstGeom prst="rect">
            <a:avLst/>
          </a:prstGeom>
          <a:noFill/>
          <a:ln>
            <a:noFill/>
          </a:ln>
        </p:spPr>
        <p:txBody>
          <a:bodyPr spcFirstLastPara="1" wrap="square" lIns="91425" tIns="91425" rIns="91425" bIns="91425" anchor="t" anchorCtr="0">
            <a:noAutofit/>
          </a:bodyPr>
          <a:lstStyle/>
          <a:p>
            <a:pPr marL="457200" marR="0" lvl="0" indent="-323850" algn="l" rtl="0">
              <a:lnSpc>
                <a:spcPct val="115000"/>
              </a:lnSpc>
              <a:spcBef>
                <a:spcPts val="0"/>
              </a:spcBef>
              <a:spcAft>
                <a:spcPts val="0"/>
              </a:spcAft>
              <a:buClr>
                <a:schemeClr val="dk1"/>
              </a:buClr>
              <a:buSzPts val="1500"/>
              <a:buFont typeface="Raleway"/>
              <a:buChar char="●"/>
            </a:pPr>
            <a:r>
              <a:rPr lang="en" sz="1500" dirty="0">
                <a:solidFill>
                  <a:schemeClr val="dk1"/>
                </a:solidFill>
                <a:latin typeface="Raleway"/>
                <a:ea typeface="Raleway"/>
                <a:cs typeface="Raleway"/>
                <a:sym typeface="Raleway"/>
              </a:rPr>
              <a:t>The Medicare Annual Enrollment Period – AEP for short – is a set time each year for changing your Medicare coverage choices if you choose to. AEP runs from October 15 to December 7. New coverage choices go into effect on January 1.</a:t>
            </a:r>
            <a:endParaRPr sz="1500" dirty="0">
              <a:solidFill>
                <a:schemeClr val="dk1"/>
              </a:solidFill>
              <a:latin typeface="Raleway"/>
              <a:ea typeface="Raleway"/>
              <a:cs typeface="Raleway"/>
              <a:sym typeface="Raleway"/>
            </a:endParaRPr>
          </a:p>
        </p:txBody>
      </p:sp>
      <p:sp>
        <p:nvSpPr>
          <p:cNvPr id="134" name="Google Shape;134;p16"/>
          <p:cNvSpPr txBox="1">
            <a:spLocks noGrp="1"/>
          </p:cNvSpPr>
          <p:nvPr>
            <p:ph type="title"/>
          </p:nvPr>
        </p:nvSpPr>
        <p:spPr>
          <a:xfrm>
            <a:off x="371706" y="356839"/>
            <a:ext cx="6431993" cy="561274"/>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800"/>
              <a:buNone/>
            </a:pPr>
            <a:r>
              <a:rPr lang="en" sz="2200" dirty="0">
                <a:latin typeface="Lato"/>
                <a:ea typeface="Lato"/>
                <a:cs typeface="Lato"/>
                <a:sym typeface="Lato"/>
              </a:rPr>
              <a:t>Annual Election Period </a:t>
            </a:r>
            <a:endParaRPr sz="2200" dirty="0">
              <a:latin typeface="Lato"/>
              <a:ea typeface="Lato"/>
              <a:cs typeface="Lato"/>
              <a:sym typeface="Lato"/>
            </a:endParaRPr>
          </a:p>
        </p:txBody>
      </p:sp>
      <p:sp>
        <p:nvSpPr>
          <p:cNvPr id="135" name="Google Shape;135;p16"/>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sz="1100" b="1">
                <a:solidFill>
                  <a:srgbClr val="FF8200"/>
                </a:solidFill>
                <a:latin typeface="Raleway"/>
                <a:ea typeface="Raleway"/>
                <a:cs typeface="Raleway"/>
                <a:sym typeface="Raleway"/>
              </a:rPr>
              <a:t>5</a:t>
            </a:fld>
            <a:endParaRPr sz="1100" b="1">
              <a:solidFill>
                <a:srgbClr val="FF8200"/>
              </a:solidFill>
              <a:latin typeface="Raleway"/>
              <a:ea typeface="Raleway"/>
              <a:cs typeface="Raleway"/>
              <a:sym typeface="Raleway"/>
            </a:endParaRPr>
          </a:p>
        </p:txBody>
      </p:sp>
      <p:pic>
        <p:nvPicPr>
          <p:cNvPr id="136" name="Google Shape;136;p16"/>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FB87F751-245B-9849-A488-ED0DBC45D10C}"/>
              </a:ext>
            </a:extLst>
          </p:cNvPr>
          <p:cNvPicPr>
            <a:picLocks noChangeAspect="1"/>
          </p:cNvPicPr>
          <p:nvPr/>
        </p:nvPicPr>
        <p:blipFill>
          <a:blip r:embed="rId4"/>
          <a:stretch>
            <a:fillRect/>
          </a:stretch>
        </p:blipFill>
        <p:spPr>
          <a:xfrm>
            <a:off x="7912501" y="4186345"/>
            <a:ext cx="1231499" cy="95715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9">
          <a:extLst>
            <a:ext uri="{FF2B5EF4-FFF2-40B4-BE49-F238E27FC236}">
              <a16:creationId xmlns:a16="http://schemas.microsoft.com/office/drawing/2014/main" id="{47D07571-1BA8-D5D1-10A4-4DB77A631E6A}"/>
            </a:ext>
          </a:extLst>
        </p:cNvPr>
        <p:cNvGrpSpPr/>
        <p:nvPr/>
      </p:nvGrpSpPr>
      <p:grpSpPr>
        <a:xfrm>
          <a:off x="0" y="0"/>
          <a:ext cx="0" cy="0"/>
          <a:chOff x="0" y="0"/>
          <a:chExt cx="0" cy="0"/>
        </a:xfrm>
      </p:grpSpPr>
      <p:sp>
        <p:nvSpPr>
          <p:cNvPr id="400" name="Google Shape;400;p42">
            <a:extLst>
              <a:ext uri="{FF2B5EF4-FFF2-40B4-BE49-F238E27FC236}">
                <a16:creationId xmlns:a16="http://schemas.microsoft.com/office/drawing/2014/main" id="{94D09399-390A-9F49-6F43-9C526B142E3E}"/>
              </a:ext>
            </a:extLst>
          </p:cNvPr>
          <p:cNvSpPr txBox="1"/>
          <p:nvPr/>
        </p:nvSpPr>
        <p:spPr>
          <a:xfrm>
            <a:off x="559508" y="2138777"/>
            <a:ext cx="8416893" cy="153478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400" b="1" i="0" u="none" strike="noStrike" cap="none" dirty="0">
                <a:solidFill>
                  <a:schemeClr val="dk1"/>
                </a:solidFill>
                <a:latin typeface="Raleway"/>
                <a:ea typeface="Raleway"/>
                <a:cs typeface="Raleway"/>
                <a:sym typeface="Raleway"/>
              </a:rPr>
              <a:t>Thank you for your participation in this Medicare 101!</a:t>
            </a:r>
            <a:endParaRPr sz="2400" b="1" i="0" u="none" strike="noStrike" cap="none" dirty="0">
              <a:solidFill>
                <a:schemeClr val="dk1"/>
              </a:solidFill>
              <a:latin typeface="Raleway"/>
              <a:ea typeface="Raleway"/>
              <a:cs typeface="Raleway"/>
              <a:sym typeface="Raleway"/>
            </a:endParaRPr>
          </a:p>
          <a:p>
            <a:pPr marL="0" marR="0" lvl="0" indent="0" algn="l" rtl="0">
              <a:lnSpc>
                <a:spcPct val="100000"/>
              </a:lnSpc>
              <a:spcBef>
                <a:spcPts val="1000"/>
              </a:spcBef>
              <a:spcAft>
                <a:spcPts val="0"/>
              </a:spcAft>
              <a:buClr>
                <a:srgbClr val="000000"/>
              </a:buClr>
              <a:buSzPts val="1800"/>
              <a:buFont typeface="Arial"/>
              <a:buNone/>
            </a:pPr>
            <a:endParaRPr sz="2400" b="1" i="0" u="none" strike="noStrike" cap="none" dirty="0">
              <a:solidFill>
                <a:schemeClr val="dk1"/>
              </a:solidFill>
              <a:latin typeface="Raleway"/>
              <a:ea typeface="Raleway"/>
              <a:cs typeface="Raleway"/>
              <a:sym typeface="Raleway"/>
            </a:endParaRPr>
          </a:p>
          <a:p>
            <a:pPr marL="0" marR="0" lvl="0" indent="0" algn="l" rtl="0">
              <a:lnSpc>
                <a:spcPct val="100000"/>
              </a:lnSpc>
              <a:spcBef>
                <a:spcPts val="1000"/>
              </a:spcBef>
              <a:spcAft>
                <a:spcPts val="0"/>
              </a:spcAft>
              <a:buClr>
                <a:srgbClr val="000000"/>
              </a:buClr>
              <a:buSzPts val="1800"/>
              <a:buFont typeface="Arial"/>
              <a:buNone/>
            </a:pPr>
            <a:endParaRPr sz="1800" b="1" i="0" u="none" strike="noStrike" cap="none" dirty="0">
              <a:solidFill>
                <a:schemeClr val="dk1"/>
              </a:solidFill>
              <a:latin typeface="Raleway"/>
              <a:ea typeface="Raleway"/>
              <a:cs typeface="Raleway"/>
              <a:sym typeface="Raleway"/>
            </a:endParaRPr>
          </a:p>
        </p:txBody>
      </p:sp>
      <p:sp>
        <p:nvSpPr>
          <p:cNvPr id="402" name="Google Shape;402;p42">
            <a:extLst>
              <a:ext uri="{FF2B5EF4-FFF2-40B4-BE49-F238E27FC236}">
                <a16:creationId xmlns:a16="http://schemas.microsoft.com/office/drawing/2014/main" id="{49A6379D-6B8E-5A32-E451-2DEFBC58CB63}"/>
              </a:ext>
            </a:extLst>
          </p:cNvPr>
          <p:cNvSpPr txBox="1">
            <a:spLocks noGrp="1"/>
          </p:cNvSpPr>
          <p:nvPr>
            <p:ph type="title"/>
          </p:nvPr>
        </p:nvSpPr>
        <p:spPr>
          <a:xfrm>
            <a:off x="381000" y="350519"/>
            <a:ext cx="6422700" cy="567593"/>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800"/>
              <a:buNone/>
            </a:pPr>
            <a:r>
              <a:rPr lang="en" sz="2500" dirty="0">
                <a:latin typeface="Lato"/>
                <a:ea typeface="Lato"/>
                <a:cs typeface="Lato"/>
                <a:sym typeface="Lato"/>
              </a:rPr>
              <a:t>Q&amp;A Session Begins Now!</a:t>
            </a:r>
            <a:endParaRPr sz="2500" dirty="0">
              <a:latin typeface="Lato"/>
              <a:ea typeface="Lato"/>
              <a:cs typeface="Lato"/>
              <a:sym typeface="Lato"/>
            </a:endParaRPr>
          </a:p>
        </p:txBody>
      </p:sp>
      <p:sp>
        <p:nvSpPr>
          <p:cNvPr id="403" name="Google Shape;403;p42">
            <a:extLst>
              <a:ext uri="{FF2B5EF4-FFF2-40B4-BE49-F238E27FC236}">
                <a16:creationId xmlns:a16="http://schemas.microsoft.com/office/drawing/2014/main" id="{315C9EC9-EDAB-4134-BD6E-FB49725918A1}"/>
              </a:ext>
            </a:extLst>
          </p:cNvPr>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sz="1100" b="1">
                <a:solidFill>
                  <a:srgbClr val="FF8200"/>
                </a:solidFill>
                <a:latin typeface="Raleway"/>
                <a:ea typeface="Raleway"/>
                <a:cs typeface="Raleway"/>
                <a:sym typeface="Raleway"/>
              </a:rPr>
              <a:t>50</a:t>
            </a:fld>
            <a:endParaRPr sz="1100" b="1">
              <a:solidFill>
                <a:srgbClr val="FF8200"/>
              </a:solidFill>
              <a:latin typeface="Raleway"/>
              <a:ea typeface="Raleway"/>
              <a:cs typeface="Raleway"/>
              <a:sym typeface="Raleway"/>
            </a:endParaRPr>
          </a:p>
        </p:txBody>
      </p:sp>
      <p:pic>
        <p:nvPicPr>
          <p:cNvPr id="404" name="Google Shape;404;p42">
            <a:extLst>
              <a:ext uri="{FF2B5EF4-FFF2-40B4-BE49-F238E27FC236}">
                <a16:creationId xmlns:a16="http://schemas.microsoft.com/office/drawing/2014/main" id="{4F19C9EB-B42C-A89D-ABDC-78D4DAB4ADC4}"/>
              </a:ext>
            </a:extLst>
          </p:cNvPr>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CF1B1EB7-FD59-1ED9-FE17-361FA4A9EF29}"/>
              </a:ext>
            </a:extLst>
          </p:cNvPr>
          <p:cNvPicPr>
            <a:picLocks noChangeAspect="1"/>
          </p:cNvPicPr>
          <p:nvPr/>
        </p:nvPicPr>
        <p:blipFill>
          <a:blip r:embed="rId4"/>
          <a:stretch>
            <a:fillRect/>
          </a:stretch>
        </p:blipFill>
        <p:spPr>
          <a:xfrm>
            <a:off x="7912501" y="4186345"/>
            <a:ext cx="1231499" cy="957155"/>
          </a:xfrm>
          <a:prstGeom prst="rect">
            <a:avLst/>
          </a:prstGeom>
        </p:spPr>
      </p:pic>
    </p:spTree>
    <p:extLst>
      <p:ext uri="{BB962C8B-B14F-4D97-AF65-F5344CB8AC3E}">
        <p14:creationId xmlns:p14="http://schemas.microsoft.com/office/powerpoint/2010/main" val="2751247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p:nvPr/>
        </p:nvSpPr>
        <p:spPr>
          <a:xfrm>
            <a:off x="356838" y="1717287"/>
            <a:ext cx="8461962" cy="2349191"/>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500" dirty="0">
                <a:solidFill>
                  <a:schemeClr val="dk1"/>
                </a:solidFill>
                <a:latin typeface="Raleway"/>
                <a:ea typeface="Raleway"/>
                <a:cs typeface="Raleway"/>
                <a:sym typeface="Raleway"/>
              </a:rPr>
              <a:t>Beneficiaries get a one-time election from January 1 to March 31 to make any of the following changes through the </a:t>
            </a:r>
            <a:r>
              <a:rPr lang="en" sz="1500" b="1" dirty="0">
                <a:solidFill>
                  <a:schemeClr val="dk1"/>
                </a:solidFill>
                <a:latin typeface="Raleway"/>
                <a:ea typeface="Raleway"/>
                <a:cs typeface="Raleway"/>
                <a:sym typeface="Raleway"/>
              </a:rPr>
              <a:t>Medicare Advantage Open Enrollment Period:</a:t>
            </a:r>
            <a:endParaRPr sz="1500" b="1" dirty="0">
              <a:solidFill>
                <a:schemeClr val="dk1"/>
              </a:solidFill>
              <a:latin typeface="Raleway"/>
              <a:ea typeface="Raleway"/>
              <a:cs typeface="Raleway"/>
              <a:sym typeface="Raleway"/>
            </a:endParaRPr>
          </a:p>
          <a:p>
            <a:pPr marL="0" marR="0" lvl="0" indent="0" algn="l" rtl="0">
              <a:lnSpc>
                <a:spcPct val="115000"/>
              </a:lnSpc>
              <a:spcBef>
                <a:spcPts val="0"/>
              </a:spcBef>
              <a:spcAft>
                <a:spcPts val="0"/>
              </a:spcAft>
              <a:buNone/>
            </a:pPr>
            <a:endParaRPr sz="1500" b="1" dirty="0">
              <a:solidFill>
                <a:schemeClr val="dk1"/>
              </a:solidFill>
              <a:latin typeface="Raleway"/>
              <a:ea typeface="Raleway"/>
              <a:cs typeface="Raleway"/>
              <a:sym typeface="Raleway"/>
            </a:endParaRPr>
          </a:p>
          <a:p>
            <a:pPr marL="457200" marR="0" lvl="0" indent="-323850" algn="l" rtl="0">
              <a:lnSpc>
                <a:spcPct val="115000"/>
              </a:lnSpc>
              <a:spcBef>
                <a:spcPts val="0"/>
              </a:spcBef>
              <a:spcAft>
                <a:spcPts val="0"/>
              </a:spcAft>
              <a:buClr>
                <a:schemeClr val="dk1"/>
              </a:buClr>
              <a:buSzPts val="1500"/>
              <a:buFont typeface="Raleway"/>
              <a:buChar char="●"/>
            </a:pPr>
            <a:r>
              <a:rPr lang="en" sz="1500" dirty="0">
                <a:solidFill>
                  <a:schemeClr val="dk1"/>
                </a:solidFill>
                <a:latin typeface="Raleway"/>
                <a:ea typeface="Raleway"/>
                <a:cs typeface="Raleway"/>
                <a:sym typeface="Raleway"/>
              </a:rPr>
              <a:t>Switch from a Medicare Advantage Prescription Drug Plan (MAPD) to a different MAPD.</a:t>
            </a:r>
            <a:endParaRPr sz="1500" dirty="0">
              <a:solidFill>
                <a:schemeClr val="dk1"/>
              </a:solidFill>
              <a:latin typeface="Raleway"/>
              <a:ea typeface="Raleway"/>
              <a:cs typeface="Raleway"/>
              <a:sym typeface="Raleway"/>
            </a:endParaRPr>
          </a:p>
          <a:p>
            <a:pPr marL="457200" marR="0" lvl="0" indent="-323850" algn="l" rtl="0">
              <a:lnSpc>
                <a:spcPct val="115000"/>
              </a:lnSpc>
              <a:spcBef>
                <a:spcPts val="0"/>
              </a:spcBef>
              <a:spcAft>
                <a:spcPts val="0"/>
              </a:spcAft>
              <a:buClr>
                <a:schemeClr val="dk1"/>
              </a:buClr>
              <a:buSzPts val="1500"/>
              <a:buFont typeface="Raleway"/>
              <a:buChar char="●"/>
            </a:pPr>
            <a:r>
              <a:rPr lang="en" sz="1500" dirty="0">
                <a:solidFill>
                  <a:schemeClr val="dk1"/>
                </a:solidFill>
                <a:latin typeface="Raleway"/>
                <a:ea typeface="Raleway"/>
                <a:cs typeface="Raleway"/>
                <a:sym typeface="Raleway"/>
              </a:rPr>
              <a:t>Switch from an MAPD to an MA-only plan.</a:t>
            </a:r>
            <a:endParaRPr sz="1500" dirty="0">
              <a:solidFill>
                <a:schemeClr val="dk1"/>
              </a:solidFill>
              <a:latin typeface="Raleway"/>
              <a:ea typeface="Raleway"/>
              <a:cs typeface="Raleway"/>
              <a:sym typeface="Raleway"/>
            </a:endParaRPr>
          </a:p>
          <a:p>
            <a:pPr marL="457200" marR="0" lvl="0" indent="-323850" algn="l" rtl="0">
              <a:lnSpc>
                <a:spcPct val="115000"/>
              </a:lnSpc>
              <a:spcBef>
                <a:spcPts val="0"/>
              </a:spcBef>
              <a:spcAft>
                <a:spcPts val="0"/>
              </a:spcAft>
              <a:buClr>
                <a:schemeClr val="dk1"/>
              </a:buClr>
              <a:buSzPts val="1500"/>
              <a:buFont typeface="Raleway"/>
              <a:buChar char="●"/>
            </a:pPr>
            <a:r>
              <a:rPr lang="en" sz="1500" dirty="0">
                <a:solidFill>
                  <a:schemeClr val="dk1"/>
                </a:solidFill>
                <a:latin typeface="Raleway"/>
                <a:ea typeface="Raleway"/>
                <a:cs typeface="Raleway"/>
                <a:sym typeface="Raleway"/>
              </a:rPr>
              <a:t>Switch from an MA-only plan to an MAPD</a:t>
            </a:r>
            <a:endParaRPr sz="1500" dirty="0">
              <a:solidFill>
                <a:schemeClr val="dk1"/>
              </a:solidFill>
              <a:latin typeface="Raleway"/>
              <a:ea typeface="Raleway"/>
              <a:cs typeface="Raleway"/>
              <a:sym typeface="Raleway"/>
            </a:endParaRPr>
          </a:p>
          <a:p>
            <a:pPr marL="457200" marR="0" lvl="0" indent="-323850" algn="l" rtl="0">
              <a:lnSpc>
                <a:spcPct val="115000"/>
              </a:lnSpc>
              <a:spcBef>
                <a:spcPts val="0"/>
              </a:spcBef>
              <a:spcAft>
                <a:spcPts val="0"/>
              </a:spcAft>
              <a:buClr>
                <a:schemeClr val="dk1"/>
              </a:buClr>
              <a:buSzPts val="1500"/>
              <a:buFont typeface="Raleway"/>
              <a:buChar char="●"/>
            </a:pPr>
            <a:r>
              <a:rPr lang="en" sz="1500" dirty="0">
                <a:solidFill>
                  <a:schemeClr val="dk1"/>
                </a:solidFill>
                <a:latin typeface="Raleway"/>
                <a:ea typeface="Raleway"/>
                <a:cs typeface="Raleway"/>
                <a:sym typeface="Raleway"/>
              </a:rPr>
              <a:t>Switch from an MA-only plan to a different MA-only plan.</a:t>
            </a:r>
            <a:endParaRPr sz="1500" dirty="0">
              <a:solidFill>
                <a:schemeClr val="dk1"/>
              </a:solidFill>
              <a:latin typeface="Raleway"/>
              <a:ea typeface="Raleway"/>
              <a:cs typeface="Raleway"/>
              <a:sym typeface="Raleway"/>
            </a:endParaRPr>
          </a:p>
          <a:p>
            <a:pPr marL="457200" marR="0" lvl="0" indent="-323850" algn="l" rtl="0">
              <a:lnSpc>
                <a:spcPct val="115000"/>
              </a:lnSpc>
              <a:spcBef>
                <a:spcPts val="0"/>
              </a:spcBef>
              <a:spcAft>
                <a:spcPts val="0"/>
              </a:spcAft>
              <a:buClr>
                <a:schemeClr val="dk1"/>
              </a:buClr>
              <a:buSzPts val="1500"/>
              <a:buFont typeface="Raleway"/>
              <a:buChar char="●"/>
            </a:pPr>
            <a:r>
              <a:rPr lang="en" sz="1500" dirty="0">
                <a:solidFill>
                  <a:schemeClr val="dk1"/>
                </a:solidFill>
                <a:latin typeface="Raleway"/>
                <a:ea typeface="Raleway"/>
                <a:cs typeface="Raleway"/>
                <a:sym typeface="Raleway"/>
              </a:rPr>
              <a:t>Go back to original Medicare and, if needed, also join a Medicare Prescription Drug Plan</a:t>
            </a:r>
            <a:endParaRPr sz="1500" dirty="0">
              <a:solidFill>
                <a:schemeClr val="dk1"/>
              </a:solidFill>
              <a:latin typeface="Raleway"/>
              <a:ea typeface="Raleway"/>
              <a:cs typeface="Raleway"/>
              <a:sym typeface="Raleway"/>
            </a:endParaRPr>
          </a:p>
        </p:txBody>
      </p:sp>
      <p:sp>
        <p:nvSpPr>
          <p:cNvPr id="143" name="Google Shape;143;p17"/>
          <p:cNvSpPr txBox="1">
            <a:spLocks noGrp="1"/>
          </p:cNvSpPr>
          <p:nvPr>
            <p:ph type="title"/>
          </p:nvPr>
        </p:nvSpPr>
        <p:spPr>
          <a:xfrm>
            <a:off x="356838" y="349405"/>
            <a:ext cx="6446861" cy="568708"/>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800"/>
              <a:buNone/>
            </a:pPr>
            <a:r>
              <a:rPr lang="en" sz="2200" dirty="0">
                <a:latin typeface="Lato"/>
                <a:ea typeface="Lato"/>
                <a:cs typeface="Lato"/>
                <a:sym typeface="Lato"/>
              </a:rPr>
              <a:t>Medicare Advantage Open Enrollment Period</a:t>
            </a:r>
            <a:endParaRPr sz="2200" dirty="0">
              <a:latin typeface="Lato"/>
              <a:ea typeface="Lato"/>
              <a:cs typeface="Lato"/>
              <a:sym typeface="Lato"/>
            </a:endParaRPr>
          </a:p>
        </p:txBody>
      </p:sp>
      <p:sp>
        <p:nvSpPr>
          <p:cNvPr id="144" name="Google Shape;144;p17"/>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sz="1100" b="1">
                <a:solidFill>
                  <a:srgbClr val="FF8200"/>
                </a:solidFill>
                <a:latin typeface="Raleway"/>
                <a:ea typeface="Raleway"/>
                <a:cs typeface="Raleway"/>
                <a:sym typeface="Raleway"/>
              </a:rPr>
              <a:t>6</a:t>
            </a:fld>
            <a:endParaRPr sz="1100" b="1">
              <a:solidFill>
                <a:srgbClr val="FF8200"/>
              </a:solidFill>
              <a:latin typeface="Raleway"/>
              <a:ea typeface="Raleway"/>
              <a:cs typeface="Raleway"/>
              <a:sym typeface="Raleway"/>
            </a:endParaRPr>
          </a:p>
        </p:txBody>
      </p:sp>
      <p:pic>
        <p:nvPicPr>
          <p:cNvPr id="145" name="Google Shape;145;p17"/>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08E30A93-5061-9353-3B50-F863ABAAD03B}"/>
              </a:ext>
            </a:extLst>
          </p:cNvPr>
          <p:cNvPicPr>
            <a:picLocks noChangeAspect="1"/>
          </p:cNvPicPr>
          <p:nvPr/>
        </p:nvPicPr>
        <p:blipFill>
          <a:blip r:embed="rId4"/>
          <a:stretch>
            <a:fillRect/>
          </a:stretch>
        </p:blipFill>
        <p:spPr>
          <a:xfrm>
            <a:off x="7912501" y="4186345"/>
            <a:ext cx="1231499" cy="9571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txBox="1"/>
          <p:nvPr/>
        </p:nvSpPr>
        <p:spPr>
          <a:xfrm>
            <a:off x="388620" y="2103119"/>
            <a:ext cx="8351520" cy="1927205"/>
          </a:xfrm>
          <a:prstGeom prst="rect">
            <a:avLst/>
          </a:prstGeom>
          <a:noFill/>
          <a:ln>
            <a:noFill/>
          </a:ln>
        </p:spPr>
        <p:txBody>
          <a:bodyPr spcFirstLastPara="1" wrap="square" lIns="91425" tIns="91425" rIns="91425" bIns="91425" anchor="t" anchorCtr="0">
            <a:noAutofit/>
          </a:bodyPr>
          <a:lstStyle/>
          <a:p>
            <a:pPr marL="457200" marR="0" lvl="0" indent="-323850" algn="l" rtl="0">
              <a:lnSpc>
                <a:spcPct val="115000"/>
              </a:lnSpc>
              <a:spcBef>
                <a:spcPts val="0"/>
              </a:spcBef>
              <a:spcAft>
                <a:spcPts val="0"/>
              </a:spcAft>
              <a:buClr>
                <a:schemeClr val="dk1"/>
              </a:buClr>
              <a:buSzPts val="1500"/>
              <a:buFont typeface="Raleway"/>
              <a:buChar char="●"/>
            </a:pPr>
            <a:r>
              <a:rPr lang="en" sz="1500" dirty="0">
                <a:solidFill>
                  <a:schemeClr val="dk1"/>
                </a:solidFill>
                <a:latin typeface="Raleway"/>
                <a:ea typeface="Raleway"/>
                <a:cs typeface="Raleway"/>
                <a:sym typeface="Raleway"/>
              </a:rPr>
              <a:t>You can also make changes to your Medicare Advantage and Medicare prescription drug coverage when certain events happen in your life, like if you move or lose other insurance coverage. These chances to make changes are called </a:t>
            </a:r>
            <a:r>
              <a:rPr lang="en" sz="1500" b="1" dirty="0">
                <a:solidFill>
                  <a:schemeClr val="dk1"/>
                </a:solidFill>
                <a:latin typeface="Raleway"/>
                <a:ea typeface="Raleway"/>
                <a:cs typeface="Raleway"/>
                <a:sym typeface="Raleway"/>
              </a:rPr>
              <a:t>Special Enrollment Periods (SEPs).</a:t>
            </a:r>
            <a:endParaRPr sz="1500" b="1" dirty="0">
              <a:solidFill>
                <a:schemeClr val="dk1"/>
              </a:solidFill>
              <a:latin typeface="Raleway"/>
              <a:ea typeface="Raleway"/>
              <a:cs typeface="Raleway"/>
              <a:sym typeface="Raleway"/>
            </a:endParaRPr>
          </a:p>
        </p:txBody>
      </p:sp>
      <p:sp>
        <p:nvSpPr>
          <p:cNvPr id="152" name="Google Shape;152;p18"/>
          <p:cNvSpPr txBox="1">
            <a:spLocks noGrp="1"/>
          </p:cNvSpPr>
          <p:nvPr>
            <p:ph type="title"/>
          </p:nvPr>
        </p:nvSpPr>
        <p:spPr>
          <a:xfrm>
            <a:off x="270300" y="294413"/>
            <a:ext cx="6533400" cy="623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800"/>
              <a:buNone/>
            </a:pPr>
            <a:r>
              <a:rPr lang="en" sz="2200">
                <a:latin typeface="Lato"/>
                <a:ea typeface="Lato"/>
                <a:cs typeface="Lato"/>
                <a:sym typeface="Lato"/>
              </a:rPr>
              <a:t>Special Enrollment Periods</a:t>
            </a:r>
            <a:endParaRPr sz="2200">
              <a:latin typeface="Lato"/>
              <a:ea typeface="Lato"/>
              <a:cs typeface="Lato"/>
              <a:sym typeface="Lato"/>
            </a:endParaRPr>
          </a:p>
        </p:txBody>
      </p:sp>
      <p:sp>
        <p:nvSpPr>
          <p:cNvPr id="153" name="Google Shape;153;p18"/>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sz="1100" b="1">
                <a:solidFill>
                  <a:srgbClr val="FF8200"/>
                </a:solidFill>
                <a:latin typeface="Raleway"/>
                <a:ea typeface="Raleway"/>
                <a:cs typeface="Raleway"/>
                <a:sym typeface="Raleway"/>
              </a:rPr>
              <a:t>7</a:t>
            </a:fld>
            <a:endParaRPr sz="1100" b="1">
              <a:solidFill>
                <a:srgbClr val="FF8200"/>
              </a:solidFill>
              <a:latin typeface="Raleway"/>
              <a:ea typeface="Raleway"/>
              <a:cs typeface="Raleway"/>
              <a:sym typeface="Raleway"/>
            </a:endParaRPr>
          </a:p>
        </p:txBody>
      </p:sp>
      <p:pic>
        <p:nvPicPr>
          <p:cNvPr id="154" name="Google Shape;154;p18"/>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2" name="Picture 1">
            <a:extLst>
              <a:ext uri="{FF2B5EF4-FFF2-40B4-BE49-F238E27FC236}">
                <a16:creationId xmlns:a16="http://schemas.microsoft.com/office/drawing/2014/main" id="{41C67431-A4FB-8C08-CBD4-A3CAB3CE14B7}"/>
              </a:ext>
            </a:extLst>
          </p:cNvPr>
          <p:cNvPicPr>
            <a:picLocks noChangeAspect="1"/>
          </p:cNvPicPr>
          <p:nvPr/>
        </p:nvPicPr>
        <p:blipFill>
          <a:blip r:embed="rId4"/>
          <a:stretch>
            <a:fillRect/>
          </a:stretch>
        </p:blipFill>
        <p:spPr>
          <a:xfrm>
            <a:off x="7912501" y="4186345"/>
            <a:ext cx="1231499" cy="9571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Google Shape;160;p19"/>
          <p:cNvSpPr txBox="1">
            <a:spLocks noGrp="1"/>
          </p:cNvSpPr>
          <p:nvPr>
            <p:ph type="title"/>
          </p:nvPr>
        </p:nvSpPr>
        <p:spPr>
          <a:xfrm>
            <a:off x="371706" y="498088"/>
            <a:ext cx="6431993" cy="706419"/>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800"/>
              <a:buNone/>
            </a:pPr>
            <a:r>
              <a:rPr lang="en" sz="2100" dirty="0">
                <a:latin typeface="Lato"/>
                <a:ea typeface="Lato"/>
                <a:cs typeface="Lato"/>
                <a:sym typeface="Lato"/>
              </a:rPr>
              <a:t>Your Medicare Coverage Choices at-a-Glance</a:t>
            </a:r>
            <a:endParaRPr sz="2100" dirty="0">
              <a:latin typeface="Lato"/>
              <a:ea typeface="Lato"/>
              <a:cs typeface="Lato"/>
              <a:sym typeface="Lato"/>
            </a:endParaRPr>
          </a:p>
        </p:txBody>
      </p:sp>
      <p:sp>
        <p:nvSpPr>
          <p:cNvPr id="161" name="Google Shape;161;p19"/>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sz="1100" b="1">
                <a:solidFill>
                  <a:srgbClr val="FF8200"/>
                </a:solidFill>
                <a:latin typeface="Raleway"/>
                <a:ea typeface="Raleway"/>
                <a:cs typeface="Raleway"/>
                <a:sym typeface="Raleway"/>
              </a:rPr>
              <a:t>8</a:t>
            </a:fld>
            <a:endParaRPr sz="1100" b="1">
              <a:solidFill>
                <a:srgbClr val="FF8200"/>
              </a:solidFill>
              <a:latin typeface="Raleway"/>
              <a:ea typeface="Raleway"/>
              <a:cs typeface="Raleway"/>
              <a:sym typeface="Raleway"/>
            </a:endParaRPr>
          </a:p>
        </p:txBody>
      </p:sp>
      <p:pic>
        <p:nvPicPr>
          <p:cNvPr id="162" name="Google Shape;162;p19"/>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sp>
        <p:nvSpPr>
          <p:cNvPr id="163" name="Google Shape;163;p19"/>
          <p:cNvSpPr/>
          <p:nvPr/>
        </p:nvSpPr>
        <p:spPr>
          <a:xfrm>
            <a:off x="1941575" y="1679025"/>
            <a:ext cx="2542350" cy="5634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64" name="Google Shape;164;p19"/>
          <p:cNvSpPr/>
          <p:nvPr/>
        </p:nvSpPr>
        <p:spPr>
          <a:xfrm>
            <a:off x="1941575" y="2303975"/>
            <a:ext cx="3697938" cy="5634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65" name="Google Shape;165;p19"/>
          <p:cNvSpPr/>
          <p:nvPr/>
        </p:nvSpPr>
        <p:spPr>
          <a:xfrm>
            <a:off x="550128" y="2928925"/>
            <a:ext cx="7728348" cy="5634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66" name="Google Shape;166;p19"/>
          <p:cNvSpPr/>
          <p:nvPr/>
        </p:nvSpPr>
        <p:spPr>
          <a:xfrm>
            <a:off x="550127" y="3553875"/>
            <a:ext cx="6244986" cy="5634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67" name="Google Shape;167;p19"/>
          <p:cNvSpPr txBox="1"/>
          <p:nvPr/>
        </p:nvSpPr>
        <p:spPr>
          <a:xfrm>
            <a:off x="713125" y="1967950"/>
            <a:ext cx="1155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400" dirty="0">
                <a:latin typeface="Lato"/>
                <a:ea typeface="Lato"/>
                <a:cs typeface="Lato"/>
                <a:sym typeface="Lato"/>
              </a:rPr>
              <a:t>Original </a:t>
            </a:r>
            <a:endParaRPr sz="1400" dirty="0">
              <a:latin typeface="Lato"/>
              <a:ea typeface="Lato"/>
              <a:cs typeface="Lato"/>
              <a:sym typeface="Lato"/>
            </a:endParaRPr>
          </a:p>
          <a:p>
            <a:pPr marL="0" lvl="0" indent="0" algn="ctr" rtl="0">
              <a:spcBef>
                <a:spcPts val="0"/>
              </a:spcBef>
              <a:spcAft>
                <a:spcPts val="0"/>
              </a:spcAft>
              <a:buNone/>
            </a:pPr>
            <a:r>
              <a:rPr lang="en" sz="1400" dirty="0">
                <a:latin typeface="Lato"/>
                <a:ea typeface="Lato"/>
                <a:cs typeface="Lato"/>
                <a:sym typeface="Lato"/>
              </a:rPr>
              <a:t>Medicare</a:t>
            </a:r>
            <a:endParaRPr sz="1400" dirty="0">
              <a:latin typeface="Lato"/>
              <a:ea typeface="Lato"/>
              <a:cs typeface="Lato"/>
              <a:sym typeface="Lato"/>
            </a:endParaRPr>
          </a:p>
        </p:txBody>
      </p:sp>
      <p:sp>
        <p:nvSpPr>
          <p:cNvPr id="168" name="Google Shape;168;p19"/>
          <p:cNvSpPr txBox="1"/>
          <p:nvPr/>
        </p:nvSpPr>
        <p:spPr>
          <a:xfrm>
            <a:off x="550127" y="2902825"/>
            <a:ext cx="1391448"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400" dirty="0">
                <a:latin typeface="Lato"/>
                <a:ea typeface="Lato"/>
                <a:cs typeface="Lato"/>
                <a:sym typeface="Lato"/>
              </a:rPr>
              <a:t>Medicare</a:t>
            </a:r>
            <a:endParaRPr sz="1400" dirty="0">
              <a:latin typeface="Lato"/>
              <a:ea typeface="Lato"/>
              <a:cs typeface="Lato"/>
              <a:sym typeface="Lato"/>
            </a:endParaRPr>
          </a:p>
          <a:p>
            <a:pPr marL="0" lvl="0" indent="0" algn="ctr" rtl="0">
              <a:spcBef>
                <a:spcPts val="0"/>
              </a:spcBef>
              <a:spcAft>
                <a:spcPts val="0"/>
              </a:spcAft>
              <a:buNone/>
            </a:pPr>
            <a:r>
              <a:rPr lang="en" sz="1400" dirty="0">
                <a:latin typeface="Lato"/>
                <a:ea typeface="Lato"/>
                <a:cs typeface="Lato"/>
                <a:sym typeface="Lato"/>
              </a:rPr>
              <a:t>Advantage **</a:t>
            </a:r>
          </a:p>
          <a:p>
            <a:pPr marL="0" lvl="0" indent="0" algn="ctr" rtl="0">
              <a:spcBef>
                <a:spcPts val="0"/>
              </a:spcBef>
              <a:spcAft>
                <a:spcPts val="0"/>
              </a:spcAft>
              <a:buNone/>
            </a:pPr>
            <a:endParaRPr sz="1400" dirty="0">
              <a:latin typeface="Lato"/>
              <a:ea typeface="Lato"/>
              <a:cs typeface="Lato"/>
              <a:sym typeface="Lato"/>
            </a:endParaRPr>
          </a:p>
        </p:txBody>
      </p:sp>
      <p:sp>
        <p:nvSpPr>
          <p:cNvPr id="169" name="Google Shape;169;p19"/>
          <p:cNvSpPr txBox="1"/>
          <p:nvPr/>
        </p:nvSpPr>
        <p:spPr>
          <a:xfrm>
            <a:off x="494525" y="3553875"/>
            <a:ext cx="1374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400" dirty="0">
                <a:latin typeface="Lato"/>
                <a:ea typeface="Lato"/>
                <a:cs typeface="Lato"/>
                <a:sym typeface="Lato"/>
              </a:rPr>
              <a:t>Prescription Drug Coverage</a:t>
            </a:r>
            <a:endParaRPr sz="1400" dirty="0">
              <a:latin typeface="Lato"/>
              <a:ea typeface="Lato"/>
              <a:cs typeface="Lato"/>
              <a:sym typeface="Lato"/>
            </a:endParaRPr>
          </a:p>
        </p:txBody>
      </p:sp>
      <p:sp>
        <p:nvSpPr>
          <p:cNvPr id="170" name="Google Shape;170;p19"/>
          <p:cNvSpPr txBox="1"/>
          <p:nvPr/>
        </p:nvSpPr>
        <p:spPr>
          <a:xfrm>
            <a:off x="1941575" y="1760625"/>
            <a:ext cx="1155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Lato"/>
                <a:ea typeface="Lato"/>
                <a:cs typeface="Lato"/>
                <a:sym typeface="Lato"/>
              </a:rPr>
              <a:t>Part A</a:t>
            </a:r>
            <a:endParaRPr b="1">
              <a:latin typeface="Lato"/>
              <a:ea typeface="Lato"/>
              <a:cs typeface="Lato"/>
              <a:sym typeface="Lato"/>
            </a:endParaRPr>
          </a:p>
        </p:txBody>
      </p:sp>
      <p:sp>
        <p:nvSpPr>
          <p:cNvPr id="171" name="Google Shape;171;p19"/>
          <p:cNvSpPr txBox="1"/>
          <p:nvPr/>
        </p:nvSpPr>
        <p:spPr>
          <a:xfrm>
            <a:off x="1941575" y="2385575"/>
            <a:ext cx="1155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Lato"/>
                <a:ea typeface="Lato"/>
                <a:cs typeface="Lato"/>
                <a:sym typeface="Lato"/>
              </a:rPr>
              <a:t>Part B</a:t>
            </a:r>
            <a:endParaRPr b="1">
              <a:latin typeface="Lato"/>
              <a:ea typeface="Lato"/>
              <a:cs typeface="Lato"/>
              <a:sym typeface="Lato"/>
            </a:endParaRPr>
          </a:p>
        </p:txBody>
      </p:sp>
      <p:sp>
        <p:nvSpPr>
          <p:cNvPr id="172" name="Google Shape;172;p19"/>
          <p:cNvSpPr txBox="1"/>
          <p:nvPr/>
        </p:nvSpPr>
        <p:spPr>
          <a:xfrm>
            <a:off x="1941575" y="3010525"/>
            <a:ext cx="11556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Lato"/>
                <a:ea typeface="Lato"/>
                <a:cs typeface="Lato"/>
                <a:sym typeface="Lato"/>
              </a:rPr>
              <a:t>Part C</a:t>
            </a:r>
            <a:endParaRPr b="1">
              <a:latin typeface="Lato"/>
              <a:ea typeface="Lato"/>
              <a:cs typeface="Lato"/>
              <a:sym typeface="Lato"/>
            </a:endParaRPr>
          </a:p>
        </p:txBody>
      </p:sp>
      <p:sp>
        <p:nvSpPr>
          <p:cNvPr id="173" name="Google Shape;173;p19"/>
          <p:cNvSpPr txBox="1"/>
          <p:nvPr/>
        </p:nvSpPr>
        <p:spPr>
          <a:xfrm>
            <a:off x="1941575" y="3635475"/>
            <a:ext cx="1155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Lato"/>
                <a:ea typeface="Lato"/>
                <a:cs typeface="Lato"/>
                <a:sym typeface="Lato"/>
              </a:rPr>
              <a:t>Part D</a:t>
            </a:r>
            <a:endParaRPr b="1">
              <a:latin typeface="Lato"/>
              <a:ea typeface="Lato"/>
              <a:cs typeface="Lato"/>
              <a:sym typeface="Lato"/>
            </a:endParaRPr>
          </a:p>
        </p:txBody>
      </p:sp>
      <p:sp>
        <p:nvSpPr>
          <p:cNvPr id="174" name="Google Shape;174;p19"/>
          <p:cNvSpPr txBox="1"/>
          <p:nvPr/>
        </p:nvSpPr>
        <p:spPr>
          <a:xfrm>
            <a:off x="3328325" y="1139613"/>
            <a:ext cx="1155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dirty="0">
                <a:solidFill>
                  <a:schemeClr val="bg1"/>
                </a:solidFill>
                <a:latin typeface="Lato"/>
                <a:ea typeface="Lato"/>
                <a:cs typeface="Lato"/>
                <a:sym typeface="Lato"/>
              </a:rPr>
              <a:t>Hospital</a:t>
            </a:r>
            <a:endParaRPr sz="1100" dirty="0">
              <a:solidFill>
                <a:schemeClr val="bg1"/>
              </a:solidFill>
              <a:latin typeface="Lato"/>
              <a:ea typeface="Lato"/>
              <a:cs typeface="Lato"/>
              <a:sym typeface="Lato"/>
            </a:endParaRPr>
          </a:p>
          <a:p>
            <a:pPr marL="0" lvl="0" indent="0" algn="ctr" rtl="0">
              <a:spcBef>
                <a:spcPts val="0"/>
              </a:spcBef>
              <a:spcAft>
                <a:spcPts val="0"/>
              </a:spcAft>
              <a:buNone/>
            </a:pPr>
            <a:r>
              <a:rPr lang="en" sz="1100" dirty="0">
                <a:solidFill>
                  <a:schemeClr val="bg1"/>
                </a:solidFill>
                <a:latin typeface="Lato"/>
                <a:ea typeface="Lato"/>
                <a:cs typeface="Lato"/>
                <a:sym typeface="Lato"/>
              </a:rPr>
              <a:t>Insurance</a:t>
            </a:r>
            <a:endParaRPr sz="1100" dirty="0">
              <a:solidFill>
                <a:schemeClr val="bg1"/>
              </a:solidFill>
              <a:latin typeface="Lato"/>
              <a:ea typeface="Lato"/>
              <a:cs typeface="Lato"/>
              <a:sym typeface="Lato"/>
            </a:endParaRPr>
          </a:p>
        </p:txBody>
      </p:sp>
      <p:sp>
        <p:nvSpPr>
          <p:cNvPr id="175" name="Google Shape;175;p19"/>
          <p:cNvSpPr txBox="1"/>
          <p:nvPr/>
        </p:nvSpPr>
        <p:spPr>
          <a:xfrm>
            <a:off x="4483925" y="1139613"/>
            <a:ext cx="1155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dirty="0">
                <a:solidFill>
                  <a:schemeClr val="bg1"/>
                </a:solidFill>
                <a:latin typeface="Lato"/>
                <a:ea typeface="Lato"/>
                <a:cs typeface="Lato"/>
                <a:sym typeface="Lato"/>
              </a:rPr>
              <a:t>Medical</a:t>
            </a:r>
            <a:endParaRPr sz="1100" dirty="0">
              <a:solidFill>
                <a:schemeClr val="bg1"/>
              </a:solidFill>
              <a:latin typeface="Lato"/>
              <a:ea typeface="Lato"/>
              <a:cs typeface="Lato"/>
              <a:sym typeface="Lato"/>
            </a:endParaRPr>
          </a:p>
          <a:p>
            <a:pPr marL="0" lvl="0" indent="0" algn="ctr" rtl="0">
              <a:spcBef>
                <a:spcPts val="0"/>
              </a:spcBef>
              <a:spcAft>
                <a:spcPts val="0"/>
              </a:spcAft>
              <a:buNone/>
            </a:pPr>
            <a:r>
              <a:rPr lang="en" sz="1100" dirty="0">
                <a:solidFill>
                  <a:schemeClr val="bg1"/>
                </a:solidFill>
                <a:latin typeface="Lato"/>
                <a:ea typeface="Lato"/>
                <a:cs typeface="Lato"/>
                <a:sym typeface="Lato"/>
              </a:rPr>
              <a:t>Insurance</a:t>
            </a:r>
            <a:endParaRPr sz="1100" dirty="0">
              <a:solidFill>
                <a:schemeClr val="bg1"/>
              </a:solidFill>
              <a:latin typeface="Lato"/>
              <a:ea typeface="Lato"/>
              <a:cs typeface="Lato"/>
              <a:sym typeface="Lato"/>
            </a:endParaRPr>
          </a:p>
        </p:txBody>
      </p:sp>
      <p:sp>
        <p:nvSpPr>
          <p:cNvPr id="176" name="Google Shape;176;p19"/>
          <p:cNvSpPr txBox="1"/>
          <p:nvPr/>
        </p:nvSpPr>
        <p:spPr>
          <a:xfrm>
            <a:off x="5639513" y="1139613"/>
            <a:ext cx="1155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dirty="0">
                <a:solidFill>
                  <a:schemeClr val="bg1"/>
                </a:solidFill>
                <a:latin typeface="Lato"/>
                <a:ea typeface="Lato"/>
                <a:cs typeface="Lato"/>
                <a:sym typeface="Lato"/>
              </a:rPr>
              <a:t>Prescription </a:t>
            </a:r>
            <a:endParaRPr sz="1100" dirty="0">
              <a:solidFill>
                <a:schemeClr val="bg1"/>
              </a:solidFill>
              <a:latin typeface="Lato"/>
              <a:ea typeface="Lato"/>
              <a:cs typeface="Lato"/>
              <a:sym typeface="Lato"/>
            </a:endParaRPr>
          </a:p>
          <a:p>
            <a:pPr marL="0" lvl="0" indent="0" algn="ctr" rtl="0">
              <a:spcBef>
                <a:spcPts val="0"/>
              </a:spcBef>
              <a:spcAft>
                <a:spcPts val="0"/>
              </a:spcAft>
              <a:buNone/>
            </a:pPr>
            <a:r>
              <a:rPr lang="en" sz="1100" dirty="0">
                <a:solidFill>
                  <a:schemeClr val="bg1"/>
                </a:solidFill>
                <a:latin typeface="Lato"/>
                <a:ea typeface="Lato"/>
                <a:cs typeface="Lato"/>
                <a:sym typeface="Lato"/>
              </a:rPr>
              <a:t>Coverage</a:t>
            </a:r>
            <a:endParaRPr sz="1100" dirty="0">
              <a:solidFill>
                <a:schemeClr val="bg1"/>
              </a:solidFill>
              <a:latin typeface="Lato"/>
              <a:ea typeface="Lato"/>
              <a:cs typeface="Lato"/>
              <a:sym typeface="Lato"/>
            </a:endParaRPr>
          </a:p>
        </p:txBody>
      </p:sp>
      <p:sp>
        <p:nvSpPr>
          <p:cNvPr id="177" name="Google Shape;177;p19"/>
          <p:cNvSpPr txBox="1"/>
          <p:nvPr/>
        </p:nvSpPr>
        <p:spPr>
          <a:xfrm>
            <a:off x="6795125" y="1139625"/>
            <a:ext cx="1155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dirty="0">
                <a:solidFill>
                  <a:schemeClr val="bg1"/>
                </a:solidFill>
                <a:latin typeface="Lato"/>
                <a:ea typeface="Lato"/>
                <a:cs typeface="Lato"/>
                <a:sym typeface="Lato"/>
              </a:rPr>
              <a:t>Additional</a:t>
            </a:r>
            <a:endParaRPr sz="1100" dirty="0">
              <a:solidFill>
                <a:schemeClr val="bg1"/>
              </a:solidFill>
              <a:latin typeface="Lato"/>
              <a:ea typeface="Lato"/>
              <a:cs typeface="Lato"/>
              <a:sym typeface="Lato"/>
            </a:endParaRPr>
          </a:p>
          <a:p>
            <a:pPr marL="0" lvl="0" indent="0" algn="ctr" rtl="0">
              <a:spcBef>
                <a:spcPts val="0"/>
              </a:spcBef>
              <a:spcAft>
                <a:spcPts val="0"/>
              </a:spcAft>
              <a:buNone/>
            </a:pPr>
            <a:r>
              <a:rPr lang="en" sz="1100" dirty="0">
                <a:solidFill>
                  <a:schemeClr val="bg1"/>
                </a:solidFill>
                <a:latin typeface="Lato"/>
                <a:ea typeface="Lato"/>
                <a:cs typeface="Lato"/>
                <a:sym typeface="Lato"/>
              </a:rPr>
              <a:t>Benefits</a:t>
            </a:r>
            <a:endParaRPr sz="1100" dirty="0">
              <a:solidFill>
                <a:schemeClr val="bg1"/>
              </a:solidFill>
              <a:latin typeface="Lato"/>
              <a:ea typeface="Lato"/>
              <a:cs typeface="Lato"/>
              <a:sym typeface="Lato"/>
            </a:endParaRPr>
          </a:p>
        </p:txBody>
      </p:sp>
      <p:pic>
        <p:nvPicPr>
          <p:cNvPr id="178" name="Google Shape;178;p19"/>
          <p:cNvPicPr preferRelativeResize="0"/>
          <p:nvPr/>
        </p:nvPicPr>
        <p:blipFill>
          <a:blip r:embed="rId4">
            <a:alphaModFix/>
          </a:blip>
          <a:stretch>
            <a:fillRect/>
          </a:stretch>
        </p:blipFill>
        <p:spPr>
          <a:xfrm>
            <a:off x="3706025" y="1760213"/>
            <a:ext cx="400200" cy="400200"/>
          </a:xfrm>
          <a:prstGeom prst="rect">
            <a:avLst/>
          </a:prstGeom>
          <a:noFill/>
          <a:ln>
            <a:noFill/>
          </a:ln>
        </p:spPr>
      </p:pic>
      <p:pic>
        <p:nvPicPr>
          <p:cNvPr id="179" name="Google Shape;179;p19"/>
          <p:cNvPicPr preferRelativeResize="0"/>
          <p:nvPr/>
        </p:nvPicPr>
        <p:blipFill>
          <a:blip r:embed="rId4">
            <a:alphaModFix/>
          </a:blip>
          <a:stretch>
            <a:fillRect/>
          </a:stretch>
        </p:blipFill>
        <p:spPr>
          <a:xfrm>
            <a:off x="3706025" y="3010525"/>
            <a:ext cx="400200" cy="400200"/>
          </a:xfrm>
          <a:prstGeom prst="rect">
            <a:avLst/>
          </a:prstGeom>
          <a:noFill/>
          <a:ln>
            <a:noFill/>
          </a:ln>
        </p:spPr>
      </p:pic>
      <p:pic>
        <p:nvPicPr>
          <p:cNvPr id="180" name="Google Shape;180;p19"/>
          <p:cNvPicPr preferRelativeResize="0"/>
          <p:nvPr/>
        </p:nvPicPr>
        <p:blipFill>
          <a:blip r:embed="rId4">
            <a:alphaModFix/>
          </a:blip>
          <a:stretch>
            <a:fillRect/>
          </a:stretch>
        </p:blipFill>
        <p:spPr>
          <a:xfrm>
            <a:off x="4861625" y="2385575"/>
            <a:ext cx="400200" cy="400200"/>
          </a:xfrm>
          <a:prstGeom prst="rect">
            <a:avLst/>
          </a:prstGeom>
          <a:noFill/>
          <a:ln>
            <a:noFill/>
          </a:ln>
        </p:spPr>
      </p:pic>
      <p:pic>
        <p:nvPicPr>
          <p:cNvPr id="181" name="Google Shape;181;p19"/>
          <p:cNvPicPr preferRelativeResize="0"/>
          <p:nvPr/>
        </p:nvPicPr>
        <p:blipFill>
          <a:blip r:embed="rId4">
            <a:alphaModFix/>
          </a:blip>
          <a:stretch>
            <a:fillRect/>
          </a:stretch>
        </p:blipFill>
        <p:spPr>
          <a:xfrm>
            <a:off x="4861625" y="3010525"/>
            <a:ext cx="400200" cy="400200"/>
          </a:xfrm>
          <a:prstGeom prst="rect">
            <a:avLst/>
          </a:prstGeom>
          <a:noFill/>
          <a:ln>
            <a:noFill/>
          </a:ln>
        </p:spPr>
      </p:pic>
      <p:pic>
        <p:nvPicPr>
          <p:cNvPr id="183" name="Google Shape;183;p19"/>
          <p:cNvPicPr preferRelativeResize="0"/>
          <p:nvPr/>
        </p:nvPicPr>
        <p:blipFill>
          <a:blip r:embed="rId4">
            <a:alphaModFix/>
          </a:blip>
          <a:stretch>
            <a:fillRect/>
          </a:stretch>
        </p:blipFill>
        <p:spPr>
          <a:xfrm>
            <a:off x="7172825" y="3010525"/>
            <a:ext cx="400200" cy="400200"/>
          </a:xfrm>
          <a:prstGeom prst="rect">
            <a:avLst/>
          </a:prstGeom>
          <a:noFill/>
          <a:ln>
            <a:noFill/>
          </a:ln>
        </p:spPr>
      </p:pic>
      <p:pic>
        <p:nvPicPr>
          <p:cNvPr id="184" name="Google Shape;184;p19"/>
          <p:cNvPicPr preferRelativeResize="0"/>
          <p:nvPr/>
        </p:nvPicPr>
        <p:blipFill>
          <a:blip r:embed="rId4">
            <a:alphaModFix/>
          </a:blip>
          <a:stretch>
            <a:fillRect/>
          </a:stretch>
        </p:blipFill>
        <p:spPr>
          <a:xfrm>
            <a:off x="6017225" y="3635475"/>
            <a:ext cx="400200" cy="400200"/>
          </a:xfrm>
          <a:prstGeom prst="rect">
            <a:avLst/>
          </a:prstGeom>
          <a:noFill/>
          <a:ln>
            <a:noFill/>
          </a:ln>
        </p:spPr>
      </p:pic>
      <p:pic>
        <p:nvPicPr>
          <p:cNvPr id="2" name="Picture 1">
            <a:extLst>
              <a:ext uri="{FF2B5EF4-FFF2-40B4-BE49-F238E27FC236}">
                <a16:creationId xmlns:a16="http://schemas.microsoft.com/office/drawing/2014/main" id="{16DDE19E-D30F-F558-3A6E-C29B4A883FD1}"/>
              </a:ext>
            </a:extLst>
          </p:cNvPr>
          <p:cNvPicPr>
            <a:picLocks noChangeAspect="1"/>
          </p:cNvPicPr>
          <p:nvPr/>
        </p:nvPicPr>
        <p:blipFill>
          <a:blip r:embed="rId5"/>
          <a:stretch>
            <a:fillRect/>
          </a:stretch>
        </p:blipFill>
        <p:spPr>
          <a:xfrm>
            <a:off x="7912501" y="4186345"/>
            <a:ext cx="1231499" cy="957155"/>
          </a:xfrm>
          <a:prstGeom prst="rect">
            <a:avLst/>
          </a:prstGeom>
        </p:spPr>
      </p:pic>
      <p:sp>
        <p:nvSpPr>
          <p:cNvPr id="3" name="Google Shape;168;p19">
            <a:extLst>
              <a:ext uri="{FF2B5EF4-FFF2-40B4-BE49-F238E27FC236}">
                <a16:creationId xmlns:a16="http://schemas.microsoft.com/office/drawing/2014/main" id="{DD093790-2736-B517-3755-673A43F9FAE4}"/>
              </a:ext>
            </a:extLst>
          </p:cNvPr>
          <p:cNvSpPr txBox="1"/>
          <p:nvPr/>
        </p:nvSpPr>
        <p:spPr>
          <a:xfrm>
            <a:off x="851885" y="4133475"/>
            <a:ext cx="5943228" cy="346218"/>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1050" dirty="0">
                <a:latin typeface="Lato"/>
                <a:ea typeface="Lato"/>
                <a:cs typeface="Lato"/>
                <a:sym typeface="Lato"/>
              </a:rPr>
              <a:t>** Some Medicare Advantage Plans may provide prescription drug benefits</a:t>
            </a:r>
            <a:endParaRPr sz="1050" dirty="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20"/>
          <p:cNvSpPr txBox="1">
            <a:spLocks noGrp="1"/>
          </p:cNvSpPr>
          <p:nvPr>
            <p:ph type="title"/>
          </p:nvPr>
        </p:nvSpPr>
        <p:spPr>
          <a:xfrm>
            <a:off x="356838" y="356839"/>
            <a:ext cx="6446861" cy="69881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800"/>
              <a:buNone/>
            </a:pPr>
            <a:r>
              <a:rPr lang="en" sz="2500" dirty="0">
                <a:latin typeface="Lato"/>
                <a:ea typeface="Lato"/>
                <a:cs typeface="Lato"/>
                <a:sym typeface="Lato"/>
              </a:rPr>
              <a:t>Example of Medicare Card</a:t>
            </a:r>
            <a:r>
              <a:rPr lang="en" sz="2500" dirty="0">
                <a:latin typeface="Raleway"/>
                <a:ea typeface="Raleway"/>
                <a:cs typeface="Raleway"/>
                <a:sym typeface="Raleway"/>
              </a:rPr>
              <a:t> </a:t>
            </a:r>
            <a:endParaRPr sz="2500" dirty="0">
              <a:latin typeface="Raleway"/>
              <a:ea typeface="Raleway"/>
              <a:cs typeface="Raleway"/>
              <a:sym typeface="Raleway"/>
            </a:endParaRPr>
          </a:p>
        </p:txBody>
      </p:sp>
      <p:sp>
        <p:nvSpPr>
          <p:cNvPr id="191" name="Google Shape;191;p20"/>
          <p:cNvSpPr txBox="1">
            <a:spLocks noGrp="1"/>
          </p:cNvSpPr>
          <p:nvPr>
            <p:ph type="sldNum" sz="quarter" idx="12"/>
          </p:nvPr>
        </p:nvSpPr>
        <p:spPr>
          <a:xfrm>
            <a:off x="285158" y="46439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sz="1100" b="1">
                <a:solidFill>
                  <a:srgbClr val="FF8200"/>
                </a:solidFill>
                <a:latin typeface="Raleway"/>
                <a:ea typeface="Raleway"/>
                <a:cs typeface="Raleway"/>
                <a:sym typeface="Raleway"/>
              </a:rPr>
              <a:t>9</a:t>
            </a:fld>
            <a:endParaRPr sz="1100" b="1">
              <a:solidFill>
                <a:srgbClr val="FF8200"/>
              </a:solidFill>
              <a:latin typeface="Raleway"/>
              <a:ea typeface="Raleway"/>
              <a:cs typeface="Raleway"/>
              <a:sym typeface="Raleway"/>
            </a:endParaRPr>
          </a:p>
        </p:txBody>
      </p:sp>
      <p:pic>
        <p:nvPicPr>
          <p:cNvPr id="192" name="Google Shape;192;p20"/>
          <p:cNvPicPr preferRelativeResize="0"/>
          <p:nvPr/>
        </p:nvPicPr>
        <p:blipFill rotWithShape="1">
          <a:blip r:embed="rId3">
            <a:alphaModFix/>
          </a:blip>
          <a:srcRect r="57807"/>
          <a:stretch/>
        </p:blipFill>
        <p:spPr>
          <a:xfrm>
            <a:off x="7849619" y="4543376"/>
            <a:ext cx="1009234" cy="623700"/>
          </a:xfrm>
          <a:prstGeom prst="rect">
            <a:avLst/>
          </a:prstGeom>
          <a:noFill/>
          <a:ln>
            <a:noFill/>
          </a:ln>
        </p:spPr>
      </p:pic>
      <p:pic>
        <p:nvPicPr>
          <p:cNvPr id="193" name="Google Shape;193;p20"/>
          <p:cNvPicPr preferRelativeResize="0"/>
          <p:nvPr/>
        </p:nvPicPr>
        <p:blipFill rotWithShape="1">
          <a:blip r:embed="rId4">
            <a:alphaModFix/>
          </a:blip>
          <a:srcRect/>
          <a:stretch/>
        </p:blipFill>
        <p:spPr>
          <a:xfrm>
            <a:off x="2262924" y="1851721"/>
            <a:ext cx="4618151" cy="2908549"/>
          </a:xfrm>
          <a:prstGeom prst="rect">
            <a:avLst/>
          </a:prstGeom>
          <a:noFill/>
          <a:ln w="28575" cap="flat" cmpd="sng">
            <a:solidFill>
              <a:srgbClr val="FFFFFF"/>
            </a:solidFill>
            <a:prstDash val="solid"/>
            <a:round/>
            <a:headEnd type="none" w="sm" len="sm"/>
            <a:tailEnd type="none" w="sm" len="sm"/>
          </a:ln>
          <a:effectLst>
            <a:outerShdw blurRad="57150" dist="19050" dir="5400000" algn="bl" rotWithShape="0">
              <a:srgbClr val="000000">
                <a:alpha val="62745"/>
              </a:srgbClr>
            </a:outerShdw>
          </a:effectLst>
        </p:spPr>
      </p:pic>
      <p:pic>
        <p:nvPicPr>
          <p:cNvPr id="2" name="Picture 1">
            <a:extLst>
              <a:ext uri="{FF2B5EF4-FFF2-40B4-BE49-F238E27FC236}">
                <a16:creationId xmlns:a16="http://schemas.microsoft.com/office/drawing/2014/main" id="{B74705DC-1CDE-5AF2-BCBB-AB6B65D3E57F}"/>
              </a:ext>
            </a:extLst>
          </p:cNvPr>
          <p:cNvPicPr>
            <a:picLocks noChangeAspect="1"/>
          </p:cNvPicPr>
          <p:nvPr/>
        </p:nvPicPr>
        <p:blipFill>
          <a:blip r:embed="rId5"/>
          <a:stretch>
            <a:fillRect/>
          </a:stretch>
        </p:blipFill>
        <p:spPr>
          <a:xfrm>
            <a:off x="7912501" y="4186345"/>
            <a:ext cx="1231499" cy="95715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593</TotalTime>
  <Words>2966</Words>
  <Application>Microsoft Office PowerPoint</Application>
  <PresentationFormat>On-screen Show (16:9)</PresentationFormat>
  <Paragraphs>605</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Wingdings 3</vt:lpstr>
      <vt:lpstr>public_sans</vt:lpstr>
      <vt:lpstr>Lato</vt:lpstr>
      <vt:lpstr>Raleway</vt:lpstr>
      <vt:lpstr>Century Gothic</vt:lpstr>
      <vt:lpstr>Ion Boardroom</vt:lpstr>
      <vt:lpstr>PowerPoint Presentation</vt:lpstr>
      <vt:lpstr>Agenda </vt:lpstr>
      <vt:lpstr>What is Medicare? </vt:lpstr>
      <vt:lpstr>Initial Enrollment Period</vt:lpstr>
      <vt:lpstr>Annual Election Period </vt:lpstr>
      <vt:lpstr>Medicare Advantage Open Enrollment Period</vt:lpstr>
      <vt:lpstr>Special Enrollment Periods</vt:lpstr>
      <vt:lpstr>Your Medicare Coverage Choices at-a-Glance</vt:lpstr>
      <vt:lpstr>Example of Medicare Card </vt:lpstr>
      <vt:lpstr>PowerPoint Presentation</vt:lpstr>
      <vt:lpstr>Medicare Part A  Hospital Insurance</vt:lpstr>
      <vt:lpstr>Part A Costs</vt:lpstr>
      <vt:lpstr>Medicare Part B Medical Insurance</vt:lpstr>
      <vt:lpstr>Part B Costs</vt:lpstr>
      <vt:lpstr>Part B Premiums</vt:lpstr>
      <vt:lpstr>What Original Medicare Doesn’t Cover</vt:lpstr>
      <vt:lpstr>PowerPoint Presentation</vt:lpstr>
      <vt:lpstr>Medicare Part C Medicare Advantage</vt:lpstr>
      <vt:lpstr>Medicare Advantage Costs </vt:lpstr>
      <vt:lpstr>PowerPoint Presentation</vt:lpstr>
      <vt:lpstr>Medicare Part D Prescription Drug Coverage </vt:lpstr>
      <vt:lpstr>Medicare Prescription Drug Coverage Stages of Enrollment/Coverage Gap 2026</vt:lpstr>
      <vt:lpstr>Medicare Prescription Drug Coverage Stages of Enrollment/Coverage Gap 2026</vt:lpstr>
      <vt:lpstr>Medicare Prescription Drug Coverage Stages of Enrollment/Coverage Gap 2026</vt:lpstr>
      <vt:lpstr>Part D Income Related Adjustment</vt:lpstr>
      <vt:lpstr>PowerPoint Presentation</vt:lpstr>
      <vt:lpstr>Medicare Supplement</vt:lpstr>
      <vt:lpstr>Things to Know About Med Supp</vt:lpstr>
      <vt:lpstr>Summary of Options</vt:lpstr>
      <vt:lpstr>Best practices for financial planners </vt:lpstr>
      <vt:lpstr>Best practices for financial planners </vt:lpstr>
      <vt:lpstr>Best practices for financial planners </vt:lpstr>
      <vt:lpstr>Best practices for financial planners </vt:lpstr>
      <vt:lpstr>Best practices for financial planners </vt:lpstr>
      <vt:lpstr>Best practices for financial planners </vt:lpstr>
      <vt:lpstr>Best practices for financial planners </vt:lpstr>
      <vt:lpstr>Best practices for financial planners </vt:lpstr>
      <vt:lpstr>Best practices for financial planners </vt:lpstr>
      <vt:lpstr>Best practices for financial planners </vt:lpstr>
      <vt:lpstr>Best practices for financial planners </vt:lpstr>
      <vt:lpstr>Best practices for financial planners </vt:lpstr>
      <vt:lpstr>Best practices for financial planners </vt:lpstr>
      <vt:lpstr>Medicare coverage trends for 2026</vt:lpstr>
      <vt:lpstr>Medicare coverage trends for 2026</vt:lpstr>
      <vt:lpstr>Medicare coverage trends for 2026</vt:lpstr>
      <vt:lpstr>Medicare coverage trends for 2026</vt:lpstr>
      <vt:lpstr>Medicare coverage trends for 2026</vt:lpstr>
      <vt:lpstr>Medicare coverage trends for 2026</vt:lpstr>
      <vt:lpstr>Contact Information</vt:lpstr>
      <vt:lpstr>Q&amp;A Session Begins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G</dc:creator>
  <cp:lastModifiedBy>Garry Manchulenko</cp:lastModifiedBy>
  <cp:revision>20</cp:revision>
  <cp:lastPrinted>2022-04-21T19:39:55Z</cp:lastPrinted>
  <dcterms:modified xsi:type="dcterms:W3CDTF">2026-03-18T00:02:00Z</dcterms:modified>
</cp:coreProperties>
</file>