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 id="2147483836" r:id="rId2"/>
    <p:sldMasterId id="2147483848" r:id="rId3"/>
    <p:sldMasterId id="2147483860" r:id="rId4"/>
    <p:sldMasterId id="2147483872" r:id="rId5"/>
    <p:sldMasterId id="2147483885" r:id="rId6"/>
  </p:sldMasterIdLst>
  <p:notesMasterIdLst>
    <p:notesMasterId r:id="rId45"/>
  </p:notesMasterIdLst>
  <p:handoutMasterIdLst>
    <p:handoutMasterId r:id="rId46"/>
  </p:handoutMasterIdLst>
  <p:sldIdLst>
    <p:sldId id="288" r:id="rId7"/>
    <p:sldId id="3386" r:id="rId8"/>
    <p:sldId id="3313" r:id="rId9"/>
    <p:sldId id="261" r:id="rId10"/>
    <p:sldId id="3311" r:id="rId11"/>
    <p:sldId id="310" r:id="rId12"/>
    <p:sldId id="3388" r:id="rId13"/>
    <p:sldId id="3360" r:id="rId14"/>
    <p:sldId id="278" r:id="rId15"/>
    <p:sldId id="3390" r:id="rId16"/>
    <p:sldId id="311" r:id="rId17"/>
    <p:sldId id="313" r:id="rId18"/>
    <p:sldId id="281" r:id="rId19"/>
    <p:sldId id="2168" r:id="rId20"/>
    <p:sldId id="2169" r:id="rId21"/>
    <p:sldId id="303" r:id="rId22"/>
    <p:sldId id="3325" r:id="rId23"/>
    <p:sldId id="287" r:id="rId24"/>
    <p:sldId id="302" r:id="rId25"/>
    <p:sldId id="3387" r:id="rId26"/>
    <p:sldId id="289" r:id="rId27"/>
    <p:sldId id="290" r:id="rId28"/>
    <p:sldId id="3391" r:id="rId29"/>
    <p:sldId id="3362" r:id="rId30"/>
    <p:sldId id="283" r:id="rId31"/>
    <p:sldId id="297" r:id="rId32"/>
    <p:sldId id="299" r:id="rId33"/>
    <p:sldId id="3324" r:id="rId34"/>
    <p:sldId id="3326" r:id="rId35"/>
    <p:sldId id="3378" r:id="rId36"/>
    <p:sldId id="3338" r:id="rId37"/>
    <p:sldId id="291" r:id="rId38"/>
    <p:sldId id="292" r:id="rId39"/>
    <p:sldId id="3392" r:id="rId40"/>
    <p:sldId id="3353" r:id="rId41"/>
    <p:sldId id="304" r:id="rId42"/>
    <p:sldId id="3393" r:id="rId43"/>
    <p:sldId id="3318"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Jerry" id="{98292AC7-8E0E-49B7-91AE-293A2D92E4BA}">
          <p14:sldIdLst>
            <p14:sldId id="288"/>
            <p14:sldId id="3386"/>
            <p14:sldId id="3313"/>
            <p14:sldId id="261"/>
            <p14:sldId id="3311"/>
            <p14:sldId id="310"/>
            <p14:sldId id="3388"/>
            <p14:sldId id="3360"/>
            <p14:sldId id="278"/>
            <p14:sldId id="3390"/>
            <p14:sldId id="311"/>
            <p14:sldId id="313"/>
            <p14:sldId id="281"/>
          </p14:sldIdLst>
        </p14:section>
        <p14:section name="Jerry 2" id="{6063AB49-0E79-4167-9A8E-329BB33E4BA7}">
          <p14:sldIdLst>
            <p14:sldId id="2168"/>
            <p14:sldId id="2169"/>
            <p14:sldId id="303"/>
            <p14:sldId id="3325"/>
            <p14:sldId id="287"/>
            <p14:sldId id="302"/>
            <p14:sldId id="3387"/>
          </p14:sldIdLst>
        </p14:section>
        <p14:section name="Jerry 3" id="{2D89B3F7-93F5-40DB-A67F-2980DB0A4570}">
          <p14:sldIdLst>
            <p14:sldId id="289"/>
            <p14:sldId id="290"/>
            <p14:sldId id="3391"/>
            <p14:sldId id="3362"/>
            <p14:sldId id="283"/>
            <p14:sldId id="297"/>
            <p14:sldId id="299"/>
            <p14:sldId id="3324"/>
            <p14:sldId id="3326"/>
            <p14:sldId id="3378"/>
            <p14:sldId id="3338"/>
            <p14:sldId id="291"/>
            <p14:sldId id="292"/>
            <p14:sldId id="3392"/>
          </p14:sldIdLst>
        </p14:section>
        <p14:section name="Q&amp;A" id="{D5C16C59-A628-4B2D-B08F-281E18426074}">
          <p14:sldIdLst>
            <p14:sldId id="3353"/>
            <p14:sldId id="304"/>
            <p14:sldId id="3393"/>
            <p14:sldId id="33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B26E20-BB04-D2A9-0BAA-22F4AB4ADB7D}" name="Melissa Churus" initials="MC" userId="S::melissa.churus@longbridge-financial.com::7d1dadbd-c88e-48e8-b582-2e3129aa6227" providerId="AD"/>
  <p188:author id="{58429381-4781-EF63-0B90-75173544894B}" name="Loree Varella" initials="LV" userId="S::lvarella@longbridge-financial.com::cf6cae24-d242-4ec2-ac13-66c6a42ba09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77B"/>
    <a:srgbClr val="828282"/>
    <a:srgbClr val="7B7C7F"/>
    <a:srgbClr val="8CC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AF5981-944A-429A-BE6A-FD24A68766DF}" v="2" dt="2026-02-10T15:39:52.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4323" autoAdjust="0"/>
  </p:normalViewPr>
  <p:slideViewPr>
    <p:cSldViewPr snapToGrid="0">
      <p:cViewPr varScale="1">
        <p:scale>
          <a:sx n="99" d="100"/>
          <a:sy n="99" d="100"/>
        </p:scale>
        <p:origin x="78" y="19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3" d="100"/>
          <a:sy n="63" d="100"/>
        </p:scale>
        <p:origin x="2232"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Elizondo" userId="a3c6649a-368e-4399-bd3c-3e9b4dd17049" providerId="ADAL" clId="{5426184C-0B15-40CF-B8E3-A9B0621910CC}"/>
    <pc:docChg chg="custSel modSld">
      <pc:chgData name="Monica Elizondo" userId="a3c6649a-368e-4399-bd3c-3e9b4dd17049" providerId="ADAL" clId="{5426184C-0B15-40CF-B8E3-A9B0621910CC}" dt="2026-02-10T15:40:05.998" v="115" actId="1076"/>
      <pc:docMkLst>
        <pc:docMk/>
      </pc:docMkLst>
      <pc:sldChg chg="addSp delSp modSp mod">
        <pc:chgData name="Monica Elizondo" userId="a3c6649a-368e-4399-bd3c-3e9b4dd17049" providerId="ADAL" clId="{5426184C-0B15-40CF-B8E3-A9B0621910CC}" dt="2026-02-10T15:38:36.218" v="60" actId="20577"/>
        <pc:sldMkLst>
          <pc:docMk/>
          <pc:sldMk cId="3288514014" sldId="288"/>
        </pc:sldMkLst>
        <pc:spChg chg="mod">
          <ac:chgData name="Monica Elizondo" userId="a3c6649a-368e-4399-bd3c-3e9b4dd17049" providerId="ADAL" clId="{5426184C-0B15-40CF-B8E3-A9B0621910CC}" dt="2026-02-10T15:38:36.218" v="60" actId="20577"/>
          <ac:spMkLst>
            <pc:docMk/>
            <pc:sldMk cId="3288514014" sldId="288"/>
            <ac:spMk id="13" creationId="{3A217475-0DF1-8E69-5C90-7B9A63727DEE}"/>
          </ac:spMkLst>
        </pc:spChg>
        <pc:picChg chg="del">
          <ac:chgData name="Monica Elizondo" userId="a3c6649a-368e-4399-bd3c-3e9b4dd17049" providerId="ADAL" clId="{5426184C-0B15-40CF-B8E3-A9B0621910CC}" dt="2026-02-10T15:36:24.084" v="0" actId="478"/>
          <ac:picMkLst>
            <pc:docMk/>
            <pc:sldMk cId="3288514014" sldId="288"/>
            <ac:picMk id="7" creationId="{7031B553-B2B9-4181-88A4-AE84F7837C80}"/>
          </ac:picMkLst>
        </pc:picChg>
        <pc:picChg chg="add mod modCrop">
          <ac:chgData name="Monica Elizondo" userId="a3c6649a-368e-4399-bd3c-3e9b4dd17049" providerId="ADAL" clId="{5426184C-0B15-40CF-B8E3-A9B0621910CC}" dt="2026-02-10T15:37:51.854" v="9" actId="1076"/>
          <ac:picMkLst>
            <pc:docMk/>
            <pc:sldMk cId="3288514014" sldId="288"/>
            <ac:picMk id="8" creationId="{A8A409F2-2ACB-484A-6CB2-E997BCCEF005}"/>
          </ac:picMkLst>
        </pc:picChg>
      </pc:sldChg>
      <pc:sldChg chg="addSp delSp modSp mod">
        <pc:chgData name="Monica Elizondo" userId="a3c6649a-368e-4399-bd3c-3e9b4dd17049" providerId="ADAL" clId="{5426184C-0B15-40CF-B8E3-A9B0621910CC}" dt="2026-02-10T15:40:05.998" v="115" actId="1076"/>
        <pc:sldMkLst>
          <pc:docMk/>
          <pc:sldMk cId="1261838400" sldId="304"/>
        </pc:sldMkLst>
        <pc:spChg chg="mod">
          <ac:chgData name="Monica Elizondo" userId="a3c6649a-368e-4399-bd3c-3e9b4dd17049" providerId="ADAL" clId="{5426184C-0B15-40CF-B8E3-A9B0621910CC}" dt="2026-02-10T15:39:15.202" v="111" actId="20577"/>
          <ac:spMkLst>
            <pc:docMk/>
            <pc:sldMk cId="1261838400" sldId="304"/>
            <ac:spMk id="5" creationId="{E5D08029-A344-4EE6-9019-E9A10EC50378}"/>
          </ac:spMkLst>
        </pc:spChg>
        <pc:picChg chg="add mod">
          <ac:chgData name="Monica Elizondo" userId="a3c6649a-368e-4399-bd3c-3e9b4dd17049" providerId="ADAL" clId="{5426184C-0B15-40CF-B8E3-A9B0621910CC}" dt="2026-02-10T15:40:05.998" v="115" actId="1076"/>
          <ac:picMkLst>
            <pc:docMk/>
            <pc:sldMk cId="1261838400" sldId="304"/>
            <ac:picMk id="3" creationId="{304D8ABE-8EAC-388B-F000-D5B5654485E7}"/>
          </ac:picMkLst>
        </pc:picChg>
        <pc:picChg chg="del">
          <ac:chgData name="Monica Elizondo" userId="a3c6649a-368e-4399-bd3c-3e9b4dd17049" providerId="ADAL" clId="{5426184C-0B15-40CF-B8E3-A9B0621910CC}" dt="2026-02-10T15:39:27.876" v="112" actId="478"/>
          <ac:picMkLst>
            <pc:docMk/>
            <pc:sldMk cId="1261838400" sldId="304"/>
            <ac:picMk id="4" creationId="{79E9691A-E2DC-EAF2-F2F9-B8476DBDCC7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i="0">
                <a:solidFill>
                  <a:srgbClr val="414042"/>
                </a:solidFill>
                <a:latin typeface="Calibri" panose="020F050202020403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8CC640"/>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7F7-AE46-8243-B7C638428C7C}"/>
            </c:ext>
          </c:extLst>
        </c:ser>
        <c:ser>
          <c:idx val="1"/>
          <c:order val="1"/>
          <c:tx>
            <c:strRef>
              <c:f>Sheet1!$C$1</c:f>
              <c:strCache>
                <c:ptCount val="1"/>
                <c:pt idx="0">
                  <c:v>Series 2</c:v>
                </c:pt>
              </c:strCache>
            </c:strRef>
          </c:tx>
          <c:spPr>
            <a:solidFill>
              <a:srgbClr val="1D314B"/>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7F7-AE46-8243-B7C638428C7C}"/>
            </c:ext>
          </c:extLst>
        </c:ser>
        <c:ser>
          <c:idx val="2"/>
          <c:order val="2"/>
          <c:tx>
            <c:strRef>
              <c:f>Sheet1!$D$1</c:f>
              <c:strCache>
                <c:ptCount val="1"/>
                <c:pt idx="0">
                  <c:v>Series 3</c:v>
                </c:pt>
              </c:strCache>
            </c:strRef>
          </c:tx>
          <c:spPr>
            <a:solidFill>
              <a:srgbClr val="FBC808"/>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7F7-AE46-8243-B7C638428C7C}"/>
            </c:ext>
          </c:extLst>
        </c:ser>
        <c:dLbls>
          <c:showLegendKey val="0"/>
          <c:showVal val="0"/>
          <c:showCatName val="0"/>
          <c:showSerName val="0"/>
          <c:showPercent val="0"/>
          <c:showBubbleSize val="0"/>
        </c:dLbls>
        <c:gapWidth val="219"/>
        <c:overlap val="-27"/>
        <c:axId val="428041536"/>
        <c:axId val="431198912"/>
      </c:barChart>
      <c:catAx>
        <c:axId val="42804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414042"/>
                </a:solidFill>
                <a:latin typeface="Calibri" panose="020F0502020204030204" pitchFamily="34" charset="0"/>
                <a:ea typeface="+mn-ea"/>
                <a:cs typeface="Calibri" panose="020F0502020204030204" pitchFamily="34" charset="0"/>
              </a:defRPr>
            </a:pPr>
            <a:endParaRPr lang="en-US"/>
          </a:p>
        </c:txPr>
        <c:crossAx val="431198912"/>
        <c:crosses val="autoZero"/>
        <c:auto val="1"/>
        <c:lblAlgn val="ctr"/>
        <c:lblOffset val="100"/>
        <c:noMultiLvlLbl val="0"/>
      </c:catAx>
      <c:valAx>
        <c:axId val="431198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414042"/>
                </a:solidFill>
                <a:latin typeface="Calibri" panose="020F0502020204030204" pitchFamily="34" charset="0"/>
                <a:ea typeface="+mn-ea"/>
                <a:cs typeface="Calibri" panose="020F0502020204030204" pitchFamily="34" charset="0"/>
              </a:defRPr>
            </a:pPr>
            <a:endParaRPr lang="en-US"/>
          </a:p>
        </c:txPr>
        <c:crossAx val="428041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rgbClr val="41404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i="0">
                <a:solidFill>
                  <a:srgbClr val="414042"/>
                </a:solidFill>
                <a:latin typeface="Calibri" panose="020F050202020403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8CC640"/>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7F7-AE46-8243-B7C638428C7C}"/>
            </c:ext>
          </c:extLst>
        </c:ser>
        <c:ser>
          <c:idx val="1"/>
          <c:order val="1"/>
          <c:tx>
            <c:strRef>
              <c:f>Sheet1!$C$1</c:f>
              <c:strCache>
                <c:ptCount val="1"/>
                <c:pt idx="0">
                  <c:v>Series 2</c:v>
                </c:pt>
              </c:strCache>
            </c:strRef>
          </c:tx>
          <c:spPr>
            <a:solidFill>
              <a:srgbClr val="1D314B"/>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7F7-AE46-8243-B7C638428C7C}"/>
            </c:ext>
          </c:extLst>
        </c:ser>
        <c:ser>
          <c:idx val="2"/>
          <c:order val="2"/>
          <c:tx>
            <c:strRef>
              <c:f>Sheet1!$D$1</c:f>
              <c:strCache>
                <c:ptCount val="1"/>
                <c:pt idx="0">
                  <c:v>Series 3</c:v>
                </c:pt>
              </c:strCache>
            </c:strRef>
          </c:tx>
          <c:spPr>
            <a:solidFill>
              <a:srgbClr val="FBC808"/>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7F7-AE46-8243-B7C638428C7C}"/>
            </c:ext>
          </c:extLst>
        </c:ser>
        <c:dLbls>
          <c:showLegendKey val="0"/>
          <c:showVal val="0"/>
          <c:showCatName val="0"/>
          <c:showSerName val="0"/>
          <c:showPercent val="0"/>
          <c:showBubbleSize val="0"/>
        </c:dLbls>
        <c:gapWidth val="219"/>
        <c:overlap val="-27"/>
        <c:axId val="428041536"/>
        <c:axId val="431198912"/>
      </c:barChart>
      <c:catAx>
        <c:axId val="42804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414042"/>
                </a:solidFill>
                <a:latin typeface="Calibri" panose="020F0502020204030204" pitchFamily="34" charset="0"/>
                <a:ea typeface="+mn-ea"/>
                <a:cs typeface="Calibri" panose="020F0502020204030204" pitchFamily="34" charset="0"/>
              </a:defRPr>
            </a:pPr>
            <a:endParaRPr lang="en-US"/>
          </a:p>
        </c:txPr>
        <c:crossAx val="431198912"/>
        <c:crosses val="autoZero"/>
        <c:auto val="1"/>
        <c:lblAlgn val="ctr"/>
        <c:lblOffset val="100"/>
        <c:noMultiLvlLbl val="0"/>
      </c:catAx>
      <c:valAx>
        <c:axId val="431198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414042"/>
                </a:solidFill>
                <a:latin typeface="Calibri" panose="020F0502020204030204" pitchFamily="34" charset="0"/>
                <a:ea typeface="+mn-ea"/>
                <a:cs typeface="Calibri" panose="020F0502020204030204" pitchFamily="34" charset="0"/>
              </a:defRPr>
            </a:pPr>
            <a:endParaRPr lang="en-US"/>
          </a:p>
        </c:txPr>
        <c:crossAx val="428041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rgbClr val="41404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i="0" dirty="0">
                <a:solidFill>
                  <a:srgbClr val="414042"/>
                </a:solidFill>
                <a:latin typeface="Calibri" panose="020F050202020403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8CC640"/>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7F7-AE46-8243-B7C638428C7C}"/>
            </c:ext>
          </c:extLst>
        </c:ser>
        <c:ser>
          <c:idx val="1"/>
          <c:order val="1"/>
          <c:tx>
            <c:strRef>
              <c:f>Sheet1!$C$1</c:f>
              <c:strCache>
                <c:ptCount val="1"/>
                <c:pt idx="0">
                  <c:v>Series 2</c:v>
                </c:pt>
              </c:strCache>
            </c:strRef>
          </c:tx>
          <c:spPr>
            <a:solidFill>
              <a:srgbClr val="1D314B"/>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7F7-AE46-8243-B7C638428C7C}"/>
            </c:ext>
          </c:extLst>
        </c:ser>
        <c:ser>
          <c:idx val="2"/>
          <c:order val="2"/>
          <c:tx>
            <c:strRef>
              <c:f>Sheet1!$D$1</c:f>
              <c:strCache>
                <c:ptCount val="1"/>
                <c:pt idx="0">
                  <c:v>Series 3</c:v>
                </c:pt>
              </c:strCache>
            </c:strRef>
          </c:tx>
          <c:spPr>
            <a:solidFill>
              <a:srgbClr val="FBC808"/>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7F7-AE46-8243-B7C638428C7C}"/>
            </c:ext>
          </c:extLst>
        </c:ser>
        <c:dLbls>
          <c:showLegendKey val="0"/>
          <c:showVal val="0"/>
          <c:showCatName val="0"/>
          <c:showSerName val="0"/>
          <c:showPercent val="0"/>
          <c:showBubbleSize val="0"/>
        </c:dLbls>
        <c:gapWidth val="219"/>
        <c:overlap val="-27"/>
        <c:axId val="428041536"/>
        <c:axId val="431198912"/>
      </c:barChart>
      <c:catAx>
        <c:axId val="42804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414042"/>
                </a:solidFill>
                <a:latin typeface="Calibri" panose="020F0502020204030204" pitchFamily="34" charset="0"/>
                <a:ea typeface="+mn-ea"/>
                <a:cs typeface="Calibri" panose="020F0502020204030204" pitchFamily="34" charset="0"/>
              </a:defRPr>
            </a:pPr>
            <a:endParaRPr lang="en-US"/>
          </a:p>
        </c:txPr>
        <c:crossAx val="431198912"/>
        <c:crosses val="autoZero"/>
        <c:auto val="1"/>
        <c:lblAlgn val="ctr"/>
        <c:lblOffset val="100"/>
        <c:noMultiLvlLbl val="0"/>
      </c:catAx>
      <c:valAx>
        <c:axId val="431198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414042"/>
                </a:solidFill>
                <a:latin typeface="Calibri" panose="020F0502020204030204" pitchFamily="34" charset="0"/>
                <a:ea typeface="+mn-ea"/>
                <a:cs typeface="Calibri" panose="020F0502020204030204" pitchFamily="34" charset="0"/>
              </a:defRPr>
            </a:pPr>
            <a:endParaRPr lang="en-US"/>
          </a:p>
        </c:txPr>
        <c:crossAx val="428041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rgbClr val="41404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54320-AD7E-4388-97DA-6D8D0592A006}" type="doc">
      <dgm:prSet loTypeId="urn:microsoft.com/office/officeart/2008/layout/CircleAccentTimeline" loCatId="process" qsTypeId="urn:microsoft.com/office/officeart/2005/8/quickstyle/simple2" qsCatId="simple" csTypeId="urn:microsoft.com/office/officeart/2005/8/colors/accent1_2" csCatId="accent1" phldr="1"/>
      <dgm:spPr/>
      <dgm:t>
        <a:bodyPr/>
        <a:lstStyle/>
        <a:p>
          <a:endParaRPr lang="en-US"/>
        </a:p>
      </dgm:t>
    </dgm:pt>
    <dgm:pt modelId="{4B11AA08-AAE9-4143-8A3A-44CF7B148551}">
      <dgm:prSet phldrT="[Text]" custT="1"/>
      <dgm:spPr/>
      <dgm:t>
        <a:bodyPr/>
        <a:lstStyle/>
        <a:p>
          <a:pPr algn="ctr"/>
          <a:r>
            <a:rPr lang="en-US" sz="2000" b="1" dirty="0">
              <a:solidFill>
                <a:srgbClr val="76777B"/>
              </a:solidFill>
            </a:rPr>
            <a:t>First ever reverse mortgage issued by Nelson Hayes to help Nellie Young</a:t>
          </a:r>
        </a:p>
        <a:p>
          <a:pPr algn="ctr"/>
          <a:endParaRPr lang="en-US" sz="2000" b="1" dirty="0">
            <a:solidFill>
              <a:srgbClr val="76777B"/>
            </a:solidFill>
          </a:endParaRPr>
        </a:p>
      </dgm:t>
    </dgm:pt>
    <dgm:pt modelId="{B5E14012-EB97-41E1-B1FD-CC8C1FAC3EAB}" type="parTrans" cxnId="{DC19AEE5-852E-4772-82DB-6B42EB656144}">
      <dgm:prSet/>
      <dgm:spPr/>
      <dgm:t>
        <a:bodyPr/>
        <a:lstStyle/>
        <a:p>
          <a:endParaRPr lang="en-US"/>
        </a:p>
      </dgm:t>
    </dgm:pt>
    <dgm:pt modelId="{C85BC362-8474-48B9-8D2B-9F7ACEB697D9}" type="sibTrans" cxnId="{DC19AEE5-852E-4772-82DB-6B42EB656144}">
      <dgm:prSet/>
      <dgm:spPr/>
      <dgm:t>
        <a:bodyPr/>
        <a:lstStyle/>
        <a:p>
          <a:endParaRPr lang="en-US"/>
        </a:p>
      </dgm:t>
    </dgm:pt>
    <dgm:pt modelId="{8383773D-9661-4EE7-8A1A-607E1AB0BD27}">
      <dgm:prSet phldrT="[Text]" custT="1"/>
      <dgm:spPr/>
      <dgm:t>
        <a:bodyPr/>
        <a:lstStyle/>
        <a:p>
          <a:pPr algn="ctr"/>
          <a:r>
            <a:rPr lang="en-US" sz="1600" b="1" dirty="0">
              <a:solidFill>
                <a:srgbClr val="76777B"/>
              </a:solidFill>
            </a:rPr>
            <a:t>Under Reagan, 1</a:t>
          </a:r>
          <a:r>
            <a:rPr lang="en-US" sz="1600" b="1" baseline="30000" dirty="0">
              <a:solidFill>
                <a:srgbClr val="76777B"/>
              </a:solidFill>
            </a:rPr>
            <a:t>st</a:t>
          </a:r>
          <a:r>
            <a:rPr lang="en-US" sz="1600" b="1" dirty="0">
              <a:solidFill>
                <a:srgbClr val="76777B"/>
              </a:solidFill>
            </a:rPr>
            <a:t> FHA-insured</a:t>
          </a:r>
          <a:r>
            <a:rPr lang="en-US" sz="1600" b="1" baseline="30000" dirty="0">
              <a:solidFill>
                <a:srgbClr val="76777B"/>
              </a:solidFill>
            </a:rPr>
            <a:t>1</a:t>
          </a:r>
          <a:r>
            <a:rPr lang="en-US" sz="1600" b="1" dirty="0">
              <a:solidFill>
                <a:srgbClr val="76777B"/>
              </a:solidFill>
            </a:rPr>
            <a:t> HECM</a:t>
          </a:r>
        </a:p>
      </dgm:t>
    </dgm:pt>
    <dgm:pt modelId="{5153115D-6896-4BF9-A928-FDD7E23F81E3}" type="parTrans" cxnId="{33B08612-DAA8-42F4-881D-760500C5D52C}">
      <dgm:prSet/>
      <dgm:spPr/>
      <dgm:t>
        <a:bodyPr/>
        <a:lstStyle/>
        <a:p>
          <a:endParaRPr lang="en-US"/>
        </a:p>
      </dgm:t>
    </dgm:pt>
    <dgm:pt modelId="{746AD338-DE0E-47B2-84D9-7A0B8913811C}" type="sibTrans" cxnId="{33B08612-DAA8-42F4-881D-760500C5D52C}">
      <dgm:prSet/>
      <dgm:spPr/>
      <dgm:t>
        <a:bodyPr/>
        <a:lstStyle/>
        <a:p>
          <a:endParaRPr lang="en-US"/>
        </a:p>
      </dgm:t>
    </dgm:pt>
    <dgm:pt modelId="{352BE7CB-4226-4379-AEF0-59E94B117B94}">
      <dgm:prSet phldrT="[Text]" custT="1"/>
      <dgm:spPr/>
      <dgm:t>
        <a:bodyPr/>
        <a:lstStyle/>
        <a:p>
          <a:pPr algn="ctr"/>
          <a:r>
            <a:rPr lang="en-US" sz="1600" b="1" dirty="0">
              <a:solidFill>
                <a:srgbClr val="76777B"/>
              </a:solidFill>
            </a:rPr>
            <a:t>HUD establishes Non-Borrowing Spouse  policies</a:t>
          </a:r>
        </a:p>
      </dgm:t>
    </dgm:pt>
    <dgm:pt modelId="{1468F5BA-BE2F-4E78-A96C-6AC15A3306CC}" type="parTrans" cxnId="{DB37D357-847A-4B55-998E-FB6BC6EB785C}">
      <dgm:prSet/>
      <dgm:spPr/>
      <dgm:t>
        <a:bodyPr/>
        <a:lstStyle/>
        <a:p>
          <a:endParaRPr lang="en-US"/>
        </a:p>
      </dgm:t>
    </dgm:pt>
    <dgm:pt modelId="{DD01BC51-3755-4BB1-B89F-99D186B5C4BC}" type="sibTrans" cxnId="{DB37D357-847A-4B55-998E-FB6BC6EB785C}">
      <dgm:prSet/>
      <dgm:spPr/>
      <dgm:t>
        <a:bodyPr/>
        <a:lstStyle/>
        <a:p>
          <a:endParaRPr lang="en-US"/>
        </a:p>
      </dgm:t>
    </dgm:pt>
    <dgm:pt modelId="{9BEFD78D-CA0B-4D2B-B62A-5EBE21E0CD2B}">
      <dgm:prSet phldrT="[Text]"/>
      <dgm:spPr/>
      <dgm:t>
        <a:bodyPr/>
        <a:lstStyle/>
        <a:p>
          <a:pPr algn="ctr"/>
          <a:r>
            <a:rPr lang="en-US" b="1" dirty="0">
              <a:solidFill>
                <a:srgbClr val="76777B"/>
              </a:solidFill>
            </a:rPr>
            <a:t>HECM for Purchase introduced</a:t>
          </a:r>
        </a:p>
      </dgm:t>
    </dgm:pt>
    <dgm:pt modelId="{5F65C6B4-D227-44D4-B308-6245B0B28AD6}" type="parTrans" cxnId="{1CDA1BA2-6257-4D34-85F5-B4C70F17EAC3}">
      <dgm:prSet/>
      <dgm:spPr/>
      <dgm:t>
        <a:bodyPr/>
        <a:lstStyle/>
        <a:p>
          <a:endParaRPr lang="en-US"/>
        </a:p>
      </dgm:t>
    </dgm:pt>
    <dgm:pt modelId="{59EF0A61-413F-41B2-878A-823FA116A343}" type="sibTrans" cxnId="{1CDA1BA2-6257-4D34-85F5-B4C70F17EAC3}">
      <dgm:prSet/>
      <dgm:spPr/>
      <dgm:t>
        <a:bodyPr/>
        <a:lstStyle/>
        <a:p>
          <a:endParaRPr lang="en-US"/>
        </a:p>
      </dgm:t>
    </dgm:pt>
    <dgm:pt modelId="{E1733B5D-EE5D-430F-8A3A-F4B661E8A1C0}">
      <dgm:prSet phldrT="[Text]"/>
      <dgm:spPr/>
      <dgm:t>
        <a:bodyPr/>
        <a:lstStyle/>
        <a:p>
          <a:pPr algn="ctr"/>
          <a:r>
            <a:rPr lang="en-US" b="1" dirty="0">
              <a:solidFill>
                <a:srgbClr val="76777B"/>
              </a:solidFill>
            </a:rPr>
            <a:t>HUD finalizes guidelines for Financial Assessment</a:t>
          </a:r>
        </a:p>
      </dgm:t>
    </dgm:pt>
    <dgm:pt modelId="{EA233D43-8EDB-49E3-887E-5C7296B1F329}" type="parTrans" cxnId="{B987DAED-CD29-4D49-9ADB-FDF1E27F5868}">
      <dgm:prSet/>
      <dgm:spPr/>
      <dgm:t>
        <a:bodyPr/>
        <a:lstStyle/>
        <a:p>
          <a:endParaRPr lang="en-US"/>
        </a:p>
      </dgm:t>
    </dgm:pt>
    <dgm:pt modelId="{D49E7A65-FC4C-4C09-A851-B2A8DD3E8C7A}" type="sibTrans" cxnId="{B987DAED-CD29-4D49-9ADB-FDF1E27F5868}">
      <dgm:prSet/>
      <dgm:spPr/>
      <dgm:t>
        <a:bodyPr/>
        <a:lstStyle/>
        <a:p>
          <a:endParaRPr lang="en-US"/>
        </a:p>
      </dgm:t>
    </dgm:pt>
    <dgm:pt modelId="{A0430D9E-B2F2-4DCE-95A4-E1A8FBB82F78}">
      <dgm:prSet phldrT="[Text]"/>
      <dgm:spPr/>
      <dgm:t>
        <a:bodyPr/>
        <a:lstStyle/>
        <a:p>
          <a:pPr algn="ctr"/>
          <a:r>
            <a:rPr lang="en-US" b="1" dirty="0">
              <a:solidFill>
                <a:srgbClr val="76777B"/>
              </a:solidFill>
            </a:rPr>
            <a:t>HECM Loan Limit raised to $1,089,300</a:t>
          </a:r>
        </a:p>
        <a:p>
          <a:pPr algn="ctr"/>
          <a:r>
            <a:rPr lang="en-US" b="1" dirty="0">
              <a:solidFill>
                <a:srgbClr val="76777B"/>
              </a:solidFill>
            </a:rPr>
            <a:t>&amp; $1,149,825</a:t>
          </a:r>
        </a:p>
      </dgm:t>
    </dgm:pt>
    <dgm:pt modelId="{8E6E3A01-BE9D-48A4-BA0F-DE9D50BFF9A1}" type="parTrans" cxnId="{1F3C9C54-9AFF-407A-A0E1-8C570EAFF1DD}">
      <dgm:prSet/>
      <dgm:spPr/>
      <dgm:t>
        <a:bodyPr/>
        <a:lstStyle/>
        <a:p>
          <a:endParaRPr lang="en-US"/>
        </a:p>
      </dgm:t>
    </dgm:pt>
    <dgm:pt modelId="{87D50C5B-4AC7-4A23-AD2B-068DCF4DF1B2}" type="sibTrans" cxnId="{1F3C9C54-9AFF-407A-A0E1-8C570EAFF1DD}">
      <dgm:prSet/>
      <dgm:spPr/>
      <dgm:t>
        <a:bodyPr/>
        <a:lstStyle/>
        <a:p>
          <a:endParaRPr lang="en-US"/>
        </a:p>
      </dgm:t>
    </dgm:pt>
    <dgm:pt modelId="{38B1A53A-5A8F-44AC-9D27-DA9745233D03}">
      <dgm:prSet phldrT="[Text]"/>
      <dgm:spPr/>
      <dgm:t>
        <a:bodyPr/>
        <a:lstStyle/>
        <a:p>
          <a:pPr algn="ctr"/>
          <a:r>
            <a:rPr lang="en-US" b="1" dirty="0">
              <a:solidFill>
                <a:srgbClr val="76777B"/>
              </a:solidFill>
            </a:rPr>
            <a:t>HECM Loan Limit raised to: </a:t>
          </a:r>
        </a:p>
        <a:p>
          <a:pPr algn="ctr"/>
          <a:r>
            <a:rPr lang="en-US" b="1" dirty="0">
              <a:solidFill>
                <a:srgbClr val="76777B"/>
              </a:solidFill>
            </a:rPr>
            <a:t>$1,209,750</a:t>
          </a:r>
        </a:p>
      </dgm:t>
    </dgm:pt>
    <dgm:pt modelId="{41A5337E-6196-43AF-8E2A-FE76C98221FA}" type="parTrans" cxnId="{D2EC4DAF-93B8-4350-9789-05CDA31B66F6}">
      <dgm:prSet/>
      <dgm:spPr/>
      <dgm:t>
        <a:bodyPr/>
        <a:lstStyle/>
        <a:p>
          <a:endParaRPr lang="en-US"/>
        </a:p>
      </dgm:t>
    </dgm:pt>
    <dgm:pt modelId="{F346D266-22D4-4F47-8EF3-1E6BF0E2A966}" type="sibTrans" cxnId="{D2EC4DAF-93B8-4350-9789-05CDA31B66F6}">
      <dgm:prSet/>
      <dgm:spPr/>
      <dgm:t>
        <a:bodyPr/>
        <a:lstStyle/>
        <a:p>
          <a:endParaRPr lang="en-US"/>
        </a:p>
      </dgm:t>
    </dgm:pt>
    <dgm:pt modelId="{48B043B6-95F6-4F8D-A8A1-C182D2F9A198}" type="pres">
      <dgm:prSet presAssocID="{E6D54320-AD7E-4388-97DA-6D8D0592A006}" presName="Name0" presStyleCnt="0">
        <dgm:presLayoutVars>
          <dgm:dir/>
        </dgm:presLayoutVars>
      </dgm:prSet>
      <dgm:spPr/>
    </dgm:pt>
    <dgm:pt modelId="{3E7C57CE-1EDB-4120-B4EF-322F24524D02}" type="pres">
      <dgm:prSet presAssocID="{4B11AA08-AAE9-4143-8A3A-44CF7B148551}" presName="parComposite" presStyleCnt="0"/>
      <dgm:spPr/>
    </dgm:pt>
    <dgm:pt modelId="{0A1282D1-86DF-4BF5-90F3-182C462DF299}" type="pres">
      <dgm:prSet presAssocID="{4B11AA08-AAE9-4143-8A3A-44CF7B148551}" presName="parBigCircle" presStyleLbl="node0" presStyleIdx="0" presStyleCnt="3" custLinFactNeighborX="-26340" custLinFactNeighborY="131"/>
      <dgm:spPr>
        <a:ln>
          <a:noFill/>
        </a:ln>
        <a:effectLst/>
      </dgm:spPr>
    </dgm:pt>
    <dgm:pt modelId="{CB9DC0D0-1A5F-461D-9DB9-B8918823E754}" type="pres">
      <dgm:prSet presAssocID="{4B11AA08-AAE9-4143-8A3A-44CF7B148551}" presName="parTx" presStyleLbl="revTx" presStyleIdx="0" presStyleCnt="11" custAng="3900000" custLinFactNeighborX="-59858" custLinFactNeighborY="14746"/>
      <dgm:spPr/>
    </dgm:pt>
    <dgm:pt modelId="{82684C6E-B53D-45E4-933B-79D5369F0A5B}" type="pres">
      <dgm:prSet presAssocID="{4B11AA08-AAE9-4143-8A3A-44CF7B148551}" presName="bSpace" presStyleCnt="0"/>
      <dgm:spPr/>
    </dgm:pt>
    <dgm:pt modelId="{BE155F03-A0FB-41BA-A557-F3C359677FEB}" type="pres">
      <dgm:prSet presAssocID="{4B11AA08-AAE9-4143-8A3A-44CF7B148551}" presName="parBackupNorm" presStyleCnt="0"/>
      <dgm:spPr/>
    </dgm:pt>
    <dgm:pt modelId="{DE3ADFAB-268F-4A50-9277-AD8E65E9F3BC}" type="pres">
      <dgm:prSet presAssocID="{C85BC362-8474-48B9-8D2B-9F7ACEB697D9}" presName="parSpace" presStyleCnt="0"/>
      <dgm:spPr/>
    </dgm:pt>
    <dgm:pt modelId="{54D644E3-ECA3-49CE-A701-565F32BBF634}" type="pres">
      <dgm:prSet presAssocID="{8383773D-9661-4EE7-8A1A-607E1AB0BD27}" presName="desBackupLeftNorm" presStyleCnt="0"/>
      <dgm:spPr/>
    </dgm:pt>
    <dgm:pt modelId="{D22E119F-3BB4-43C7-86D1-78CF8A877B7C}" type="pres">
      <dgm:prSet presAssocID="{8383773D-9661-4EE7-8A1A-607E1AB0BD27}" presName="desComposite" presStyleCnt="0"/>
      <dgm:spPr/>
    </dgm:pt>
    <dgm:pt modelId="{BDF7CD82-5761-430A-A6F2-2EF2E4351150}" type="pres">
      <dgm:prSet presAssocID="{8383773D-9661-4EE7-8A1A-607E1AB0BD27}" presName="desCircle" presStyleLbl="node1" presStyleIdx="0" presStyleCnt="4" custLinFactNeighborX="-16046" custLinFactNeighborY="1189"/>
      <dgm:spPr>
        <a:solidFill>
          <a:schemeClr val="accent2"/>
        </a:solidFill>
        <a:ln>
          <a:noFill/>
        </a:ln>
        <a:effectLst/>
      </dgm:spPr>
    </dgm:pt>
    <dgm:pt modelId="{01E66DBB-AD8F-4783-9224-88047A6FD3FF}" type="pres">
      <dgm:prSet presAssocID="{8383773D-9661-4EE7-8A1A-607E1AB0BD27}" presName="chTx" presStyleLbl="revTx" presStyleIdx="1" presStyleCnt="11" custAng="1830282" custLinFactNeighborX="3076" custLinFactNeighborY="-5392"/>
      <dgm:spPr/>
    </dgm:pt>
    <dgm:pt modelId="{60446FE4-8494-4D3C-839E-905E2A2A5C88}" type="pres">
      <dgm:prSet presAssocID="{8383773D-9661-4EE7-8A1A-607E1AB0BD27}" presName="desTx" presStyleLbl="revTx" presStyleIdx="2" presStyleCnt="11">
        <dgm:presLayoutVars>
          <dgm:bulletEnabled val="1"/>
        </dgm:presLayoutVars>
      </dgm:prSet>
      <dgm:spPr/>
    </dgm:pt>
    <dgm:pt modelId="{67003CBA-1E16-4460-AAFE-DA20172B9BBF}" type="pres">
      <dgm:prSet presAssocID="{8383773D-9661-4EE7-8A1A-607E1AB0BD27}" presName="desBackupRightNorm" presStyleCnt="0"/>
      <dgm:spPr/>
    </dgm:pt>
    <dgm:pt modelId="{56ECD529-E160-43BA-8102-BE2340E75241}" type="pres">
      <dgm:prSet presAssocID="{746AD338-DE0E-47B2-84D9-7A0B8913811C}" presName="desSpace" presStyleCnt="0"/>
      <dgm:spPr/>
    </dgm:pt>
    <dgm:pt modelId="{0D3351B2-91BA-4A77-8E65-6C54A2E88D66}" type="pres">
      <dgm:prSet presAssocID="{352BE7CB-4226-4379-AEF0-59E94B117B94}" presName="desBackupLeftNorm" presStyleCnt="0"/>
      <dgm:spPr/>
    </dgm:pt>
    <dgm:pt modelId="{EA1BB3FA-689B-4EF0-B4B5-66344FF2D850}" type="pres">
      <dgm:prSet presAssocID="{352BE7CB-4226-4379-AEF0-59E94B117B94}" presName="desComposite" presStyleCnt="0"/>
      <dgm:spPr/>
    </dgm:pt>
    <dgm:pt modelId="{C5FE7CF6-5F7D-427D-AC5C-CEA51DCE05B4}" type="pres">
      <dgm:prSet presAssocID="{352BE7CB-4226-4379-AEF0-59E94B117B94}" presName="desCircle" presStyleLbl="node1" presStyleIdx="1" presStyleCnt="4" custLinFactX="100000" custLinFactNeighborX="142278" custLinFactNeighborY="-3220"/>
      <dgm:spPr>
        <a:solidFill>
          <a:schemeClr val="tx2"/>
        </a:solidFill>
        <a:ln>
          <a:noFill/>
        </a:ln>
        <a:effectLst/>
      </dgm:spPr>
    </dgm:pt>
    <dgm:pt modelId="{C8836897-8696-4B39-B803-AE539CB0D6E7}" type="pres">
      <dgm:prSet presAssocID="{352BE7CB-4226-4379-AEF0-59E94B117B94}" presName="chTx" presStyleLbl="revTx" presStyleIdx="3" presStyleCnt="11" custAng="1860000" custLinFactX="71733" custLinFactNeighborX="100000" custLinFactNeighborY="-5969"/>
      <dgm:spPr/>
    </dgm:pt>
    <dgm:pt modelId="{20205DAB-9B03-45B5-A043-6288062E7146}" type="pres">
      <dgm:prSet presAssocID="{352BE7CB-4226-4379-AEF0-59E94B117B94}" presName="desTx" presStyleLbl="revTx" presStyleIdx="4" presStyleCnt="11">
        <dgm:presLayoutVars>
          <dgm:bulletEnabled val="1"/>
        </dgm:presLayoutVars>
      </dgm:prSet>
      <dgm:spPr/>
    </dgm:pt>
    <dgm:pt modelId="{31846533-F70B-4401-B6EE-23DCFC7CE1FA}" type="pres">
      <dgm:prSet presAssocID="{352BE7CB-4226-4379-AEF0-59E94B117B94}" presName="desBackupRightNorm" presStyleCnt="0"/>
      <dgm:spPr/>
    </dgm:pt>
    <dgm:pt modelId="{624543C8-4A6D-42CC-ABB9-E7DBB934C1DA}" type="pres">
      <dgm:prSet presAssocID="{DD01BC51-3755-4BB1-B89F-99D186B5C4BC}" presName="desSpace" presStyleCnt="0"/>
      <dgm:spPr/>
    </dgm:pt>
    <dgm:pt modelId="{021305BA-865F-4FD1-9B3A-6E4FB0C122D2}" type="pres">
      <dgm:prSet presAssocID="{9BEFD78D-CA0B-4D2B-B62A-5EBE21E0CD2B}" presName="parComposite" presStyleCnt="0"/>
      <dgm:spPr/>
    </dgm:pt>
    <dgm:pt modelId="{76E8998B-B141-4A90-9AFD-E4A4A8D177CC}" type="pres">
      <dgm:prSet presAssocID="{9BEFD78D-CA0B-4D2B-B62A-5EBE21E0CD2B}" presName="parBigCircle" presStyleLbl="node0" presStyleIdx="1" presStyleCnt="3" custLinFactNeighborX="-60038" custLinFactNeighborY="-110"/>
      <dgm:spPr>
        <a:ln>
          <a:noFill/>
        </a:ln>
        <a:effectLst/>
      </dgm:spPr>
    </dgm:pt>
    <dgm:pt modelId="{A880C2AE-D7EA-475B-B820-219F66BEC480}" type="pres">
      <dgm:prSet presAssocID="{9BEFD78D-CA0B-4D2B-B62A-5EBE21E0CD2B}" presName="parTx" presStyleLbl="revTx" presStyleIdx="5" presStyleCnt="11" custAng="3900000" custLinFactNeighborX="-99839" custLinFactNeighborY="19913"/>
      <dgm:spPr/>
    </dgm:pt>
    <dgm:pt modelId="{0EBB8228-7504-4217-9FAA-6E04A17B7049}" type="pres">
      <dgm:prSet presAssocID="{9BEFD78D-CA0B-4D2B-B62A-5EBE21E0CD2B}" presName="bSpace" presStyleCnt="0"/>
      <dgm:spPr/>
    </dgm:pt>
    <dgm:pt modelId="{767715A4-0AE7-49C1-898C-B87C1A172CEA}" type="pres">
      <dgm:prSet presAssocID="{9BEFD78D-CA0B-4D2B-B62A-5EBE21E0CD2B}" presName="parBackupNorm" presStyleCnt="0"/>
      <dgm:spPr/>
    </dgm:pt>
    <dgm:pt modelId="{AAC7E65A-E31A-48F3-BBAD-1847B091E85D}" type="pres">
      <dgm:prSet presAssocID="{59EF0A61-413F-41B2-878A-823FA116A343}" presName="parSpace" presStyleCnt="0"/>
      <dgm:spPr/>
    </dgm:pt>
    <dgm:pt modelId="{21D25CEC-3605-4A0B-A074-03F8B7913702}" type="pres">
      <dgm:prSet presAssocID="{E1733B5D-EE5D-430F-8A3A-F4B661E8A1C0}" presName="desBackupLeftNorm" presStyleCnt="0"/>
      <dgm:spPr/>
    </dgm:pt>
    <dgm:pt modelId="{CF804D01-7944-46C4-BEAF-B2A1BE9D85CD}" type="pres">
      <dgm:prSet presAssocID="{E1733B5D-EE5D-430F-8A3A-F4B661E8A1C0}" presName="desComposite" presStyleCnt="0"/>
      <dgm:spPr/>
    </dgm:pt>
    <dgm:pt modelId="{63FA0901-EC1F-4AA6-AFB1-C14A0A34B270}" type="pres">
      <dgm:prSet presAssocID="{E1733B5D-EE5D-430F-8A3A-F4B661E8A1C0}" presName="desCircle" presStyleLbl="node1" presStyleIdx="2" presStyleCnt="4" custLinFactNeighborX="71076" custLinFactNeighborY="327"/>
      <dgm:spPr>
        <a:solidFill>
          <a:schemeClr val="accent3"/>
        </a:solidFill>
        <a:ln>
          <a:noFill/>
        </a:ln>
        <a:effectLst/>
      </dgm:spPr>
    </dgm:pt>
    <dgm:pt modelId="{F24A80F9-29AD-4277-9F0B-1C3C984E7157}" type="pres">
      <dgm:prSet presAssocID="{E1733B5D-EE5D-430F-8A3A-F4B661E8A1C0}" presName="chTx" presStyleLbl="revTx" presStyleIdx="6" presStyleCnt="11" custAng="1860000" custLinFactNeighborX="81019" custLinFactNeighborY="-11574"/>
      <dgm:spPr/>
    </dgm:pt>
    <dgm:pt modelId="{507F9B79-1A97-4629-BD97-976BB3835A3E}" type="pres">
      <dgm:prSet presAssocID="{E1733B5D-EE5D-430F-8A3A-F4B661E8A1C0}" presName="desTx" presStyleLbl="revTx" presStyleIdx="7" presStyleCnt="11" custLinFactNeighborX="3496" custLinFactNeighborY="248">
        <dgm:presLayoutVars>
          <dgm:bulletEnabled val="1"/>
        </dgm:presLayoutVars>
      </dgm:prSet>
      <dgm:spPr/>
    </dgm:pt>
    <dgm:pt modelId="{B7EE81C5-317F-4B20-929B-6BEE7E561F24}" type="pres">
      <dgm:prSet presAssocID="{E1733B5D-EE5D-430F-8A3A-F4B661E8A1C0}" presName="desBackupRightNorm" presStyleCnt="0"/>
      <dgm:spPr/>
    </dgm:pt>
    <dgm:pt modelId="{ED873DD1-2330-43C2-8BBA-1D6F9BEF77EF}" type="pres">
      <dgm:prSet presAssocID="{D49E7A65-FC4C-4C09-A851-B2A8DD3E8C7A}" presName="desSpace" presStyleCnt="0"/>
      <dgm:spPr/>
    </dgm:pt>
    <dgm:pt modelId="{8ED9DA44-374E-4D18-9F4A-C12BDC1004FC}" type="pres">
      <dgm:prSet presAssocID="{A0430D9E-B2F2-4DCE-95A4-E1A8FBB82F78}" presName="desBackupLeftNorm" presStyleCnt="0"/>
      <dgm:spPr/>
    </dgm:pt>
    <dgm:pt modelId="{E2B8CAAB-6450-4E82-9838-EB4284735976}" type="pres">
      <dgm:prSet presAssocID="{A0430D9E-B2F2-4DCE-95A4-E1A8FBB82F78}" presName="desComposite" presStyleCnt="0"/>
      <dgm:spPr/>
    </dgm:pt>
    <dgm:pt modelId="{0459A0B9-5680-434C-A130-B8ADE7521F80}" type="pres">
      <dgm:prSet presAssocID="{A0430D9E-B2F2-4DCE-95A4-E1A8FBB82F78}" presName="desCircle" presStyleLbl="node1" presStyleIdx="3" presStyleCnt="4" custLinFactX="15951" custLinFactNeighborX="100000" custLinFactNeighborY="252"/>
      <dgm:spPr>
        <a:solidFill>
          <a:schemeClr val="accent4"/>
        </a:solidFill>
        <a:ln>
          <a:noFill/>
        </a:ln>
        <a:effectLst/>
      </dgm:spPr>
    </dgm:pt>
    <dgm:pt modelId="{CEA4585E-9D16-4830-B981-9F8B85BD5C6F}" type="pres">
      <dgm:prSet presAssocID="{A0430D9E-B2F2-4DCE-95A4-E1A8FBB82F78}" presName="chTx" presStyleLbl="revTx" presStyleIdx="8" presStyleCnt="11" custAng="1860000" custLinFactX="8845" custLinFactNeighborX="100000" custLinFactNeighborY="-13720"/>
      <dgm:spPr/>
    </dgm:pt>
    <dgm:pt modelId="{C092AEF3-E902-4EAE-B10B-565B772A3887}" type="pres">
      <dgm:prSet presAssocID="{A0430D9E-B2F2-4DCE-95A4-E1A8FBB82F78}" presName="desTx" presStyleLbl="revTx" presStyleIdx="9" presStyleCnt="11">
        <dgm:presLayoutVars>
          <dgm:bulletEnabled val="1"/>
        </dgm:presLayoutVars>
      </dgm:prSet>
      <dgm:spPr/>
    </dgm:pt>
    <dgm:pt modelId="{95A8EA39-8EB8-4B3A-A855-103B7ABF3D62}" type="pres">
      <dgm:prSet presAssocID="{A0430D9E-B2F2-4DCE-95A4-E1A8FBB82F78}" presName="desBackupRightNorm" presStyleCnt="0"/>
      <dgm:spPr/>
    </dgm:pt>
    <dgm:pt modelId="{ADD600B7-ADEE-474A-8A5B-520C2519B74B}" type="pres">
      <dgm:prSet presAssocID="{87D50C5B-4AC7-4A23-AD2B-068DCF4DF1B2}" presName="desSpace" presStyleCnt="0"/>
      <dgm:spPr/>
    </dgm:pt>
    <dgm:pt modelId="{06C408BE-F7C1-4B9A-B008-10D4E7FBD1C4}" type="pres">
      <dgm:prSet presAssocID="{38B1A53A-5A8F-44AC-9D27-DA9745233D03}" presName="parComposite" presStyleCnt="0"/>
      <dgm:spPr/>
    </dgm:pt>
    <dgm:pt modelId="{8D5223B8-10F2-45DC-8B32-745A6784602C}" type="pres">
      <dgm:prSet presAssocID="{38B1A53A-5A8F-44AC-9D27-DA9745233D03}" presName="parBigCircle" presStyleLbl="node0" presStyleIdx="2" presStyleCnt="3" custLinFactNeighborX="75693" custLinFactNeighborY="170"/>
      <dgm:spPr>
        <a:ln>
          <a:noFill/>
        </a:ln>
        <a:effectLst/>
      </dgm:spPr>
    </dgm:pt>
    <dgm:pt modelId="{A5AA5827-2083-42A1-900B-24E67CEAFE58}" type="pres">
      <dgm:prSet presAssocID="{38B1A53A-5A8F-44AC-9D27-DA9745233D03}" presName="parTx" presStyleLbl="revTx" presStyleIdx="10" presStyleCnt="11" custAng="3900000" custLinFactNeighborX="16485" custLinFactNeighborY="17254"/>
      <dgm:spPr/>
    </dgm:pt>
    <dgm:pt modelId="{D84ABE61-2BA3-4428-95CE-B49334CFBCC0}" type="pres">
      <dgm:prSet presAssocID="{38B1A53A-5A8F-44AC-9D27-DA9745233D03}" presName="bSpace" presStyleCnt="0"/>
      <dgm:spPr/>
    </dgm:pt>
    <dgm:pt modelId="{692109C8-7583-4F9A-870C-B2D237D70A1B}" type="pres">
      <dgm:prSet presAssocID="{38B1A53A-5A8F-44AC-9D27-DA9745233D03}" presName="parBackupNorm" presStyleCnt="0"/>
      <dgm:spPr/>
    </dgm:pt>
    <dgm:pt modelId="{B1505E98-FF8A-426A-AA4F-CE81BCA87E20}" type="pres">
      <dgm:prSet presAssocID="{F346D266-22D4-4F47-8EF3-1E6BF0E2A966}" presName="parSpace" presStyleCnt="0"/>
      <dgm:spPr/>
    </dgm:pt>
  </dgm:ptLst>
  <dgm:cxnLst>
    <dgm:cxn modelId="{33B08612-DAA8-42F4-881D-760500C5D52C}" srcId="{4B11AA08-AAE9-4143-8A3A-44CF7B148551}" destId="{8383773D-9661-4EE7-8A1A-607E1AB0BD27}" srcOrd="0" destOrd="0" parTransId="{5153115D-6896-4BF9-A928-FDD7E23F81E3}" sibTransId="{746AD338-DE0E-47B2-84D9-7A0B8913811C}"/>
    <dgm:cxn modelId="{3ADCDE23-A1D4-48EA-A7EA-ED45BB612480}" type="presOf" srcId="{9BEFD78D-CA0B-4D2B-B62A-5EBE21E0CD2B}" destId="{A880C2AE-D7EA-475B-B820-219F66BEC480}" srcOrd="0" destOrd="0" presId="urn:microsoft.com/office/officeart/2008/layout/CircleAccentTimeline"/>
    <dgm:cxn modelId="{1F3C9C54-9AFF-407A-A0E1-8C570EAFF1DD}" srcId="{9BEFD78D-CA0B-4D2B-B62A-5EBE21E0CD2B}" destId="{A0430D9E-B2F2-4DCE-95A4-E1A8FBB82F78}" srcOrd="1" destOrd="0" parTransId="{8E6E3A01-BE9D-48A4-BA0F-DE9D50BFF9A1}" sibTransId="{87D50C5B-4AC7-4A23-AD2B-068DCF4DF1B2}"/>
    <dgm:cxn modelId="{DB37D357-847A-4B55-998E-FB6BC6EB785C}" srcId="{4B11AA08-AAE9-4143-8A3A-44CF7B148551}" destId="{352BE7CB-4226-4379-AEF0-59E94B117B94}" srcOrd="1" destOrd="0" parTransId="{1468F5BA-BE2F-4E78-A96C-6AC15A3306CC}" sibTransId="{DD01BC51-3755-4BB1-B89F-99D186B5C4BC}"/>
    <dgm:cxn modelId="{2B46937C-C68D-4779-B7C0-ED94FBE7C86B}" type="presOf" srcId="{38B1A53A-5A8F-44AC-9D27-DA9745233D03}" destId="{A5AA5827-2083-42A1-900B-24E67CEAFE58}" srcOrd="0" destOrd="0" presId="urn:microsoft.com/office/officeart/2008/layout/CircleAccentTimeline"/>
    <dgm:cxn modelId="{0D0D398B-426A-4E58-B2C8-C2422EA1BEA1}" type="presOf" srcId="{352BE7CB-4226-4379-AEF0-59E94B117B94}" destId="{C8836897-8696-4B39-B803-AE539CB0D6E7}" srcOrd="0" destOrd="0" presId="urn:microsoft.com/office/officeart/2008/layout/CircleAccentTimeline"/>
    <dgm:cxn modelId="{BB441292-F73B-4533-8C1D-B48FAFD02D9A}" type="presOf" srcId="{8383773D-9661-4EE7-8A1A-607E1AB0BD27}" destId="{01E66DBB-AD8F-4783-9224-88047A6FD3FF}" srcOrd="0" destOrd="0" presId="urn:microsoft.com/office/officeart/2008/layout/CircleAccentTimeline"/>
    <dgm:cxn modelId="{610AE695-44A5-482F-9D12-24E25DDDB4C7}" type="presOf" srcId="{E1733B5D-EE5D-430F-8A3A-F4B661E8A1C0}" destId="{F24A80F9-29AD-4277-9F0B-1C3C984E7157}" srcOrd="0" destOrd="0" presId="urn:microsoft.com/office/officeart/2008/layout/CircleAccentTimeline"/>
    <dgm:cxn modelId="{1CDA1BA2-6257-4D34-85F5-B4C70F17EAC3}" srcId="{E6D54320-AD7E-4388-97DA-6D8D0592A006}" destId="{9BEFD78D-CA0B-4D2B-B62A-5EBE21E0CD2B}" srcOrd="1" destOrd="0" parTransId="{5F65C6B4-D227-44D4-B308-6245B0B28AD6}" sibTransId="{59EF0A61-413F-41B2-878A-823FA116A343}"/>
    <dgm:cxn modelId="{D2EC4DAF-93B8-4350-9789-05CDA31B66F6}" srcId="{E6D54320-AD7E-4388-97DA-6D8D0592A006}" destId="{38B1A53A-5A8F-44AC-9D27-DA9745233D03}" srcOrd="2" destOrd="0" parTransId="{41A5337E-6196-43AF-8E2A-FE76C98221FA}" sibTransId="{F346D266-22D4-4F47-8EF3-1E6BF0E2A966}"/>
    <dgm:cxn modelId="{3771D9D2-5DCA-449A-9A14-F93CA1FE6319}" type="presOf" srcId="{4B11AA08-AAE9-4143-8A3A-44CF7B148551}" destId="{CB9DC0D0-1A5F-461D-9DB9-B8918823E754}" srcOrd="0" destOrd="0" presId="urn:microsoft.com/office/officeart/2008/layout/CircleAccentTimeline"/>
    <dgm:cxn modelId="{DC19AEE5-852E-4772-82DB-6B42EB656144}" srcId="{E6D54320-AD7E-4388-97DA-6D8D0592A006}" destId="{4B11AA08-AAE9-4143-8A3A-44CF7B148551}" srcOrd="0" destOrd="0" parTransId="{B5E14012-EB97-41E1-B1FD-CC8C1FAC3EAB}" sibTransId="{C85BC362-8474-48B9-8D2B-9F7ACEB697D9}"/>
    <dgm:cxn modelId="{B987DAED-CD29-4D49-9ADB-FDF1E27F5868}" srcId="{9BEFD78D-CA0B-4D2B-B62A-5EBE21E0CD2B}" destId="{E1733B5D-EE5D-430F-8A3A-F4B661E8A1C0}" srcOrd="0" destOrd="0" parTransId="{EA233D43-8EDB-49E3-887E-5C7296B1F329}" sibTransId="{D49E7A65-FC4C-4C09-A851-B2A8DD3E8C7A}"/>
    <dgm:cxn modelId="{DA8568F5-828A-4338-A461-DF6FE3251FC6}" type="presOf" srcId="{E6D54320-AD7E-4388-97DA-6D8D0592A006}" destId="{48B043B6-95F6-4F8D-A8A1-C182D2F9A198}" srcOrd="0" destOrd="0" presId="urn:microsoft.com/office/officeart/2008/layout/CircleAccentTimeline"/>
    <dgm:cxn modelId="{99F9A6FB-4F7F-4361-8391-4A71D1A2E4A8}" type="presOf" srcId="{A0430D9E-B2F2-4DCE-95A4-E1A8FBB82F78}" destId="{CEA4585E-9D16-4830-B981-9F8B85BD5C6F}" srcOrd="0" destOrd="0" presId="urn:microsoft.com/office/officeart/2008/layout/CircleAccentTimeline"/>
    <dgm:cxn modelId="{510E8930-5F5B-4040-BED9-B26387D83E98}" type="presParOf" srcId="{48B043B6-95F6-4F8D-A8A1-C182D2F9A198}" destId="{3E7C57CE-1EDB-4120-B4EF-322F24524D02}" srcOrd="0" destOrd="0" presId="urn:microsoft.com/office/officeart/2008/layout/CircleAccentTimeline"/>
    <dgm:cxn modelId="{F288A6E5-3249-41BE-A0B2-5AEF9B2AF68A}" type="presParOf" srcId="{3E7C57CE-1EDB-4120-B4EF-322F24524D02}" destId="{0A1282D1-86DF-4BF5-90F3-182C462DF299}" srcOrd="0" destOrd="0" presId="urn:microsoft.com/office/officeart/2008/layout/CircleAccentTimeline"/>
    <dgm:cxn modelId="{A630779C-9B87-4E36-A3A6-8003E1704608}" type="presParOf" srcId="{3E7C57CE-1EDB-4120-B4EF-322F24524D02}" destId="{CB9DC0D0-1A5F-461D-9DB9-B8918823E754}" srcOrd="1" destOrd="0" presId="urn:microsoft.com/office/officeart/2008/layout/CircleAccentTimeline"/>
    <dgm:cxn modelId="{6277271B-D5D0-4EE4-AD4F-1E9FC830C4CA}" type="presParOf" srcId="{3E7C57CE-1EDB-4120-B4EF-322F24524D02}" destId="{82684C6E-B53D-45E4-933B-79D5369F0A5B}" srcOrd="2" destOrd="0" presId="urn:microsoft.com/office/officeart/2008/layout/CircleAccentTimeline"/>
    <dgm:cxn modelId="{756251E3-0294-4393-AB90-AC4ED40D4356}" type="presParOf" srcId="{48B043B6-95F6-4F8D-A8A1-C182D2F9A198}" destId="{BE155F03-A0FB-41BA-A557-F3C359677FEB}" srcOrd="1" destOrd="0" presId="urn:microsoft.com/office/officeart/2008/layout/CircleAccentTimeline"/>
    <dgm:cxn modelId="{920CA31A-E753-46A9-9E9E-C896F66E5883}" type="presParOf" srcId="{48B043B6-95F6-4F8D-A8A1-C182D2F9A198}" destId="{DE3ADFAB-268F-4A50-9277-AD8E65E9F3BC}" srcOrd="2" destOrd="0" presId="urn:microsoft.com/office/officeart/2008/layout/CircleAccentTimeline"/>
    <dgm:cxn modelId="{BDE5502E-EE14-4912-9A07-A6A9B4751C1D}" type="presParOf" srcId="{48B043B6-95F6-4F8D-A8A1-C182D2F9A198}" destId="{54D644E3-ECA3-49CE-A701-565F32BBF634}" srcOrd="3" destOrd="0" presId="urn:microsoft.com/office/officeart/2008/layout/CircleAccentTimeline"/>
    <dgm:cxn modelId="{B2ABB413-0C8B-4DA2-A940-2800784FCECE}" type="presParOf" srcId="{48B043B6-95F6-4F8D-A8A1-C182D2F9A198}" destId="{D22E119F-3BB4-43C7-86D1-78CF8A877B7C}" srcOrd="4" destOrd="0" presId="urn:microsoft.com/office/officeart/2008/layout/CircleAccentTimeline"/>
    <dgm:cxn modelId="{D3A8E097-5AAD-4B17-922A-AE4A5B937EFC}" type="presParOf" srcId="{D22E119F-3BB4-43C7-86D1-78CF8A877B7C}" destId="{BDF7CD82-5761-430A-A6F2-2EF2E4351150}" srcOrd="0" destOrd="0" presId="urn:microsoft.com/office/officeart/2008/layout/CircleAccentTimeline"/>
    <dgm:cxn modelId="{FC5D3A05-76D7-4EC4-BEEC-B9B5924DEAAD}" type="presParOf" srcId="{D22E119F-3BB4-43C7-86D1-78CF8A877B7C}" destId="{01E66DBB-AD8F-4783-9224-88047A6FD3FF}" srcOrd="1" destOrd="0" presId="urn:microsoft.com/office/officeart/2008/layout/CircleAccentTimeline"/>
    <dgm:cxn modelId="{C5E5D020-FB13-491F-9DDA-74BC03CC02EA}" type="presParOf" srcId="{D22E119F-3BB4-43C7-86D1-78CF8A877B7C}" destId="{60446FE4-8494-4D3C-839E-905E2A2A5C88}" srcOrd="2" destOrd="0" presId="urn:microsoft.com/office/officeart/2008/layout/CircleAccentTimeline"/>
    <dgm:cxn modelId="{5901AA43-A6FF-438B-B1C4-A8E2EC11BD27}" type="presParOf" srcId="{48B043B6-95F6-4F8D-A8A1-C182D2F9A198}" destId="{67003CBA-1E16-4460-AAFE-DA20172B9BBF}" srcOrd="5" destOrd="0" presId="urn:microsoft.com/office/officeart/2008/layout/CircleAccentTimeline"/>
    <dgm:cxn modelId="{857C3836-C1D7-4A82-AC14-4275B53FA74D}" type="presParOf" srcId="{48B043B6-95F6-4F8D-A8A1-C182D2F9A198}" destId="{56ECD529-E160-43BA-8102-BE2340E75241}" srcOrd="6" destOrd="0" presId="urn:microsoft.com/office/officeart/2008/layout/CircleAccentTimeline"/>
    <dgm:cxn modelId="{67284506-93DA-416E-B031-FF0820291ED7}" type="presParOf" srcId="{48B043B6-95F6-4F8D-A8A1-C182D2F9A198}" destId="{0D3351B2-91BA-4A77-8E65-6C54A2E88D66}" srcOrd="7" destOrd="0" presId="urn:microsoft.com/office/officeart/2008/layout/CircleAccentTimeline"/>
    <dgm:cxn modelId="{003D6E74-F447-437B-A3C7-543900B348F4}" type="presParOf" srcId="{48B043B6-95F6-4F8D-A8A1-C182D2F9A198}" destId="{EA1BB3FA-689B-4EF0-B4B5-66344FF2D850}" srcOrd="8" destOrd="0" presId="urn:microsoft.com/office/officeart/2008/layout/CircleAccentTimeline"/>
    <dgm:cxn modelId="{9F09620D-F88D-45BD-B760-D370C167C9E4}" type="presParOf" srcId="{EA1BB3FA-689B-4EF0-B4B5-66344FF2D850}" destId="{C5FE7CF6-5F7D-427D-AC5C-CEA51DCE05B4}" srcOrd="0" destOrd="0" presId="urn:microsoft.com/office/officeart/2008/layout/CircleAccentTimeline"/>
    <dgm:cxn modelId="{436F5028-3062-43B7-BBE9-497E23AA9737}" type="presParOf" srcId="{EA1BB3FA-689B-4EF0-B4B5-66344FF2D850}" destId="{C8836897-8696-4B39-B803-AE539CB0D6E7}" srcOrd="1" destOrd="0" presId="urn:microsoft.com/office/officeart/2008/layout/CircleAccentTimeline"/>
    <dgm:cxn modelId="{F274AF10-77F9-4D9F-89E9-DE66ACC51AA5}" type="presParOf" srcId="{EA1BB3FA-689B-4EF0-B4B5-66344FF2D850}" destId="{20205DAB-9B03-45B5-A043-6288062E7146}" srcOrd="2" destOrd="0" presId="urn:microsoft.com/office/officeart/2008/layout/CircleAccentTimeline"/>
    <dgm:cxn modelId="{E1388FE0-74AB-4919-A3B1-692ECC094425}" type="presParOf" srcId="{48B043B6-95F6-4F8D-A8A1-C182D2F9A198}" destId="{31846533-F70B-4401-B6EE-23DCFC7CE1FA}" srcOrd="9" destOrd="0" presId="urn:microsoft.com/office/officeart/2008/layout/CircleAccentTimeline"/>
    <dgm:cxn modelId="{2FE43DE7-EE74-4D03-97D9-49FE2766C6DE}" type="presParOf" srcId="{48B043B6-95F6-4F8D-A8A1-C182D2F9A198}" destId="{624543C8-4A6D-42CC-ABB9-E7DBB934C1DA}" srcOrd="10" destOrd="0" presId="urn:microsoft.com/office/officeart/2008/layout/CircleAccentTimeline"/>
    <dgm:cxn modelId="{F736FD42-CAFE-4F29-8F3E-C09B0B8EB3E6}" type="presParOf" srcId="{48B043B6-95F6-4F8D-A8A1-C182D2F9A198}" destId="{021305BA-865F-4FD1-9B3A-6E4FB0C122D2}" srcOrd="11" destOrd="0" presId="urn:microsoft.com/office/officeart/2008/layout/CircleAccentTimeline"/>
    <dgm:cxn modelId="{05E41AA3-8B3E-48D3-BF21-BFA737868F3E}" type="presParOf" srcId="{021305BA-865F-4FD1-9B3A-6E4FB0C122D2}" destId="{76E8998B-B141-4A90-9AFD-E4A4A8D177CC}" srcOrd="0" destOrd="0" presId="urn:microsoft.com/office/officeart/2008/layout/CircleAccentTimeline"/>
    <dgm:cxn modelId="{ADA41984-6607-4C77-A5CF-FBBB011868D2}" type="presParOf" srcId="{021305BA-865F-4FD1-9B3A-6E4FB0C122D2}" destId="{A880C2AE-D7EA-475B-B820-219F66BEC480}" srcOrd="1" destOrd="0" presId="urn:microsoft.com/office/officeart/2008/layout/CircleAccentTimeline"/>
    <dgm:cxn modelId="{8BEF2A72-A023-4494-89A9-2E20A6851AE1}" type="presParOf" srcId="{021305BA-865F-4FD1-9B3A-6E4FB0C122D2}" destId="{0EBB8228-7504-4217-9FAA-6E04A17B7049}" srcOrd="2" destOrd="0" presId="urn:microsoft.com/office/officeart/2008/layout/CircleAccentTimeline"/>
    <dgm:cxn modelId="{27036C76-D54B-44FB-89D5-ED57911C6E9C}" type="presParOf" srcId="{48B043B6-95F6-4F8D-A8A1-C182D2F9A198}" destId="{767715A4-0AE7-49C1-898C-B87C1A172CEA}" srcOrd="12" destOrd="0" presId="urn:microsoft.com/office/officeart/2008/layout/CircleAccentTimeline"/>
    <dgm:cxn modelId="{C05F2282-36E8-4839-A6F5-EDB30C514A2B}" type="presParOf" srcId="{48B043B6-95F6-4F8D-A8A1-C182D2F9A198}" destId="{AAC7E65A-E31A-48F3-BBAD-1847B091E85D}" srcOrd="13" destOrd="0" presId="urn:microsoft.com/office/officeart/2008/layout/CircleAccentTimeline"/>
    <dgm:cxn modelId="{0C989DD1-74E5-497F-AF47-BF02AE1A27DB}" type="presParOf" srcId="{48B043B6-95F6-4F8D-A8A1-C182D2F9A198}" destId="{21D25CEC-3605-4A0B-A074-03F8B7913702}" srcOrd="14" destOrd="0" presId="urn:microsoft.com/office/officeart/2008/layout/CircleAccentTimeline"/>
    <dgm:cxn modelId="{26E21E09-2938-45B5-9519-D249281F45EE}" type="presParOf" srcId="{48B043B6-95F6-4F8D-A8A1-C182D2F9A198}" destId="{CF804D01-7944-46C4-BEAF-B2A1BE9D85CD}" srcOrd="15" destOrd="0" presId="urn:microsoft.com/office/officeart/2008/layout/CircleAccentTimeline"/>
    <dgm:cxn modelId="{08AA56DC-AEBB-44D1-889E-EC6EAFFF8DEF}" type="presParOf" srcId="{CF804D01-7944-46C4-BEAF-B2A1BE9D85CD}" destId="{63FA0901-EC1F-4AA6-AFB1-C14A0A34B270}" srcOrd="0" destOrd="0" presId="urn:microsoft.com/office/officeart/2008/layout/CircleAccentTimeline"/>
    <dgm:cxn modelId="{CD146046-40E4-4A0B-AE77-2F16AA5A3B09}" type="presParOf" srcId="{CF804D01-7944-46C4-BEAF-B2A1BE9D85CD}" destId="{F24A80F9-29AD-4277-9F0B-1C3C984E7157}" srcOrd="1" destOrd="0" presId="urn:microsoft.com/office/officeart/2008/layout/CircleAccentTimeline"/>
    <dgm:cxn modelId="{AC4D180B-B65D-4376-825A-5B3A979B7E14}" type="presParOf" srcId="{CF804D01-7944-46C4-BEAF-B2A1BE9D85CD}" destId="{507F9B79-1A97-4629-BD97-976BB3835A3E}" srcOrd="2" destOrd="0" presId="urn:microsoft.com/office/officeart/2008/layout/CircleAccentTimeline"/>
    <dgm:cxn modelId="{F42AB16C-922B-47BF-9F63-E7B5A1AC2E61}" type="presParOf" srcId="{48B043B6-95F6-4F8D-A8A1-C182D2F9A198}" destId="{B7EE81C5-317F-4B20-929B-6BEE7E561F24}" srcOrd="16" destOrd="0" presId="urn:microsoft.com/office/officeart/2008/layout/CircleAccentTimeline"/>
    <dgm:cxn modelId="{557F162D-DA9E-448E-8115-7BF99E43FEA5}" type="presParOf" srcId="{48B043B6-95F6-4F8D-A8A1-C182D2F9A198}" destId="{ED873DD1-2330-43C2-8BBA-1D6F9BEF77EF}" srcOrd="17" destOrd="0" presId="urn:microsoft.com/office/officeart/2008/layout/CircleAccentTimeline"/>
    <dgm:cxn modelId="{DBDB1DE0-8851-44B6-9A32-99B231C3ACF4}" type="presParOf" srcId="{48B043B6-95F6-4F8D-A8A1-C182D2F9A198}" destId="{8ED9DA44-374E-4D18-9F4A-C12BDC1004FC}" srcOrd="18" destOrd="0" presId="urn:microsoft.com/office/officeart/2008/layout/CircleAccentTimeline"/>
    <dgm:cxn modelId="{6C85083B-60DE-4E94-9611-E50376810907}" type="presParOf" srcId="{48B043B6-95F6-4F8D-A8A1-C182D2F9A198}" destId="{E2B8CAAB-6450-4E82-9838-EB4284735976}" srcOrd="19" destOrd="0" presId="urn:microsoft.com/office/officeart/2008/layout/CircleAccentTimeline"/>
    <dgm:cxn modelId="{7E27C661-99B6-4736-9A15-D9CBB3B855E7}" type="presParOf" srcId="{E2B8CAAB-6450-4E82-9838-EB4284735976}" destId="{0459A0B9-5680-434C-A130-B8ADE7521F80}" srcOrd="0" destOrd="0" presId="urn:microsoft.com/office/officeart/2008/layout/CircleAccentTimeline"/>
    <dgm:cxn modelId="{F1A480DE-F97B-4D56-874D-829958A6C65B}" type="presParOf" srcId="{E2B8CAAB-6450-4E82-9838-EB4284735976}" destId="{CEA4585E-9D16-4830-B981-9F8B85BD5C6F}" srcOrd="1" destOrd="0" presId="urn:microsoft.com/office/officeart/2008/layout/CircleAccentTimeline"/>
    <dgm:cxn modelId="{103C42CC-52ED-4668-A87E-9FD1C012D2D3}" type="presParOf" srcId="{E2B8CAAB-6450-4E82-9838-EB4284735976}" destId="{C092AEF3-E902-4EAE-B10B-565B772A3887}" srcOrd="2" destOrd="0" presId="urn:microsoft.com/office/officeart/2008/layout/CircleAccentTimeline"/>
    <dgm:cxn modelId="{ECF64288-9F15-42A5-BC51-836C33461E93}" type="presParOf" srcId="{48B043B6-95F6-4F8D-A8A1-C182D2F9A198}" destId="{95A8EA39-8EB8-4B3A-A855-103B7ABF3D62}" srcOrd="20" destOrd="0" presId="urn:microsoft.com/office/officeart/2008/layout/CircleAccentTimeline"/>
    <dgm:cxn modelId="{F0E7D793-5B12-41ED-B704-6AFC2142E6BA}" type="presParOf" srcId="{48B043B6-95F6-4F8D-A8A1-C182D2F9A198}" destId="{ADD600B7-ADEE-474A-8A5B-520C2519B74B}" srcOrd="21" destOrd="0" presId="urn:microsoft.com/office/officeart/2008/layout/CircleAccentTimeline"/>
    <dgm:cxn modelId="{DF62E2DE-32A7-4551-B7D4-B8DD187C37EE}" type="presParOf" srcId="{48B043B6-95F6-4F8D-A8A1-C182D2F9A198}" destId="{06C408BE-F7C1-4B9A-B008-10D4E7FBD1C4}" srcOrd="22" destOrd="0" presId="urn:microsoft.com/office/officeart/2008/layout/CircleAccentTimeline"/>
    <dgm:cxn modelId="{1F7BB98B-F1B9-427B-A47F-DA9F863A3BFB}" type="presParOf" srcId="{06C408BE-F7C1-4B9A-B008-10D4E7FBD1C4}" destId="{8D5223B8-10F2-45DC-8B32-745A6784602C}" srcOrd="0" destOrd="0" presId="urn:microsoft.com/office/officeart/2008/layout/CircleAccentTimeline"/>
    <dgm:cxn modelId="{325933CF-6734-452F-AE25-195C0EC18C20}" type="presParOf" srcId="{06C408BE-F7C1-4B9A-B008-10D4E7FBD1C4}" destId="{A5AA5827-2083-42A1-900B-24E67CEAFE58}" srcOrd="1" destOrd="0" presId="urn:microsoft.com/office/officeart/2008/layout/CircleAccentTimeline"/>
    <dgm:cxn modelId="{56F3B7B9-9BA8-4B97-AB32-02AAE1F88481}" type="presParOf" srcId="{06C408BE-F7C1-4B9A-B008-10D4E7FBD1C4}" destId="{D84ABE61-2BA3-4428-95CE-B49334CFBCC0}" srcOrd="2" destOrd="0" presId="urn:microsoft.com/office/officeart/2008/layout/CircleAccentTimeline"/>
    <dgm:cxn modelId="{7A012333-9779-403A-AA48-4CC4AC5C131A}" type="presParOf" srcId="{48B043B6-95F6-4F8D-A8A1-C182D2F9A198}" destId="{692109C8-7583-4F9A-870C-B2D237D70A1B}" srcOrd="23" destOrd="0" presId="urn:microsoft.com/office/officeart/2008/layout/CircleAccentTimeline"/>
    <dgm:cxn modelId="{0CE26BA4-6EF3-47A6-BEB1-65127ED302B2}" type="presParOf" srcId="{48B043B6-95F6-4F8D-A8A1-C182D2F9A198}" destId="{B1505E98-FF8A-426A-AA4F-CE81BCA87E20}" srcOrd="24"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4C0A2E-452C-426F-BE8B-5A2AF3BBDA6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AE8B755-7723-44F8-98E3-40BA3A906BC5}">
      <dgm:prSet/>
      <dgm:spPr/>
      <dgm:t>
        <a:bodyPr/>
        <a:lstStyle/>
        <a:p>
          <a:pPr>
            <a:lnSpc>
              <a:spcPct val="100000"/>
            </a:lnSpc>
            <a:defRPr cap="all"/>
          </a:pPr>
          <a:r>
            <a:rPr lang="en-US" dirty="0"/>
            <a:t>One-on-one attention with a designated Account Executive</a:t>
          </a:r>
        </a:p>
      </dgm:t>
    </dgm:pt>
    <dgm:pt modelId="{1E17CDB9-641E-4BE8-8B59-CD83E44C2480}" type="parTrans" cxnId="{244E9EC3-FA0B-4B47-B9B4-D462DF05D807}">
      <dgm:prSet/>
      <dgm:spPr/>
      <dgm:t>
        <a:bodyPr/>
        <a:lstStyle/>
        <a:p>
          <a:endParaRPr lang="en-US"/>
        </a:p>
      </dgm:t>
    </dgm:pt>
    <dgm:pt modelId="{8D755F33-ED91-45E2-A55A-07BA06416905}" type="sibTrans" cxnId="{244E9EC3-FA0B-4B47-B9B4-D462DF05D807}">
      <dgm:prSet/>
      <dgm:spPr/>
      <dgm:t>
        <a:bodyPr/>
        <a:lstStyle/>
        <a:p>
          <a:endParaRPr lang="en-US"/>
        </a:p>
      </dgm:t>
    </dgm:pt>
    <dgm:pt modelId="{ED5174AD-CF0F-44A8-ACA0-C230B4B83BEE}">
      <dgm:prSet/>
      <dgm:spPr/>
      <dgm:t>
        <a:bodyPr/>
        <a:lstStyle/>
        <a:p>
          <a:pPr>
            <a:lnSpc>
              <a:spcPct val="100000"/>
            </a:lnSpc>
            <a:defRPr cap="all"/>
          </a:pPr>
          <a:r>
            <a:rPr lang="en-US"/>
            <a:t>Complimentary in-depth quotes</a:t>
          </a:r>
        </a:p>
      </dgm:t>
    </dgm:pt>
    <dgm:pt modelId="{5711E931-F3A3-4BA0-9F12-B8493ADD9118}" type="parTrans" cxnId="{736A6160-7F0D-4BE7-B813-E1DDDDEA3139}">
      <dgm:prSet/>
      <dgm:spPr/>
      <dgm:t>
        <a:bodyPr/>
        <a:lstStyle/>
        <a:p>
          <a:endParaRPr lang="en-US"/>
        </a:p>
      </dgm:t>
    </dgm:pt>
    <dgm:pt modelId="{B2A653D0-D9BB-44F3-9169-0FF85C17A385}" type="sibTrans" cxnId="{736A6160-7F0D-4BE7-B813-E1DDDDEA3139}">
      <dgm:prSet/>
      <dgm:spPr/>
      <dgm:t>
        <a:bodyPr/>
        <a:lstStyle/>
        <a:p>
          <a:endParaRPr lang="en-US"/>
        </a:p>
      </dgm:t>
    </dgm:pt>
    <dgm:pt modelId="{79D453E3-766C-4A16-8AD7-409A7C11DB18}">
      <dgm:prSet/>
      <dgm:spPr/>
      <dgm:t>
        <a:bodyPr/>
        <a:lstStyle/>
        <a:p>
          <a:pPr>
            <a:lnSpc>
              <a:spcPct val="100000"/>
            </a:lnSpc>
            <a:defRPr cap="all"/>
          </a:pPr>
          <a:r>
            <a:rPr lang="en-US"/>
            <a:t>Special pricing for advisors</a:t>
          </a:r>
        </a:p>
      </dgm:t>
    </dgm:pt>
    <dgm:pt modelId="{6DD47D45-3835-4AE7-9507-EC81FCC54CB7}" type="parTrans" cxnId="{CC649ED2-4F80-44A3-9AA9-803489BE4B84}">
      <dgm:prSet/>
      <dgm:spPr/>
      <dgm:t>
        <a:bodyPr/>
        <a:lstStyle/>
        <a:p>
          <a:endParaRPr lang="en-US"/>
        </a:p>
      </dgm:t>
    </dgm:pt>
    <dgm:pt modelId="{64AED71E-DFA6-4AA3-BB0B-52C453FECF93}" type="sibTrans" cxnId="{CC649ED2-4F80-44A3-9AA9-803489BE4B84}">
      <dgm:prSet/>
      <dgm:spPr/>
      <dgm:t>
        <a:bodyPr/>
        <a:lstStyle/>
        <a:p>
          <a:endParaRPr lang="en-US"/>
        </a:p>
      </dgm:t>
    </dgm:pt>
    <dgm:pt modelId="{F0ABA31D-283F-4D1E-98E0-CFBA3BA54DBB}">
      <dgm:prSet/>
      <dgm:spPr/>
      <dgm:t>
        <a:bodyPr/>
        <a:lstStyle/>
        <a:p>
          <a:pPr>
            <a:lnSpc>
              <a:spcPct val="100000"/>
            </a:lnSpc>
            <a:defRPr cap="all"/>
          </a:pPr>
          <a:r>
            <a:rPr lang="en-US"/>
            <a:t>Educational resources on all things reverse</a:t>
          </a:r>
        </a:p>
      </dgm:t>
    </dgm:pt>
    <dgm:pt modelId="{C2A553FA-763D-46CF-9180-B99C05A60580}" type="parTrans" cxnId="{69F79B2E-E92F-45D8-9A2E-69F0797F9D05}">
      <dgm:prSet/>
      <dgm:spPr/>
      <dgm:t>
        <a:bodyPr/>
        <a:lstStyle/>
        <a:p>
          <a:endParaRPr lang="en-US"/>
        </a:p>
      </dgm:t>
    </dgm:pt>
    <dgm:pt modelId="{4317A534-EDD5-4FAF-B678-F4EAD254A9E0}" type="sibTrans" cxnId="{69F79B2E-E92F-45D8-9A2E-69F0797F9D05}">
      <dgm:prSet/>
      <dgm:spPr/>
      <dgm:t>
        <a:bodyPr/>
        <a:lstStyle/>
        <a:p>
          <a:endParaRPr lang="en-US"/>
        </a:p>
      </dgm:t>
    </dgm:pt>
    <dgm:pt modelId="{274BC0F7-0DDB-4DE9-A98D-53B9CAE186E0}">
      <dgm:prSet/>
      <dgm:spPr/>
      <dgm:t>
        <a:bodyPr/>
        <a:lstStyle/>
        <a:p>
          <a:pPr>
            <a:lnSpc>
              <a:spcPct val="100000"/>
            </a:lnSpc>
            <a:defRPr cap="all"/>
          </a:pPr>
          <a:r>
            <a:rPr lang="en-US"/>
            <a:t>Online tools to run scenarios – 24/7/365</a:t>
          </a:r>
        </a:p>
      </dgm:t>
    </dgm:pt>
    <dgm:pt modelId="{D2C34D89-DE51-4641-B128-0E6C74DC3D77}" type="parTrans" cxnId="{85B9113E-7C7F-464B-88AA-D032CEC884EC}">
      <dgm:prSet/>
      <dgm:spPr/>
      <dgm:t>
        <a:bodyPr/>
        <a:lstStyle/>
        <a:p>
          <a:endParaRPr lang="en-US"/>
        </a:p>
      </dgm:t>
    </dgm:pt>
    <dgm:pt modelId="{F4BC17BA-2197-4AE6-B0EC-F25B7FE2ABC1}" type="sibTrans" cxnId="{85B9113E-7C7F-464B-88AA-D032CEC884EC}">
      <dgm:prSet/>
      <dgm:spPr/>
      <dgm:t>
        <a:bodyPr/>
        <a:lstStyle/>
        <a:p>
          <a:endParaRPr lang="en-US"/>
        </a:p>
      </dgm:t>
    </dgm:pt>
    <dgm:pt modelId="{77EA0A01-D8FF-406B-9566-C7798B78EB1D}" type="pres">
      <dgm:prSet presAssocID="{694C0A2E-452C-426F-BE8B-5A2AF3BBDA6C}" presName="root" presStyleCnt="0">
        <dgm:presLayoutVars>
          <dgm:dir/>
          <dgm:resizeHandles val="exact"/>
        </dgm:presLayoutVars>
      </dgm:prSet>
      <dgm:spPr/>
    </dgm:pt>
    <dgm:pt modelId="{146EF478-BBE8-4428-A826-CE3B3BF50707}" type="pres">
      <dgm:prSet presAssocID="{0AE8B755-7723-44F8-98E3-40BA3A906BC5}" presName="compNode" presStyleCnt="0"/>
      <dgm:spPr/>
    </dgm:pt>
    <dgm:pt modelId="{C43CCD46-DFFC-46DF-A172-9744A90EDFFE}" type="pres">
      <dgm:prSet presAssocID="{0AE8B755-7723-44F8-98E3-40BA3A906BC5}" presName="iconBgRect" presStyleLbl="bgShp" presStyleIdx="0" presStyleCnt="5"/>
      <dgm:spPr/>
    </dgm:pt>
    <dgm:pt modelId="{3DE0D8F7-9625-475D-890C-579701314B14}" type="pres">
      <dgm:prSet presAssocID="{0AE8B755-7723-44F8-98E3-40BA3A906BC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of People"/>
        </a:ext>
      </dgm:extLst>
    </dgm:pt>
    <dgm:pt modelId="{C08DC7D0-2050-4FFC-9293-8C496D448F3D}" type="pres">
      <dgm:prSet presAssocID="{0AE8B755-7723-44F8-98E3-40BA3A906BC5}" presName="spaceRect" presStyleCnt="0"/>
      <dgm:spPr/>
    </dgm:pt>
    <dgm:pt modelId="{78698360-2089-4688-B85E-597E412E7436}" type="pres">
      <dgm:prSet presAssocID="{0AE8B755-7723-44F8-98E3-40BA3A906BC5}" presName="textRect" presStyleLbl="revTx" presStyleIdx="0" presStyleCnt="5">
        <dgm:presLayoutVars>
          <dgm:chMax val="1"/>
          <dgm:chPref val="1"/>
        </dgm:presLayoutVars>
      </dgm:prSet>
      <dgm:spPr/>
    </dgm:pt>
    <dgm:pt modelId="{1E1424DB-A00D-4F7A-878E-C7D01E5BF622}" type="pres">
      <dgm:prSet presAssocID="{8D755F33-ED91-45E2-A55A-07BA06416905}" presName="sibTrans" presStyleCnt="0"/>
      <dgm:spPr/>
    </dgm:pt>
    <dgm:pt modelId="{A3C2E69D-BA31-477F-8B6A-090B14FFA40D}" type="pres">
      <dgm:prSet presAssocID="{ED5174AD-CF0F-44A8-ACA0-C230B4B83BEE}" presName="compNode" presStyleCnt="0"/>
      <dgm:spPr/>
    </dgm:pt>
    <dgm:pt modelId="{7F0F9650-F9A8-4ACC-BB00-FCC6B0120636}" type="pres">
      <dgm:prSet presAssocID="{ED5174AD-CF0F-44A8-ACA0-C230B4B83BEE}" presName="iconBgRect" presStyleLbl="bgShp" presStyleIdx="1" presStyleCnt="5"/>
      <dgm:spPr/>
    </dgm:pt>
    <dgm:pt modelId="{0DACFFB1-402D-4ED6-84A1-255E18B4C404}" type="pres">
      <dgm:prSet presAssocID="{ED5174AD-CF0F-44A8-ACA0-C230B4B83BE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Quotation Mark"/>
        </a:ext>
      </dgm:extLst>
    </dgm:pt>
    <dgm:pt modelId="{B9D3B6FF-776C-4393-8C0A-B67F04FF62C2}" type="pres">
      <dgm:prSet presAssocID="{ED5174AD-CF0F-44A8-ACA0-C230B4B83BEE}" presName="spaceRect" presStyleCnt="0"/>
      <dgm:spPr/>
    </dgm:pt>
    <dgm:pt modelId="{347F772C-DCE6-44F5-B6FB-776E25642CDE}" type="pres">
      <dgm:prSet presAssocID="{ED5174AD-CF0F-44A8-ACA0-C230B4B83BEE}" presName="textRect" presStyleLbl="revTx" presStyleIdx="1" presStyleCnt="5">
        <dgm:presLayoutVars>
          <dgm:chMax val="1"/>
          <dgm:chPref val="1"/>
        </dgm:presLayoutVars>
      </dgm:prSet>
      <dgm:spPr/>
    </dgm:pt>
    <dgm:pt modelId="{DF83A910-1BB8-47D2-8E4B-F4ACBF9548B0}" type="pres">
      <dgm:prSet presAssocID="{B2A653D0-D9BB-44F3-9169-0FF85C17A385}" presName="sibTrans" presStyleCnt="0"/>
      <dgm:spPr/>
    </dgm:pt>
    <dgm:pt modelId="{4B930AC9-11EE-4C95-8A35-C5E7F364B762}" type="pres">
      <dgm:prSet presAssocID="{79D453E3-766C-4A16-8AD7-409A7C11DB18}" presName="compNode" presStyleCnt="0"/>
      <dgm:spPr/>
    </dgm:pt>
    <dgm:pt modelId="{0D5316ED-1A6C-4BE0-ADA8-2BACCB55DA24}" type="pres">
      <dgm:prSet presAssocID="{79D453E3-766C-4A16-8AD7-409A7C11DB18}" presName="iconBgRect" presStyleLbl="bgShp" presStyleIdx="2" presStyleCnt="5"/>
      <dgm:spPr/>
    </dgm:pt>
    <dgm:pt modelId="{37847F89-4DED-4B92-96F1-55E4FA761447}" type="pres">
      <dgm:prSet presAssocID="{79D453E3-766C-4A16-8AD7-409A7C11DB1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5DC283B4-DEDF-4905-8DBA-ED680CD3BDBD}" type="pres">
      <dgm:prSet presAssocID="{79D453E3-766C-4A16-8AD7-409A7C11DB18}" presName="spaceRect" presStyleCnt="0"/>
      <dgm:spPr/>
    </dgm:pt>
    <dgm:pt modelId="{180FBC80-BF78-43CA-BEEA-2D64B9BB39AB}" type="pres">
      <dgm:prSet presAssocID="{79D453E3-766C-4A16-8AD7-409A7C11DB18}" presName="textRect" presStyleLbl="revTx" presStyleIdx="2" presStyleCnt="5">
        <dgm:presLayoutVars>
          <dgm:chMax val="1"/>
          <dgm:chPref val="1"/>
        </dgm:presLayoutVars>
      </dgm:prSet>
      <dgm:spPr/>
    </dgm:pt>
    <dgm:pt modelId="{E83BBA7D-1021-4BCA-AC10-51D815A2D142}" type="pres">
      <dgm:prSet presAssocID="{64AED71E-DFA6-4AA3-BB0B-52C453FECF93}" presName="sibTrans" presStyleCnt="0"/>
      <dgm:spPr/>
    </dgm:pt>
    <dgm:pt modelId="{A4C691FD-3C0E-45E9-8CBA-CBD0EA66DBD0}" type="pres">
      <dgm:prSet presAssocID="{F0ABA31D-283F-4D1E-98E0-CFBA3BA54DBB}" presName="compNode" presStyleCnt="0"/>
      <dgm:spPr/>
    </dgm:pt>
    <dgm:pt modelId="{F08911BB-C099-428F-A7CE-FEC7EB4BEEAA}" type="pres">
      <dgm:prSet presAssocID="{F0ABA31D-283F-4D1E-98E0-CFBA3BA54DBB}" presName="iconBgRect" presStyleLbl="bgShp" presStyleIdx="3" presStyleCnt="5"/>
      <dgm:spPr/>
    </dgm:pt>
    <dgm:pt modelId="{27DF71DD-A977-4BEF-A2D3-FEF361C453DB}" type="pres">
      <dgm:prSet presAssocID="{F0ABA31D-283F-4D1E-98E0-CFBA3BA54DB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1892CB2B-1640-453D-A235-6893BDACC116}" type="pres">
      <dgm:prSet presAssocID="{F0ABA31D-283F-4D1E-98E0-CFBA3BA54DBB}" presName="spaceRect" presStyleCnt="0"/>
      <dgm:spPr/>
    </dgm:pt>
    <dgm:pt modelId="{A0C7B4F9-3586-46D3-9EEA-1212A85C2107}" type="pres">
      <dgm:prSet presAssocID="{F0ABA31D-283F-4D1E-98E0-CFBA3BA54DBB}" presName="textRect" presStyleLbl="revTx" presStyleIdx="3" presStyleCnt="5">
        <dgm:presLayoutVars>
          <dgm:chMax val="1"/>
          <dgm:chPref val="1"/>
        </dgm:presLayoutVars>
      </dgm:prSet>
      <dgm:spPr/>
    </dgm:pt>
    <dgm:pt modelId="{9DE8B7AE-D1E5-4D90-ACDC-E86A6DAF0B9D}" type="pres">
      <dgm:prSet presAssocID="{4317A534-EDD5-4FAF-B678-F4EAD254A9E0}" presName="sibTrans" presStyleCnt="0"/>
      <dgm:spPr/>
    </dgm:pt>
    <dgm:pt modelId="{212AFD22-8B9A-44B5-A1EC-7ABA3D20A487}" type="pres">
      <dgm:prSet presAssocID="{274BC0F7-0DDB-4DE9-A98D-53B9CAE186E0}" presName="compNode" presStyleCnt="0"/>
      <dgm:spPr/>
    </dgm:pt>
    <dgm:pt modelId="{739855DA-77E1-44FC-B44B-5B4D4F6A7ACF}" type="pres">
      <dgm:prSet presAssocID="{274BC0F7-0DDB-4DE9-A98D-53B9CAE186E0}" presName="iconBgRect" presStyleLbl="bgShp" presStyleIdx="4" presStyleCnt="5"/>
      <dgm:spPr/>
    </dgm:pt>
    <dgm:pt modelId="{10DDDCA0-496B-4903-9C5C-A8207ACA3EDF}" type="pres">
      <dgm:prSet presAssocID="{274BC0F7-0DDB-4DE9-A98D-53B9CAE186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ools"/>
        </a:ext>
      </dgm:extLst>
    </dgm:pt>
    <dgm:pt modelId="{C66891D5-3F95-44DC-8BDB-92A1AC0C32F1}" type="pres">
      <dgm:prSet presAssocID="{274BC0F7-0DDB-4DE9-A98D-53B9CAE186E0}" presName="spaceRect" presStyleCnt="0"/>
      <dgm:spPr/>
    </dgm:pt>
    <dgm:pt modelId="{CED43AF2-1BC0-41D7-A10E-7BE562393CA9}" type="pres">
      <dgm:prSet presAssocID="{274BC0F7-0DDB-4DE9-A98D-53B9CAE186E0}" presName="textRect" presStyleLbl="revTx" presStyleIdx="4" presStyleCnt="5">
        <dgm:presLayoutVars>
          <dgm:chMax val="1"/>
          <dgm:chPref val="1"/>
        </dgm:presLayoutVars>
      </dgm:prSet>
      <dgm:spPr/>
    </dgm:pt>
  </dgm:ptLst>
  <dgm:cxnLst>
    <dgm:cxn modelId="{49713719-E289-4669-9018-605131E25EED}" type="presOf" srcId="{F0ABA31D-283F-4D1E-98E0-CFBA3BA54DBB}" destId="{A0C7B4F9-3586-46D3-9EEA-1212A85C2107}" srcOrd="0" destOrd="0" presId="urn:microsoft.com/office/officeart/2018/5/layout/IconCircleLabelList"/>
    <dgm:cxn modelId="{A787422C-C7FA-4981-9D49-EB52FEC2175A}" type="presOf" srcId="{0AE8B755-7723-44F8-98E3-40BA3A906BC5}" destId="{78698360-2089-4688-B85E-597E412E7436}" srcOrd="0" destOrd="0" presId="urn:microsoft.com/office/officeart/2018/5/layout/IconCircleLabelList"/>
    <dgm:cxn modelId="{69F79B2E-E92F-45D8-9A2E-69F0797F9D05}" srcId="{694C0A2E-452C-426F-BE8B-5A2AF3BBDA6C}" destId="{F0ABA31D-283F-4D1E-98E0-CFBA3BA54DBB}" srcOrd="3" destOrd="0" parTransId="{C2A553FA-763D-46CF-9180-B99C05A60580}" sibTransId="{4317A534-EDD5-4FAF-B678-F4EAD254A9E0}"/>
    <dgm:cxn modelId="{4960493D-1740-44D6-B957-80FCA32F45C9}" type="presOf" srcId="{274BC0F7-0DDB-4DE9-A98D-53B9CAE186E0}" destId="{CED43AF2-1BC0-41D7-A10E-7BE562393CA9}" srcOrd="0" destOrd="0" presId="urn:microsoft.com/office/officeart/2018/5/layout/IconCircleLabelList"/>
    <dgm:cxn modelId="{85B9113E-7C7F-464B-88AA-D032CEC884EC}" srcId="{694C0A2E-452C-426F-BE8B-5A2AF3BBDA6C}" destId="{274BC0F7-0DDB-4DE9-A98D-53B9CAE186E0}" srcOrd="4" destOrd="0" parTransId="{D2C34D89-DE51-4641-B128-0E6C74DC3D77}" sibTransId="{F4BC17BA-2197-4AE6-B0EC-F25B7FE2ABC1}"/>
    <dgm:cxn modelId="{577E145B-84F0-4E82-AD8F-BF3E361FC6CA}" type="presOf" srcId="{ED5174AD-CF0F-44A8-ACA0-C230B4B83BEE}" destId="{347F772C-DCE6-44F5-B6FB-776E25642CDE}" srcOrd="0" destOrd="0" presId="urn:microsoft.com/office/officeart/2018/5/layout/IconCircleLabelList"/>
    <dgm:cxn modelId="{736A6160-7F0D-4BE7-B813-E1DDDDEA3139}" srcId="{694C0A2E-452C-426F-BE8B-5A2AF3BBDA6C}" destId="{ED5174AD-CF0F-44A8-ACA0-C230B4B83BEE}" srcOrd="1" destOrd="0" parTransId="{5711E931-F3A3-4BA0-9F12-B8493ADD9118}" sibTransId="{B2A653D0-D9BB-44F3-9169-0FF85C17A385}"/>
    <dgm:cxn modelId="{936DA776-5CC1-4659-B484-EAD3F5A6144D}" type="presOf" srcId="{694C0A2E-452C-426F-BE8B-5A2AF3BBDA6C}" destId="{77EA0A01-D8FF-406B-9566-C7798B78EB1D}" srcOrd="0" destOrd="0" presId="urn:microsoft.com/office/officeart/2018/5/layout/IconCircleLabelList"/>
    <dgm:cxn modelId="{244E9EC3-FA0B-4B47-B9B4-D462DF05D807}" srcId="{694C0A2E-452C-426F-BE8B-5A2AF3BBDA6C}" destId="{0AE8B755-7723-44F8-98E3-40BA3A906BC5}" srcOrd="0" destOrd="0" parTransId="{1E17CDB9-641E-4BE8-8B59-CD83E44C2480}" sibTransId="{8D755F33-ED91-45E2-A55A-07BA06416905}"/>
    <dgm:cxn modelId="{CC649ED2-4F80-44A3-9AA9-803489BE4B84}" srcId="{694C0A2E-452C-426F-BE8B-5A2AF3BBDA6C}" destId="{79D453E3-766C-4A16-8AD7-409A7C11DB18}" srcOrd="2" destOrd="0" parTransId="{6DD47D45-3835-4AE7-9507-EC81FCC54CB7}" sibTransId="{64AED71E-DFA6-4AA3-BB0B-52C453FECF93}"/>
    <dgm:cxn modelId="{322A3BF9-1F73-4EBA-9F1C-D9CCB45FE467}" type="presOf" srcId="{79D453E3-766C-4A16-8AD7-409A7C11DB18}" destId="{180FBC80-BF78-43CA-BEEA-2D64B9BB39AB}" srcOrd="0" destOrd="0" presId="urn:microsoft.com/office/officeart/2018/5/layout/IconCircleLabelList"/>
    <dgm:cxn modelId="{92F0104F-2497-4DB7-AC75-C4875E7DEF27}" type="presParOf" srcId="{77EA0A01-D8FF-406B-9566-C7798B78EB1D}" destId="{146EF478-BBE8-4428-A826-CE3B3BF50707}" srcOrd="0" destOrd="0" presId="urn:microsoft.com/office/officeart/2018/5/layout/IconCircleLabelList"/>
    <dgm:cxn modelId="{27FBA777-4301-471B-A713-49D5FE2A9C60}" type="presParOf" srcId="{146EF478-BBE8-4428-A826-CE3B3BF50707}" destId="{C43CCD46-DFFC-46DF-A172-9744A90EDFFE}" srcOrd="0" destOrd="0" presId="urn:microsoft.com/office/officeart/2018/5/layout/IconCircleLabelList"/>
    <dgm:cxn modelId="{1B35E007-05E2-438D-ACD1-17B656F8447A}" type="presParOf" srcId="{146EF478-BBE8-4428-A826-CE3B3BF50707}" destId="{3DE0D8F7-9625-475D-890C-579701314B14}" srcOrd="1" destOrd="0" presId="urn:microsoft.com/office/officeart/2018/5/layout/IconCircleLabelList"/>
    <dgm:cxn modelId="{B948B8BF-0FEE-48E8-83D0-B012F695F046}" type="presParOf" srcId="{146EF478-BBE8-4428-A826-CE3B3BF50707}" destId="{C08DC7D0-2050-4FFC-9293-8C496D448F3D}" srcOrd="2" destOrd="0" presId="urn:microsoft.com/office/officeart/2018/5/layout/IconCircleLabelList"/>
    <dgm:cxn modelId="{5C564DF0-B85A-4A4C-98AC-72F30FF4E7C2}" type="presParOf" srcId="{146EF478-BBE8-4428-A826-CE3B3BF50707}" destId="{78698360-2089-4688-B85E-597E412E7436}" srcOrd="3" destOrd="0" presId="urn:microsoft.com/office/officeart/2018/5/layout/IconCircleLabelList"/>
    <dgm:cxn modelId="{A333B7A3-C10D-4FA7-A0CC-DA7C88DE6AF8}" type="presParOf" srcId="{77EA0A01-D8FF-406B-9566-C7798B78EB1D}" destId="{1E1424DB-A00D-4F7A-878E-C7D01E5BF622}" srcOrd="1" destOrd="0" presId="urn:microsoft.com/office/officeart/2018/5/layout/IconCircleLabelList"/>
    <dgm:cxn modelId="{3533C146-CC35-4802-8DEB-07443A5F9613}" type="presParOf" srcId="{77EA0A01-D8FF-406B-9566-C7798B78EB1D}" destId="{A3C2E69D-BA31-477F-8B6A-090B14FFA40D}" srcOrd="2" destOrd="0" presId="urn:microsoft.com/office/officeart/2018/5/layout/IconCircleLabelList"/>
    <dgm:cxn modelId="{C0421278-1CD6-492F-8AC7-17C61B8D350D}" type="presParOf" srcId="{A3C2E69D-BA31-477F-8B6A-090B14FFA40D}" destId="{7F0F9650-F9A8-4ACC-BB00-FCC6B0120636}" srcOrd="0" destOrd="0" presId="urn:microsoft.com/office/officeart/2018/5/layout/IconCircleLabelList"/>
    <dgm:cxn modelId="{5CE76048-B623-49B7-9439-1177EE9E87AD}" type="presParOf" srcId="{A3C2E69D-BA31-477F-8B6A-090B14FFA40D}" destId="{0DACFFB1-402D-4ED6-84A1-255E18B4C404}" srcOrd="1" destOrd="0" presId="urn:microsoft.com/office/officeart/2018/5/layout/IconCircleLabelList"/>
    <dgm:cxn modelId="{C4497788-325F-45B7-A70D-B0E9B971D4FE}" type="presParOf" srcId="{A3C2E69D-BA31-477F-8B6A-090B14FFA40D}" destId="{B9D3B6FF-776C-4393-8C0A-B67F04FF62C2}" srcOrd="2" destOrd="0" presId="urn:microsoft.com/office/officeart/2018/5/layout/IconCircleLabelList"/>
    <dgm:cxn modelId="{51797DB2-E2AE-4A29-8709-B4B657EF356E}" type="presParOf" srcId="{A3C2E69D-BA31-477F-8B6A-090B14FFA40D}" destId="{347F772C-DCE6-44F5-B6FB-776E25642CDE}" srcOrd="3" destOrd="0" presId="urn:microsoft.com/office/officeart/2018/5/layout/IconCircleLabelList"/>
    <dgm:cxn modelId="{42CBCAC4-9015-44A1-86AF-A64E3302C503}" type="presParOf" srcId="{77EA0A01-D8FF-406B-9566-C7798B78EB1D}" destId="{DF83A910-1BB8-47D2-8E4B-F4ACBF9548B0}" srcOrd="3" destOrd="0" presId="urn:microsoft.com/office/officeart/2018/5/layout/IconCircleLabelList"/>
    <dgm:cxn modelId="{953510AD-B63D-4597-B101-743E46017EE3}" type="presParOf" srcId="{77EA0A01-D8FF-406B-9566-C7798B78EB1D}" destId="{4B930AC9-11EE-4C95-8A35-C5E7F364B762}" srcOrd="4" destOrd="0" presId="urn:microsoft.com/office/officeart/2018/5/layout/IconCircleLabelList"/>
    <dgm:cxn modelId="{F9E810BE-2FDB-4196-813E-FE3C72757199}" type="presParOf" srcId="{4B930AC9-11EE-4C95-8A35-C5E7F364B762}" destId="{0D5316ED-1A6C-4BE0-ADA8-2BACCB55DA24}" srcOrd="0" destOrd="0" presId="urn:microsoft.com/office/officeart/2018/5/layout/IconCircleLabelList"/>
    <dgm:cxn modelId="{C63C2BA8-A48B-4758-BF05-C5C64C8B952F}" type="presParOf" srcId="{4B930AC9-11EE-4C95-8A35-C5E7F364B762}" destId="{37847F89-4DED-4B92-96F1-55E4FA761447}" srcOrd="1" destOrd="0" presId="urn:microsoft.com/office/officeart/2018/5/layout/IconCircleLabelList"/>
    <dgm:cxn modelId="{68E06935-AD6F-4945-8767-3EAD1CA11C54}" type="presParOf" srcId="{4B930AC9-11EE-4C95-8A35-C5E7F364B762}" destId="{5DC283B4-DEDF-4905-8DBA-ED680CD3BDBD}" srcOrd="2" destOrd="0" presId="urn:microsoft.com/office/officeart/2018/5/layout/IconCircleLabelList"/>
    <dgm:cxn modelId="{FB9DA78F-5086-4F56-88FE-7239991237E3}" type="presParOf" srcId="{4B930AC9-11EE-4C95-8A35-C5E7F364B762}" destId="{180FBC80-BF78-43CA-BEEA-2D64B9BB39AB}" srcOrd="3" destOrd="0" presId="urn:microsoft.com/office/officeart/2018/5/layout/IconCircleLabelList"/>
    <dgm:cxn modelId="{883DB9A3-92DB-4B32-ADC5-2B227B22AB52}" type="presParOf" srcId="{77EA0A01-D8FF-406B-9566-C7798B78EB1D}" destId="{E83BBA7D-1021-4BCA-AC10-51D815A2D142}" srcOrd="5" destOrd="0" presId="urn:microsoft.com/office/officeart/2018/5/layout/IconCircleLabelList"/>
    <dgm:cxn modelId="{1A5EA8DF-F39D-45E9-BC84-77052418AC5C}" type="presParOf" srcId="{77EA0A01-D8FF-406B-9566-C7798B78EB1D}" destId="{A4C691FD-3C0E-45E9-8CBA-CBD0EA66DBD0}" srcOrd="6" destOrd="0" presId="urn:microsoft.com/office/officeart/2018/5/layout/IconCircleLabelList"/>
    <dgm:cxn modelId="{55049FD5-B156-490A-B1D3-2972C5E85403}" type="presParOf" srcId="{A4C691FD-3C0E-45E9-8CBA-CBD0EA66DBD0}" destId="{F08911BB-C099-428F-A7CE-FEC7EB4BEEAA}" srcOrd="0" destOrd="0" presId="urn:microsoft.com/office/officeart/2018/5/layout/IconCircleLabelList"/>
    <dgm:cxn modelId="{9C7DE833-CE94-407E-9DC1-AB9DFA5A6976}" type="presParOf" srcId="{A4C691FD-3C0E-45E9-8CBA-CBD0EA66DBD0}" destId="{27DF71DD-A977-4BEF-A2D3-FEF361C453DB}" srcOrd="1" destOrd="0" presId="urn:microsoft.com/office/officeart/2018/5/layout/IconCircleLabelList"/>
    <dgm:cxn modelId="{45BE19DA-1E67-4B14-97E3-1D84B76BAC4B}" type="presParOf" srcId="{A4C691FD-3C0E-45E9-8CBA-CBD0EA66DBD0}" destId="{1892CB2B-1640-453D-A235-6893BDACC116}" srcOrd="2" destOrd="0" presId="urn:microsoft.com/office/officeart/2018/5/layout/IconCircleLabelList"/>
    <dgm:cxn modelId="{EEBB2898-6BCB-4FF0-A23F-75B2E8B401DA}" type="presParOf" srcId="{A4C691FD-3C0E-45E9-8CBA-CBD0EA66DBD0}" destId="{A0C7B4F9-3586-46D3-9EEA-1212A85C2107}" srcOrd="3" destOrd="0" presId="urn:microsoft.com/office/officeart/2018/5/layout/IconCircleLabelList"/>
    <dgm:cxn modelId="{CF6BA607-23D4-4455-801F-892F1395F0AE}" type="presParOf" srcId="{77EA0A01-D8FF-406B-9566-C7798B78EB1D}" destId="{9DE8B7AE-D1E5-4D90-ACDC-E86A6DAF0B9D}" srcOrd="7" destOrd="0" presId="urn:microsoft.com/office/officeart/2018/5/layout/IconCircleLabelList"/>
    <dgm:cxn modelId="{EEB1993E-4BFC-4252-A283-5E3D339638D8}" type="presParOf" srcId="{77EA0A01-D8FF-406B-9566-C7798B78EB1D}" destId="{212AFD22-8B9A-44B5-A1EC-7ABA3D20A487}" srcOrd="8" destOrd="0" presId="urn:microsoft.com/office/officeart/2018/5/layout/IconCircleLabelList"/>
    <dgm:cxn modelId="{F7004A12-30F4-48D6-93A1-CCE1A2798F6D}" type="presParOf" srcId="{212AFD22-8B9A-44B5-A1EC-7ABA3D20A487}" destId="{739855DA-77E1-44FC-B44B-5B4D4F6A7ACF}" srcOrd="0" destOrd="0" presId="urn:microsoft.com/office/officeart/2018/5/layout/IconCircleLabelList"/>
    <dgm:cxn modelId="{EBDFB0F0-7422-464F-8D86-9DEDD6559AAB}" type="presParOf" srcId="{212AFD22-8B9A-44B5-A1EC-7ABA3D20A487}" destId="{10DDDCA0-496B-4903-9C5C-A8207ACA3EDF}" srcOrd="1" destOrd="0" presId="urn:microsoft.com/office/officeart/2018/5/layout/IconCircleLabelList"/>
    <dgm:cxn modelId="{6C577B97-0481-4901-92BD-AE075E376459}" type="presParOf" srcId="{212AFD22-8B9A-44B5-A1EC-7ABA3D20A487}" destId="{C66891D5-3F95-44DC-8BDB-92A1AC0C32F1}" srcOrd="2" destOrd="0" presId="urn:microsoft.com/office/officeart/2018/5/layout/IconCircleLabelList"/>
    <dgm:cxn modelId="{2B1CB3D3-A996-4292-A19A-AB04C0D7E9C6}" type="presParOf" srcId="{212AFD22-8B9A-44B5-A1EC-7ABA3D20A487}" destId="{CED43AF2-1BC0-41D7-A10E-7BE562393CA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282D1-86DF-4BF5-90F3-182C462DF299}">
      <dsp:nvSpPr>
        <dsp:cNvPr id="0" name=""/>
        <dsp:cNvSpPr/>
      </dsp:nvSpPr>
      <dsp:spPr>
        <a:xfrm>
          <a:off x="0" y="2042436"/>
          <a:ext cx="1690250" cy="1690250"/>
        </a:xfrm>
        <a:prstGeom prst="donut">
          <a:avLst>
            <a:gd name="adj" fmla="val 20000"/>
          </a:avLst>
        </a:prstGeom>
        <a:solidFill>
          <a:schemeClr val="accent1">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CB9DC0D0-1A5F-461D-9DB9-B8918823E754}">
      <dsp:nvSpPr>
        <dsp:cNvPr id="0" name=""/>
        <dsp:cNvSpPr/>
      </dsp:nvSpPr>
      <dsp:spPr>
        <a:xfrm>
          <a:off x="-191602" y="1006236"/>
          <a:ext cx="2101168" cy="101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76777B"/>
              </a:solidFill>
            </a:rPr>
            <a:t>First ever reverse mortgage issued by Nelson Hayes to help Nellie Young</a:t>
          </a:r>
        </a:p>
        <a:p>
          <a:pPr marL="0" lvl="0" indent="0" algn="ctr" defTabSz="889000">
            <a:lnSpc>
              <a:spcPct val="90000"/>
            </a:lnSpc>
            <a:spcBef>
              <a:spcPct val="0"/>
            </a:spcBef>
            <a:spcAft>
              <a:spcPct val="35000"/>
            </a:spcAft>
            <a:buNone/>
          </a:pPr>
          <a:endParaRPr lang="en-US" sz="2000" b="1" kern="1200" dirty="0">
            <a:solidFill>
              <a:srgbClr val="76777B"/>
            </a:solidFill>
          </a:endParaRPr>
        </a:p>
      </dsp:txBody>
      <dsp:txXfrm>
        <a:off x="-191602" y="1006236"/>
        <a:ext cx="2101168" cy="1012600"/>
      </dsp:txXfrm>
    </dsp:sp>
    <dsp:sp modelId="{BDF7CD82-5761-430A-A6F2-2EF2E4351150}">
      <dsp:nvSpPr>
        <dsp:cNvPr id="0" name=""/>
        <dsp:cNvSpPr/>
      </dsp:nvSpPr>
      <dsp:spPr>
        <a:xfrm>
          <a:off x="1970484" y="2457105"/>
          <a:ext cx="877346" cy="877346"/>
        </a:xfrm>
        <a:prstGeom prst="ellipse">
          <a:avLst/>
        </a:prstGeom>
        <a:solidFill>
          <a:schemeClr val="accent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01E66DBB-AD8F-4783-9224-88047A6FD3FF}">
      <dsp:nvSpPr>
        <dsp:cNvPr id="0" name=""/>
        <dsp:cNvSpPr/>
      </dsp:nvSpPr>
      <dsp:spPr>
        <a:xfrm rot="19530282">
          <a:off x="1120226" y="3559007"/>
          <a:ext cx="1817609" cy="876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76777B"/>
              </a:solidFill>
            </a:rPr>
            <a:t>Under Reagan, 1</a:t>
          </a:r>
          <a:r>
            <a:rPr lang="en-US" sz="1600" b="1" kern="1200" baseline="30000" dirty="0">
              <a:solidFill>
                <a:srgbClr val="76777B"/>
              </a:solidFill>
            </a:rPr>
            <a:t>st</a:t>
          </a:r>
          <a:r>
            <a:rPr lang="en-US" sz="1600" b="1" kern="1200" dirty="0">
              <a:solidFill>
                <a:srgbClr val="76777B"/>
              </a:solidFill>
            </a:rPr>
            <a:t> FHA-insured</a:t>
          </a:r>
          <a:r>
            <a:rPr lang="en-US" sz="1600" b="1" kern="1200" baseline="30000" dirty="0">
              <a:solidFill>
                <a:srgbClr val="76777B"/>
              </a:solidFill>
            </a:rPr>
            <a:t>1</a:t>
          </a:r>
          <a:r>
            <a:rPr lang="en-US" sz="1600" b="1" kern="1200" dirty="0">
              <a:solidFill>
                <a:srgbClr val="76777B"/>
              </a:solidFill>
            </a:rPr>
            <a:t> HECM</a:t>
          </a:r>
        </a:p>
      </dsp:txBody>
      <dsp:txXfrm>
        <a:off x="1120226" y="3559007"/>
        <a:ext cx="1817609" cy="876383"/>
      </dsp:txXfrm>
    </dsp:sp>
    <dsp:sp modelId="{60446FE4-8494-4D3C-839E-905E2A2A5C88}">
      <dsp:nvSpPr>
        <dsp:cNvPr id="0" name=""/>
        <dsp:cNvSpPr/>
      </dsp:nvSpPr>
      <dsp:spPr>
        <a:xfrm rot="17700000">
          <a:off x="2210098" y="1226508"/>
          <a:ext cx="1817609" cy="876383"/>
        </a:xfrm>
        <a:prstGeom prst="rect">
          <a:avLst/>
        </a:prstGeom>
        <a:noFill/>
        <a:ln>
          <a:noFill/>
        </a:ln>
        <a:effectLst/>
      </dsp:spPr>
      <dsp:style>
        <a:lnRef idx="0">
          <a:scrgbClr r="0" g="0" b="0"/>
        </a:lnRef>
        <a:fillRef idx="0">
          <a:scrgbClr r="0" g="0" b="0"/>
        </a:fillRef>
        <a:effectRef idx="0">
          <a:scrgbClr r="0" g="0" b="0"/>
        </a:effectRef>
        <a:fontRef idx="minor"/>
      </dsp:style>
    </dsp:sp>
    <dsp:sp modelId="{C5FE7CF6-5F7D-427D-AC5C-CEA51DCE05B4}">
      <dsp:nvSpPr>
        <dsp:cNvPr id="0" name=""/>
        <dsp:cNvSpPr/>
      </dsp:nvSpPr>
      <dsp:spPr>
        <a:xfrm>
          <a:off x="5241409" y="2418422"/>
          <a:ext cx="877346" cy="877346"/>
        </a:xfrm>
        <a:prstGeom prst="ellipse">
          <a:avLst/>
        </a:prstGeom>
        <a:solidFill>
          <a:schemeClr val="tx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C8836897-8696-4B39-B803-AE539CB0D6E7}">
      <dsp:nvSpPr>
        <dsp:cNvPr id="0" name=""/>
        <dsp:cNvSpPr/>
      </dsp:nvSpPr>
      <dsp:spPr>
        <a:xfrm rot="19560000">
          <a:off x="4759898" y="3547365"/>
          <a:ext cx="1817609" cy="876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76777B"/>
              </a:solidFill>
            </a:rPr>
            <a:t>HUD establishes Non-Borrowing Spouse  policies</a:t>
          </a:r>
        </a:p>
      </dsp:txBody>
      <dsp:txXfrm>
        <a:off x="4759898" y="3547365"/>
        <a:ext cx="1817609" cy="876383"/>
      </dsp:txXfrm>
    </dsp:sp>
    <dsp:sp modelId="{20205DAB-9B03-45B5-A043-6288062E7146}">
      <dsp:nvSpPr>
        <dsp:cNvPr id="0" name=""/>
        <dsp:cNvSpPr/>
      </dsp:nvSpPr>
      <dsp:spPr>
        <a:xfrm rot="17700000">
          <a:off x="3214625" y="1226508"/>
          <a:ext cx="1817609" cy="876383"/>
        </a:xfrm>
        <a:prstGeom prst="rect">
          <a:avLst/>
        </a:prstGeom>
        <a:noFill/>
        <a:ln>
          <a:noFill/>
        </a:ln>
        <a:effectLst/>
      </dsp:spPr>
      <dsp:style>
        <a:lnRef idx="0">
          <a:scrgbClr r="0" g="0" b="0"/>
        </a:lnRef>
        <a:fillRef idx="0">
          <a:scrgbClr r="0" g="0" b="0"/>
        </a:fillRef>
        <a:effectRef idx="0">
          <a:scrgbClr r="0" g="0" b="0"/>
        </a:effectRef>
        <a:fontRef idx="minor"/>
      </dsp:style>
    </dsp:sp>
    <dsp:sp modelId="{76E8998B-B141-4A90-9AFD-E4A4A8D177CC}">
      <dsp:nvSpPr>
        <dsp:cNvPr id="0" name=""/>
        <dsp:cNvSpPr/>
      </dsp:nvSpPr>
      <dsp:spPr>
        <a:xfrm>
          <a:off x="3105661" y="2038362"/>
          <a:ext cx="1690250" cy="1690250"/>
        </a:xfrm>
        <a:prstGeom prst="donut">
          <a:avLst>
            <a:gd name="adj" fmla="val 20000"/>
          </a:avLst>
        </a:prstGeom>
        <a:solidFill>
          <a:schemeClr val="accent1">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A880C2AE-D7EA-475B-B820-219F66BEC480}">
      <dsp:nvSpPr>
        <dsp:cNvPr id="0" name=""/>
        <dsp:cNvSpPr/>
      </dsp:nvSpPr>
      <dsp:spPr>
        <a:xfrm>
          <a:off x="2913208" y="1126743"/>
          <a:ext cx="2101168" cy="101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76777B"/>
              </a:solidFill>
            </a:rPr>
            <a:t>HECM for Purchase introduced</a:t>
          </a:r>
        </a:p>
      </dsp:txBody>
      <dsp:txXfrm>
        <a:off x="2913208" y="1126743"/>
        <a:ext cx="2101168" cy="1012600"/>
      </dsp:txXfrm>
    </dsp:sp>
    <dsp:sp modelId="{63FA0901-EC1F-4AA6-AFB1-C14A0A34B270}">
      <dsp:nvSpPr>
        <dsp:cNvPr id="0" name=""/>
        <dsp:cNvSpPr/>
      </dsp:nvSpPr>
      <dsp:spPr>
        <a:xfrm>
          <a:off x="6561602" y="2449542"/>
          <a:ext cx="877346" cy="877346"/>
        </a:xfrm>
        <a:prstGeom prst="ellipse">
          <a:avLst/>
        </a:prstGeom>
        <a:solidFill>
          <a:schemeClr val="accent3"/>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F24A80F9-29AD-4277-9F0B-1C3C984E7157}">
      <dsp:nvSpPr>
        <dsp:cNvPr id="0" name=""/>
        <dsp:cNvSpPr/>
      </dsp:nvSpPr>
      <dsp:spPr>
        <a:xfrm rot="19560000">
          <a:off x="6164785" y="3434274"/>
          <a:ext cx="1817609" cy="876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100" bIns="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76777B"/>
              </a:solidFill>
            </a:rPr>
            <a:t>HUD finalizes guidelines for Financial Assessment</a:t>
          </a:r>
        </a:p>
      </dsp:txBody>
      <dsp:txXfrm>
        <a:off x="6164785" y="3434274"/>
        <a:ext cx="1817609" cy="876383"/>
      </dsp:txXfrm>
    </dsp:sp>
    <dsp:sp modelId="{507F9B79-1A97-4629-BD97-976BB3835A3E}">
      <dsp:nvSpPr>
        <dsp:cNvPr id="0" name=""/>
        <dsp:cNvSpPr/>
      </dsp:nvSpPr>
      <dsp:spPr>
        <a:xfrm rot="17700000">
          <a:off x="6091476" y="1231512"/>
          <a:ext cx="1817609" cy="876383"/>
        </a:xfrm>
        <a:prstGeom prst="rect">
          <a:avLst/>
        </a:prstGeom>
        <a:noFill/>
        <a:ln>
          <a:noFill/>
        </a:ln>
        <a:effectLst/>
      </dsp:spPr>
      <dsp:style>
        <a:lnRef idx="0">
          <a:scrgbClr r="0" g="0" b="0"/>
        </a:lnRef>
        <a:fillRef idx="0">
          <a:scrgbClr r="0" g="0" b="0"/>
        </a:fillRef>
        <a:effectRef idx="0">
          <a:scrgbClr r="0" g="0" b="0"/>
        </a:effectRef>
        <a:fontRef idx="minor"/>
      </dsp:style>
    </dsp:sp>
    <dsp:sp modelId="{0459A0B9-5680-434C-A130-B8ADE7521F80}">
      <dsp:nvSpPr>
        <dsp:cNvPr id="0" name=""/>
        <dsp:cNvSpPr/>
      </dsp:nvSpPr>
      <dsp:spPr>
        <a:xfrm>
          <a:off x="7959839" y="2448884"/>
          <a:ext cx="877346" cy="877346"/>
        </a:xfrm>
        <a:prstGeom prst="ellipse">
          <a:avLst/>
        </a:prstGeom>
        <a:solidFill>
          <a:schemeClr val="accent4"/>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CEA4585E-9D16-4830-B981-9F8B85BD5C6F}">
      <dsp:nvSpPr>
        <dsp:cNvPr id="0" name=""/>
        <dsp:cNvSpPr/>
      </dsp:nvSpPr>
      <dsp:spPr>
        <a:xfrm rot="19560000">
          <a:off x="7604074" y="3390974"/>
          <a:ext cx="1817609" cy="876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100" bIns="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76777B"/>
              </a:solidFill>
            </a:rPr>
            <a:t>HECM Loan Limit raised to $1,089,300</a:t>
          </a:r>
        </a:p>
        <a:p>
          <a:pPr marL="0" lvl="0" indent="0" algn="ctr" defTabSz="666750">
            <a:lnSpc>
              <a:spcPct val="90000"/>
            </a:lnSpc>
            <a:spcBef>
              <a:spcPct val="0"/>
            </a:spcBef>
            <a:spcAft>
              <a:spcPct val="35000"/>
            </a:spcAft>
            <a:buNone/>
          </a:pPr>
          <a:r>
            <a:rPr lang="en-US" sz="1500" b="1" kern="1200" dirty="0">
              <a:solidFill>
                <a:srgbClr val="76777B"/>
              </a:solidFill>
            </a:rPr>
            <a:t>&amp; $1,149,825</a:t>
          </a:r>
        </a:p>
      </dsp:txBody>
      <dsp:txXfrm>
        <a:off x="7604074" y="3390974"/>
        <a:ext cx="1817609" cy="876383"/>
      </dsp:txXfrm>
    </dsp:sp>
    <dsp:sp modelId="{C092AEF3-E902-4EAE-B10B-565B772A3887}">
      <dsp:nvSpPr>
        <dsp:cNvPr id="0" name=""/>
        <dsp:cNvSpPr/>
      </dsp:nvSpPr>
      <dsp:spPr>
        <a:xfrm rot="17700000">
          <a:off x="7041381" y="1226508"/>
          <a:ext cx="1817609" cy="876383"/>
        </a:xfrm>
        <a:prstGeom prst="rect">
          <a:avLst/>
        </a:prstGeom>
        <a:noFill/>
        <a:ln>
          <a:noFill/>
        </a:ln>
        <a:effectLst/>
      </dsp:spPr>
      <dsp:style>
        <a:lnRef idx="0">
          <a:scrgbClr r="0" g="0" b="0"/>
        </a:lnRef>
        <a:fillRef idx="0">
          <a:scrgbClr r="0" g="0" b="0"/>
        </a:fillRef>
        <a:effectRef idx="0">
          <a:scrgbClr r="0" g="0" b="0"/>
        </a:effectRef>
        <a:fontRef idx="minor"/>
      </dsp:style>
    </dsp:sp>
    <dsp:sp modelId="{8D5223B8-10F2-45DC-8B32-745A6784602C}">
      <dsp:nvSpPr>
        <dsp:cNvPr id="0" name=""/>
        <dsp:cNvSpPr/>
      </dsp:nvSpPr>
      <dsp:spPr>
        <a:xfrm>
          <a:off x="9099669" y="2043095"/>
          <a:ext cx="1690250" cy="1690250"/>
        </a:xfrm>
        <a:prstGeom prst="donut">
          <a:avLst>
            <a:gd name="adj" fmla="val 20000"/>
          </a:avLst>
        </a:prstGeom>
        <a:solidFill>
          <a:schemeClr val="accent1">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A5AA5827-2083-42A1-900B-24E67CEAFE58}">
      <dsp:nvSpPr>
        <dsp:cNvPr id="0" name=""/>
        <dsp:cNvSpPr/>
      </dsp:nvSpPr>
      <dsp:spPr>
        <a:xfrm>
          <a:off x="8840450" y="1064729"/>
          <a:ext cx="2101168" cy="101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76777B"/>
              </a:solidFill>
            </a:rPr>
            <a:t>HECM Loan Limit raised to: </a:t>
          </a:r>
        </a:p>
        <a:p>
          <a:pPr marL="0" lvl="0" indent="0" algn="ctr" defTabSz="933450">
            <a:lnSpc>
              <a:spcPct val="90000"/>
            </a:lnSpc>
            <a:spcBef>
              <a:spcPct val="0"/>
            </a:spcBef>
            <a:spcAft>
              <a:spcPct val="35000"/>
            </a:spcAft>
            <a:buNone/>
          </a:pPr>
          <a:r>
            <a:rPr lang="en-US" sz="2100" b="1" kern="1200" dirty="0">
              <a:solidFill>
                <a:srgbClr val="76777B"/>
              </a:solidFill>
            </a:rPr>
            <a:t>$1,209,750</a:t>
          </a:r>
        </a:p>
      </dsp:txBody>
      <dsp:txXfrm>
        <a:off x="8840450" y="1064729"/>
        <a:ext cx="2101168" cy="1012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CCD46-DFFC-46DF-A172-9744A90EDFFE}">
      <dsp:nvSpPr>
        <dsp:cNvPr id="0" name=""/>
        <dsp:cNvSpPr/>
      </dsp:nvSpPr>
      <dsp:spPr>
        <a:xfrm>
          <a:off x="307781" y="245980"/>
          <a:ext cx="952171" cy="9521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0D8F7-9625-475D-890C-579701314B14}">
      <dsp:nvSpPr>
        <dsp:cNvPr id="0" name=""/>
        <dsp:cNvSpPr/>
      </dsp:nvSpPr>
      <dsp:spPr>
        <a:xfrm>
          <a:off x="510703" y="448902"/>
          <a:ext cx="546328" cy="546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698360-2089-4688-B85E-597E412E7436}">
      <dsp:nvSpPr>
        <dsp:cNvPr id="0" name=""/>
        <dsp:cNvSpPr/>
      </dsp:nvSpPr>
      <dsp:spPr>
        <a:xfrm>
          <a:off x="3399" y="1494730"/>
          <a:ext cx="1560937" cy="62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One-on-one attention with a designated Account Executive</a:t>
          </a:r>
        </a:p>
      </dsp:txBody>
      <dsp:txXfrm>
        <a:off x="3399" y="1494730"/>
        <a:ext cx="1560937" cy="624375"/>
      </dsp:txXfrm>
    </dsp:sp>
    <dsp:sp modelId="{7F0F9650-F9A8-4ACC-BB00-FCC6B0120636}">
      <dsp:nvSpPr>
        <dsp:cNvPr id="0" name=""/>
        <dsp:cNvSpPr/>
      </dsp:nvSpPr>
      <dsp:spPr>
        <a:xfrm>
          <a:off x="2141883" y="245980"/>
          <a:ext cx="952171" cy="9521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ACFFB1-402D-4ED6-84A1-255E18B4C404}">
      <dsp:nvSpPr>
        <dsp:cNvPr id="0" name=""/>
        <dsp:cNvSpPr/>
      </dsp:nvSpPr>
      <dsp:spPr>
        <a:xfrm>
          <a:off x="2344805" y="448902"/>
          <a:ext cx="546328" cy="546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7F772C-DCE6-44F5-B6FB-776E25642CDE}">
      <dsp:nvSpPr>
        <dsp:cNvPr id="0" name=""/>
        <dsp:cNvSpPr/>
      </dsp:nvSpPr>
      <dsp:spPr>
        <a:xfrm>
          <a:off x="1837500" y="1494730"/>
          <a:ext cx="1560937" cy="62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Complimentary in-depth quotes</a:t>
          </a:r>
        </a:p>
      </dsp:txBody>
      <dsp:txXfrm>
        <a:off x="1837500" y="1494730"/>
        <a:ext cx="1560937" cy="624375"/>
      </dsp:txXfrm>
    </dsp:sp>
    <dsp:sp modelId="{0D5316ED-1A6C-4BE0-ADA8-2BACCB55DA24}">
      <dsp:nvSpPr>
        <dsp:cNvPr id="0" name=""/>
        <dsp:cNvSpPr/>
      </dsp:nvSpPr>
      <dsp:spPr>
        <a:xfrm>
          <a:off x="3975985" y="245980"/>
          <a:ext cx="952171" cy="9521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847F89-4DED-4B92-96F1-55E4FA761447}">
      <dsp:nvSpPr>
        <dsp:cNvPr id="0" name=""/>
        <dsp:cNvSpPr/>
      </dsp:nvSpPr>
      <dsp:spPr>
        <a:xfrm>
          <a:off x="4178906" y="448902"/>
          <a:ext cx="546328" cy="5463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0FBC80-BF78-43CA-BEEA-2D64B9BB39AB}">
      <dsp:nvSpPr>
        <dsp:cNvPr id="0" name=""/>
        <dsp:cNvSpPr/>
      </dsp:nvSpPr>
      <dsp:spPr>
        <a:xfrm>
          <a:off x="3671602" y="1494730"/>
          <a:ext cx="1560937" cy="62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Special pricing for advisors</a:t>
          </a:r>
        </a:p>
      </dsp:txBody>
      <dsp:txXfrm>
        <a:off x="3671602" y="1494730"/>
        <a:ext cx="1560937" cy="624375"/>
      </dsp:txXfrm>
    </dsp:sp>
    <dsp:sp modelId="{F08911BB-C099-428F-A7CE-FEC7EB4BEEAA}">
      <dsp:nvSpPr>
        <dsp:cNvPr id="0" name=""/>
        <dsp:cNvSpPr/>
      </dsp:nvSpPr>
      <dsp:spPr>
        <a:xfrm>
          <a:off x="5810086" y="245980"/>
          <a:ext cx="952171" cy="9521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DF71DD-A977-4BEF-A2D3-FEF361C453DB}">
      <dsp:nvSpPr>
        <dsp:cNvPr id="0" name=""/>
        <dsp:cNvSpPr/>
      </dsp:nvSpPr>
      <dsp:spPr>
        <a:xfrm>
          <a:off x="6013008" y="448902"/>
          <a:ext cx="546328" cy="5463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C7B4F9-3586-46D3-9EEA-1212A85C2107}">
      <dsp:nvSpPr>
        <dsp:cNvPr id="0" name=""/>
        <dsp:cNvSpPr/>
      </dsp:nvSpPr>
      <dsp:spPr>
        <a:xfrm>
          <a:off x="5505703" y="1494730"/>
          <a:ext cx="1560937" cy="62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Educational resources on all things reverse</a:t>
          </a:r>
        </a:p>
      </dsp:txBody>
      <dsp:txXfrm>
        <a:off x="5505703" y="1494730"/>
        <a:ext cx="1560937" cy="624375"/>
      </dsp:txXfrm>
    </dsp:sp>
    <dsp:sp modelId="{739855DA-77E1-44FC-B44B-5B4D4F6A7ACF}">
      <dsp:nvSpPr>
        <dsp:cNvPr id="0" name=""/>
        <dsp:cNvSpPr/>
      </dsp:nvSpPr>
      <dsp:spPr>
        <a:xfrm>
          <a:off x="7644188" y="245980"/>
          <a:ext cx="952171" cy="9521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DDDCA0-496B-4903-9C5C-A8207ACA3EDF}">
      <dsp:nvSpPr>
        <dsp:cNvPr id="0" name=""/>
        <dsp:cNvSpPr/>
      </dsp:nvSpPr>
      <dsp:spPr>
        <a:xfrm>
          <a:off x="7847110" y="448902"/>
          <a:ext cx="546328" cy="5463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D43AF2-1BC0-41D7-A10E-7BE562393CA9}">
      <dsp:nvSpPr>
        <dsp:cNvPr id="0" name=""/>
        <dsp:cNvSpPr/>
      </dsp:nvSpPr>
      <dsp:spPr>
        <a:xfrm>
          <a:off x="7339805" y="1494730"/>
          <a:ext cx="1560937" cy="62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Online tools to run scenarios – 24/7/365</a:t>
          </a:r>
        </a:p>
      </dsp:txBody>
      <dsp:txXfrm>
        <a:off x="7339805" y="1494730"/>
        <a:ext cx="1560937" cy="624375"/>
      </dsp:txXfrm>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F832DC-0D82-1C1F-85CB-BF91CCAA4E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25F70C-045E-2E11-F888-B518F40E5C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7F3DDB-6828-4586-8E2E-A023927AC1DA}" type="datetimeFigureOut">
              <a:rPr lang="en-US" smtClean="0"/>
              <a:t>2/10/2026</a:t>
            </a:fld>
            <a:endParaRPr lang="en-US"/>
          </a:p>
        </p:txBody>
      </p:sp>
      <p:sp>
        <p:nvSpPr>
          <p:cNvPr id="4" name="Footer Placeholder 3">
            <a:extLst>
              <a:ext uri="{FF2B5EF4-FFF2-40B4-BE49-F238E27FC236}">
                <a16:creationId xmlns:a16="http://schemas.microsoft.com/office/drawing/2014/main" id="{03231BAC-B0FA-6676-179C-0A95A09B4B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5F2A89-DD29-5EF9-E7DB-5EAB62C469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A11C2-C432-43FA-A6BB-E8A6136C04BB}" type="slidenum">
              <a:rPr lang="en-US" smtClean="0"/>
              <a:t>‹#›</a:t>
            </a:fld>
            <a:endParaRPr lang="en-US"/>
          </a:p>
        </p:txBody>
      </p:sp>
    </p:spTree>
    <p:extLst>
      <p:ext uri="{BB962C8B-B14F-4D97-AF65-F5344CB8AC3E}">
        <p14:creationId xmlns:p14="http://schemas.microsoft.com/office/powerpoint/2010/main" val="1589850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21CF26D-9335-4D2A-BB3A-4026E7A3A848}" type="slidenum">
              <a:rPr lang="en-US" smtClean="0"/>
              <a:pPr>
                <a:defRPr/>
              </a:pPr>
              <a:t>8</a:t>
            </a:fld>
            <a:endParaRPr lang="en-US"/>
          </a:p>
        </p:txBody>
      </p:sp>
    </p:spTree>
    <p:extLst>
      <p:ext uri="{BB962C8B-B14F-4D97-AF65-F5344CB8AC3E}">
        <p14:creationId xmlns:p14="http://schemas.microsoft.com/office/powerpoint/2010/main" val="175461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5913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2.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hart" Target="../charts/chart3.xml"/><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F68971-0A2F-2DD6-483F-0A1B5B334C4B}"/>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2" name="Content Placeholder 2">
            <a:extLst>
              <a:ext uri="{FF2B5EF4-FFF2-40B4-BE49-F238E27FC236}">
                <a16:creationId xmlns:a16="http://schemas.microsoft.com/office/drawing/2014/main" id="{0C418166-5AEF-26D9-8D88-6567BACD9CE6}"/>
              </a:ext>
            </a:extLst>
          </p:cNvPr>
          <p:cNvSpPr>
            <a:spLocks noGrp="1"/>
          </p:cNvSpPr>
          <p:nvPr>
            <p:ph idx="13" hasCustomPrompt="1"/>
          </p:nvPr>
        </p:nvSpPr>
        <p:spPr>
          <a:xfrm>
            <a:off x="640080" y="1371600"/>
            <a:ext cx="5040441" cy="4211374"/>
          </a:xfrm>
          <a:prstGeom prst="rect">
            <a:avLst/>
          </a:prstGeom>
        </p:spPr>
        <p:txBody>
          <a:bodyPr/>
          <a:lstStyle>
            <a:lvl1pPr>
              <a:defRPr b="1" i="0">
                <a:solidFill>
                  <a:srgbClr val="7B7C7F"/>
                </a:solidFill>
                <a:latin typeface="Calibri" panose="020F0502020204030204" pitchFamily="34" charset="0"/>
              </a:defRPr>
            </a:lvl1pPr>
            <a:lvl2pPr>
              <a:defRPr b="0" i="0">
                <a:solidFill>
                  <a:srgbClr val="7B7C7F"/>
                </a:solidFill>
                <a:latin typeface="Calibri" panose="020F0502020204030204" pitchFamily="34" charset="0"/>
              </a:defRPr>
            </a:lvl2pPr>
            <a:lvl3pPr>
              <a:defRPr b="0" i="0">
                <a:solidFill>
                  <a:srgbClr val="7B7C7F"/>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15" name="Content Placeholder 2">
            <a:extLst>
              <a:ext uri="{FF2B5EF4-FFF2-40B4-BE49-F238E27FC236}">
                <a16:creationId xmlns:a16="http://schemas.microsoft.com/office/drawing/2014/main" id="{4A50C4BF-EBF6-AFFE-831B-7A878851F877}"/>
              </a:ext>
            </a:extLst>
          </p:cNvPr>
          <p:cNvSpPr>
            <a:spLocks noGrp="1"/>
          </p:cNvSpPr>
          <p:nvPr>
            <p:ph idx="14" hasCustomPrompt="1"/>
          </p:nvPr>
        </p:nvSpPr>
        <p:spPr>
          <a:xfrm>
            <a:off x="6126480" y="1371600"/>
            <a:ext cx="5040441" cy="4211374"/>
          </a:xfrm>
          <a:prstGeom prst="rect">
            <a:avLst/>
          </a:prstGeom>
        </p:spPr>
        <p:txBody>
          <a:bodyPr/>
          <a:lstStyle>
            <a:lvl1pPr>
              <a:defRPr b="1" i="0">
                <a:solidFill>
                  <a:srgbClr val="7B7C7F"/>
                </a:solidFill>
                <a:latin typeface="Calibri" panose="020F0502020204030204" pitchFamily="34" charset="0"/>
              </a:defRPr>
            </a:lvl1pPr>
            <a:lvl2pPr>
              <a:defRPr b="0" i="0">
                <a:solidFill>
                  <a:srgbClr val="7B7C7F"/>
                </a:solidFill>
                <a:latin typeface="Calibri" panose="020F0502020204030204" pitchFamily="34" charset="0"/>
              </a:defRPr>
            </a:lvl2pPr>
            <a:lvl3pPr>
              <a:defRPr b="0" i="0">
                <a:solidFill>
                  <a:srgbClr val="7B7C7F"/>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16" name="Title 1">
            <a:extLst>
              <a:ext uri="{FF2B5EF4-FFF2-40B4-BE49-F238E27FC236}">
                <a16:creationId xmlns:a16="http://schemas.microsoft.com/office/drawing/2014/main" id="{10449A0F-3770-EEA9-6C07-ECADA6925CF1}"/>
              </a:ext>
            </a:extLst>
          </p:cNvPr>
          <p:cNvSpPr>
            <a:spLocks noGrp="1"/>
          </p:cNvSpPr>
          <p:nvPr>
            <p:ph type="title" hasCustomPrompt="1"/>
          </p:nvPr>
        </p:nvSpPr>
        <p:spPr>
          <a:xfrm>
            <a:off x="640080"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12" name="Rectangle 11">
            <a:extLst>
              <a:ext uri="{FF2B5EF4-FFF2-40B4-BE49-F238E27FC236}">
                <a16:creationId xmlns:a16="http://schemas.microsoft.com/office/drawing/2014/main" id="{85103B3C-B4AF-9608-708C-37DCB426345C}"/>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C1E0DE-F8D4-F635-5939-F5C7ADB2B173}"/>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8">
            <a:extLst>
              <a:ext uri="{FF2B5EF4-FFF2-40B4-BE49-F238E27FC236}">
                <a16:creationId xmlns:a16="http://schemas.microsoft.com/office/drawing/2014/main" id="{1DF9BCAA-7A52-2835-C21C-E0360215AE32}"/>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dirty="0">
              <a:latin typeface="Calibri" panose="020F0502020204030204" pitchFamily="34" charset="0"/>
            </a:endParaRPr>
          </a:p>
        </p:txBody>
      </p:sp>
      <p:pic>
        <p:nvPicPr>
          <p:cNvPr id="19" name="Picture 18">
            <a:extLst>
              <a:ext uri="{FF2B5EF4-FFF2-40B4-BE49-F238E27FC236}">
                <a16:creationId xmlns:a16="http://schemas.microsoft.com/office/drawing/2014/main" id="{E3CCA554-3988-268E-2A6B-7EDA1E82315D}"/>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3" name="Content Placeholder 10">
            <a:extLst>
              <a:ext uri="{FF2B5EF4-FFF2-40B4-BE49-F238E27FC236}">
                <a16:creationId xmlns:a16="http://schemas.microsoft.com/office/drawing/2014/main" id="{1BFD2E61-FAF0-3612-6679-0025B7A7A846}"/>
              </a:ext>
            </a:extLst>
          </p:cNvPr>
          <p:cNvSpPr>
            <a:spLocks noGrp="1"/>
          </p:cNvSpPr>
          <p:nvPr>
            <p:ph sz="quarter" idx="10" hasCustomPrompt="1"/>
          </p:nvPr>
        </p:nvSpPr>
        <p:spPr>
          <a:xfrm>
            <a:off x="521787" y="6287601"/>
            <a:ext cx="10620830" cy="275482"/>
          </a:xfrm>
          <a:prstGeom prst="rect">
            <a:avLst/>
          </a:prstGeom>
        </p:spPr>
        <p:txBody>
          <a:bodyPr anchor="b"/>
          <a:lstStyle>
            <a:lvl1pPr marL="0" indent="0">
              <a:buNone/>
              <a:defRPr sz="800" b="0" i="0">
                <a:solidFill>
                  <a:srgbClr val="76777B"/>
                </a:solidFill>
                <a:latin typeface="Calibri" panose="020F0502020204030204" pitchFamily="34" charset="0"/>
              </a:defRPr>
            </a:lvl1pPr>
          </a:lstStyle>
          <a:p>
            <a:pPr lvl="0"/>
            <a:r>
              <a:rPr lang="en-US" dirty="0"/>
              <a:t>&lt;Disclosures/Footnotes&gt;</a:t>
            </a:r>
          </a:p>
        </p:txBody>
      </p:sp>
      <p:sp>
        <p:nvSpPr>
          <p:cNvPr id="4" name="TextBox 3">
            <a:extLst>
              <a:ext uri="{FF2B5EF4-FFF2-40B4-BE49-F238E27FC236}">
                <a16:creationId xmlns:a16="http://schemas.microsoft.com/office/drawing/2014/main" id="{F97D7EF6-3EA9-CF63-8DBA-7F9F42EEAC3E}"/>
              </a:ext>
            </a:extLst>
          </p:cNvPr>
          <p:cNvSpPr txBox="1"/>
          <p:nvPr userDrawn="1"/>
        </p:nvSpPr>
        <p:spPr>
          <a:xfrm>
            <a:off x="514716" y="6563083"/>
            <a:ext cx="10779360" cy="207749"/>
          </a:xfrm>
          <a:prstGeom prst="rect">
            <a:avLst/>
          </a:prstGeom>
          <a:noFill/>
        </p:spPr>
        <p:txBody>
          <a:bodyPr wrap="square" rtlCol="0">
            <a:spAutoFit/>
          </a:bodyPr>
          <a:lstStyle/>
          <a:p>
            <a:pPr lvl="0">
              <a:lnSpc>
                <a:spcPts val="860"/>
              </a:lnSpc>
              <a:spcAft>
                <a:spcPts val="300"/>
              </a:spcAft>
            </a:pPr>
            <a:r>
              <a:rPr lang="en-US" sz="800" b="0" dirty="0">
                <a:solidFill>
                  <a:schemeClr val="tx1">
                    <a:lumMod val="50000"/>
                    <a:lumOff val="50000"/>
                  </a:schemeClr>
                </a:solidFill>
                <a:latin typeface="+mn-lt"/>
              </a:rPr>
              <a:t>©2026 Longbridge Financial, LLC. NMLS ID # 957935. NOT FOR FURTHER DISTRIBUTION.</a:t>
            </a:r>
            <a:endParaRPr lang="en-US" sz="800" b="0" spc="-50" baseline="0" dirty="0">
              <a:solidFill>
                <a:schemeClr val="tx1">
                  <a:lumMod val="50000"/>
                  <a:lumOff val="50000"/>
                </a:schemeClr>
              </a:solidFill>
              <a:latin typeface="+mn-lt"/>
            </a:endParaRPr>
          </a:p>
        </p:txBody>
      </p:sp>
    </p:spTree>
    <p:extLst>
      <p:ext uri="{BB962C8B-B14F-4D97-AF65-F5344CB8AC3E}">
        <p14:creationId xmlns:p14="http://schemas.microsoft.com/office/powerpoint/2010/main" val="527916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38B7-DD6C-4F9B-93DE-34FDF7C95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011D75-8DB1-499A-86F4-4366911B3A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212E0C-901D-4A9B-A72C-AC2D1D768729}"/>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5" name="Footer Placeholder 4">
            <a:extLst>
              <a:ext uri="{FF2B5EF4-FFF2-40B4-BE49-F238E27FC236}">
                <a16:creationId xmlns:a16="http://schemas.microsoft.com/office/drawing/2014/main" id="{5BF49A05-B18D-4D31-B94F-BF704596C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EE23D-D553-419C-8ADF-0CD7DB8D9832}"/>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90293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F0C0D-B675-4204-A3B3-35B6744617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7496E-8186-4245-81CF-66A73C9B0A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C334C7-D590-41A1-AF69-1C48ABACBB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2B207A-CE8C-4057-B5D9-C04DAF381109}"/>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6" name="Footer Placeholder 5">
            <a:extLst>
              <a:ext uri="{FF2B5EF4-FFF2-40B4-BE49-F238E27FC236}">
                <a16:creationId xmlns:a16="http://schemas.microsoft.com/office/drawing/2014/main" id="{D9316D27-362F-4600-91FF-0F9F4C179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13594-0EF9-45FD-9426-B956B0B49DCD}"/>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1296699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6180-7F5C-43BA-B239-66A4C6E300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C44C6-AB5F-44A2-8D1E-E37F74809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22006-DC12-482B-A60B-532896427D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59D08A-603C-47A4-886F-D1280B5F71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2D779-B50E-4F1E-92D6-2DC60FF496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1A1DE6-1B37-44AE-AC91-4FA389F1C3EB}"/>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8" name="Footer Placeholder 7">
            <a:extLst>
              <a:ext uri="{FF2B5EF4-FFF2-40B4-BE49-F238E27FC236}">
                <a16:creationId xmlns:a16="http://schemas.microsoft.com/office/drawing/2014/main" id="{F50DAE1D-0000-4B8E-B9FA-16C601C5C7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898651-BD5D-4D4E-81D0-71100FC7E568}"/>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1610578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1A568-8F18-4D0C-99A4-B9188CFA87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C758BE-DB82-49A2-BD1C-3C54AE7C772D}"/>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4" name="Footer Placeholder 3">
            <a:extLst>
              <a:ext uri="{FF2B5EF4-FFF2-40B4-BE49-F238E27FC236}">
                <a16:creationId xmlns:a16="http://schemas.microsoft.com/office/drawing/2014/main" id="{C8D7E300-09F2-4062-A024-B768EC7ABC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A0CBB-B6F7-4663-8C9C-052346841914}"/>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1752323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D1D36-BB7C-44F6-95EE-EE7A9E0EBFFE}"/>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3" name="Footer Placeholder 2">
            <a:extLst>
              <a:ext uri="{FF2B5EF4-FFF2-40B4-BE49-F238E27FC236}">
                <a16:creationId xmlns:a16="http://schemas.microsoft.com/office/drawing/2014/main" id="{7F13B2E8-7486-427F-849C-18F6C2DBE4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B410BD-3F48-4FC1-B24B-F824E564A54E}"/>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1979840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954FB-31CC-4AAF-A897-1BD2DF4CB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82C794-4646-4134-8FFB-BEDB54F40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0E6DB3-05F7-4EC5-BA36-29737B642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EE006-4926-4B15-B3E9-ABE788D3EE8C}"/>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6" name="Footer Placeholder 5">
            <a:extLst>
              <a:ext uri="{FF2B5EF4-FFF2-40B4-BE49-F238E27FC236}">
                <a16:creationId xmlns:a16="http://schemas.microsoft.com/office/drawing/2014/main" id="{DD299157-9CAA-485B-B7ED-2C1933C7A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ABDDC4-63AB-4EDD-979C-A4D510600498}"/>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3630384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831C-C915-4E44-9A60-B62382AD3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7CAF92-F602-4597-9ED2-D77BF078BE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B50DC-DBB1-4936-B560-EAF33036A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D74A7-BE6A-4159-8C8F-CFC6484FA566}"/>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6" name="Footer Placeholder 5">
            <a:extLst>
              <a:ext uri="{FF2B5EF4-FFF2-40B4-BE49-F238E27FC236}">
                <a16:creationId xmlns:a16="http://schemas.microsoft.com/office/drawing/2014/main" id="{4DBD4145-B01B-4CC5-A7FD-12680FE88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36ECD-EBA3-43EA-A58C-3F59A04EDCAC}"/>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570630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973E-F47D-4B83-9E2F-ECA3613369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E44AEA-5DF9-496E-A7B9-4F56F44245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DD855-9E4D-479F-8186-4410E455959C}"/>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5" name="Footer Placeholder 4">
            <a:extLst>
              <a:ext uri="{FF2B5EF4-FFF2-40B4-BE49-F238E27FC236}">
                <a16:creationId xmlns:a16="http://schemas.microsoft.com/office/drawing/2014/main" id="{125AE9B2-1B43-4A7A-941F-0CC483D8F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193EA-5560-4402-A521-F191EDE2B55B}"/>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1168901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8D9FC-DC50-41FB-90CB-2D238DBE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D68E1A-4F84-4C26-A4B9-3B1B39AB49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A2D28-7DDA-4C3A-BD8E-2CCA3DB383AF}"/>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5" name="Footer Placeholder 4">
            <a:extLst>
              <a:ext uri="{FF2B5EF4-FFF2-40B4-BE49-F238E27FC236}">
                <a16:creationId xmlns:a16="http://schemas.microsoft.com/office/drawing/2014/main" id="{B7AC7A83-6270-4A05-952A-4D4CCA628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C0036-1589-4931-A87B-547DE41999D4}"/>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3330107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 Presente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4776B8-86B1-6B95-475E-B0F31E85E401}"/>
              </a:ext>
            </a:extLst>
          </p:cNvPr>
          <p:cNvSpPr>
            <a:spLocks noGrp="1"/>
          </p:cNvSpPr>
          <p:nvPr>
            <p:ph type="subTitle" idx="1" hasCustomPrompt="1"/>
          </p:nvPr>
        </p:nvSpPr>
        <p:spPr>
          <a:xfrm>
            <a:off x="652271" y="4373150"/>
            <a:ext cx="9144000" cy="637452"/>
          </a:xfrm>
          <a:prstGeom prst="rect">
            <a:avLst/>
          </a:prstGeom>
        </p:spPr>
        <p:txBody>
          <a:bodyPr anchor="t"/>
          <a:lstStyle>
            <a:lvl1pPr marL="0" indent="0" algn="l">
              <a:buNone/>
              <a:defRPr sz="2800" b="1" i="0">
                <a:solidFill>
                  <a:srgbClr val="8CC640"/>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Name(s)</a:t>
            </a:r>
          </a:p>
        </p:txBody>
      </p:sp>
      <p:pic>
        <p:nvPicPr>
          <p:cNvPr id="4" name="Picture 3">
            <a:extLst>
              <a:ext uri="{FF2B5EF4-FFF2-40B4-BE49-F238E27FC236}">
                <a16:creationId xmlns:a16="http://schemas.microsoft.com/office/drawing/2014/main" id="{ED8AC380-26DD-45D1-7380-C8A15D569C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116" y="0"/>
            <a:ext cx="2721685" cy="1944061"/>
          </a:xfrm>
          <a:prstGeom prst="rect">
            <a:avLst/>
          </a:prstGeom>
        </p:spPr>
      </p:pic>
      <p:sp>
        <p:nvSpPr>
          <p:cNvPr id="8" name="Title 1">
            <a:extLst>
              <a:ext uri="{FF2B5EF4-FFF2-40B4-BE49-F238E27FC236}">
                <a16:creationId xmlns:a16="http://schemas.microsoft.com/office/drawing/2014/main" id="{69B7E91D-05B1-9EC8-9723-5AE769C6C833}"/>
              </a:ext>
            </a:extLst>
          </p:cNvPr>
          <p:cNvSpPr>
            <a:spLocks noGrp="1"/>
          </p:cNvSpPr>
          <p:nvPr>
            <p:ph type="title" hasCustomPrompt="1"/>
          </p:nvPr>
        </p:nvSpPr>
        <p:spPr>
          <a:xfrm>
            <a:off x="635776" y="2520496"/>
            <a:ext cx="10515600" cy="1510705"/>
          </a:xfrm>
          <a:prstGeom prst="rect">
            <a:avLst/>
          </a:prstGeom>
        </p:spPr>
        <p:txBody>
          <a:bodyPr/>
          <a:lstStyle>
            <a:lvl1pPr>
              <a:defRPr b="1" i="0">
                <a:latin typeface="Calibri" panose="020F0502020204030204" pitchFamily="34" charset="0"/>
              </a:defRPr>
            </a:lvl1pPr>
          </a:lstStyle>
          <a:p>
            <a:r>
              <a:rPr lang="en-US"/>
              <a:t>Use this slide for </a:t>
            </a:r>
            <a:br>
              <a:rPr lang="en-US"/>
            </a:br>
            <a:r>
              <a:rPr lang="en-US"/>
              <a:t>longer titles</a:t>
            </a:r>
          </a:p>
        </p:txBody>
      </p:sp>
      <p:sp>
        <p:nvSpPr>
          <p:cNvPr id="15" name="Date Placeholder 5">
            <a:extLst>
              <a:ext uri="{FF2B5EF4-FFF2-40B4-BE49-F238E27FC236}">
                <a16:creationId xmlns:a16="http://schemas.microsoft.com/office/drawing/2014/main" id="{9F5DCA31-0BCD-07E4-4B31-B1A26C1A6411}"/>
              </a:ext>
            </a:extLst>
          </p:cNvPr>
          <p:cNvSpPr>
            <a:spLocks noGrp="1"/>
          </p:cNvSpPr>
          <p:nvPr>
            <p:ph type="dt" sz="half" idx="2"/>
          </p:nvPr>
        </p:nvSpPr>
        <p:spPr>
          <a:xfrm>
            <a:off x="8881871" y="6375400"/>
            <a:ext cx="2743200" cy="365125"/>
          </a:xfrm>
          <a:prstGeom prst="rect">
            <a:avLst/>
          </a:prstGeom>
        </p:spPr>
        <p:txBody>
          <a:bodyPr vert="horz" lIns="91440" tIns="45720" rIns="91440" bIns="45720" rtlCol="0" anchor="ctr"/>
          <a:lstStyle>
            <a:lvl1pPr algn="r">
              <a:defRPr sz="1600" b="0" i="0">
                <a:solidFill>
                  <a:schemeClr val="tx1">
                    <a:tint val="75000"/>
                  </a:schemeClr>
                </a:solidFill>
                <a:latin typeface="Calibri" panose="020F0502020204030204" pitchFamily="34" charset="0"/>
              </a:defRPr>
            </a:lvl1pPr>
          </a:lstStyle>
          <a:p>
            <a:fld id="{AC7D5AC1-0A3F-5548-8E66-AAEC07767EA1}" type="datetime4">
              <a:rPr lang="en-US" smtClean="0"/>
              <a:pPr/>
              <a:t>February 10, 2026</a:t>
            </a:fld>
            <a:endParaRPr lang="en-US"/>
          </a:p>
        </p:txBody>
      </p:sp>
      <p:sp>
        <p:nvSpPr>
          <p:cNvPr id="16" name="Content Placeholder 10">
            <a:extLst>
              <a:ext uri="{FF2B5EF4-FFF2-40B4-BE49-F238E27FC236}">
                <a16:creationId xmlns:a16="http://schemas.microsoft.com/office/drawing/2014/main" id="{DCC13EC1-680B-8E50-9D36-1EB1CE26010D}"/>
              </a:ext>
            </a:extLst>
          </p:cNvPr>
          <p:cNvSpPr>
            <a:spLocks noGrp="1"/>
          </p:cNvSpPr>
          <p:nvPr>
            <p:ph sz="quarter" idx="10" hasCustomPrompt="1"/>
          </p:nvPr>
        </p:nvSpPr>
        <p:spPr>
          <a:xfrm>
            <a:off x="562333" y="6375400"/>
            <a:ext cx="5461000" cy="342900"/>
          </a:xfrm>
          <a:prstGeom prst="rect">
            <a:avLst/>
          </a:prstGeom>
        </p:spPr>
        <p:txBody>
          <a:bodyPr/>
          <a:lstStyle>
            <a:lvl1pPr marL="0" indent="0">
              <a:buNone/>
              <a:defRPr sz="1600" b="0" i="0">
                <a:solidFill>
                  <a:srgbClr val="76777B"/>
                </a:solidFill>
                <a:latin typeface="Calibri" panose="020F0502020204030204" pitchFamily="34" charset="0"/>
              </a:defRPr>
            </a:lvl1pPr>
          </a:lstStyle>
          <a:p>
            <a:pPr lvl="0"/>
            <a:r>
              <a:rPr lang="en-US"/>
              <a:t>&lt;Overview of what these slides cover&gt;</a:t>
            </a:r>
          </a:p>
        </p:txBody>
      </p:sp>
      <p:sp>
        <p:nvSpPr>
          <p:cNvPr id="17" name="Rectangle 16">
            <a:extLst>
              <a:ext uri="{FF2B5EF4-FFF2-40B4-BE49-F238E27FC236}">
                <a16:creationId xmlns:a16="http://schemas.microsoft.com/office/drawing/2014/main" id="{3BBAE819-9C39-1CD1-AD76-7CEFFF816EF9}"/>
              </a:ext>
            </a:extLst>
          </p:cNvPr>
          <p:cNvSpPr/>
          <p:nvPr userDrawn="1"/>
        </p:nvSpPr>
        <p:spPr>
          <a:xfrm flipV="1">
            <a:off x="652271" y="6182701"/>
            <a:ext cx="10972800" cy="27432"/>
          </a:xfrm>
          <a:prstGeom prst="rect">
            <a:avLst/>
          </a:prstGeom>
          <a:solidFill>
            <a:srgbClr val="76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Tree>
    <p:extLst>
      <p:ext uri="{BB962C8B-B14F-4D97-AF65-F5344CB8AC3E}">
        <p14:creationId xmlns:p14="http://schemas.microsoft.com/office/powerpoint/2010/main" val="19364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F68971-0A2F-2DD6-483F-0A1B5B334C4B}"/>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2" name="Content Placeholder 2">
            <a:extLst>
              <a:ext uri="{FF2B5EF4-FFF2-40B4-BE49-F238E27FC236}">
                <a16:creationId xmlns:a16="http://schemas.microsoft.com/office/drawing/2014/main" id="{0C418166-5AEF-26D9-8D88-6567BACD9CE6}"/>
              </a:ext>
            </a:extLst>
          </p:cNvPr>
          <p:cNvSpPr>
            <a:spLocks noGrp="1"/>
          </p:cNvSpPr>
          <p:nvPr>
            <p:ph idx="13" hasCustomPrompt="1"/>
          </p:nvPr>
        </p:nvSpPr>
        <p:spPr>
          <a:xfrm>
            <a:off x="613227" y="1371600"/>
            <a:ext cx="5040441" cy="4211374"/>
          </a:xfrm>
          <a:prstGeom prst="rect">
            <a:avLst/>
          </a:prstGeom>
        </p:spPr>
        <p:txBody>
          <a:bodyPr/>
          <a:lstStyle>
            <a:lvl1pPr>
              <a:defRPr b="1" i="0">
                <a:solidFill>
                  <a:srgbClr val="7B7C7F"/>
                </a:solidFill>
                <a:latin typeface="Calibri" panose="020F0502020204030204" pitchFamily="34" charset="0"/>
              </a:defRPr>
            </a:lvl1pPr>
            <a:lvl2pPr>
              <a:defRPr b="0" i="0">
                <a:solidFill>
                  <a:srgbClr val="7B7C7F"/>
                </a:solidFill>
                <a:latin typeface="Calibri" panose="020F0502020204030204" pitchFamily="34" charset="0"/>
              </a:defRPr>
            </a:lvl2pPr>
            <a:lvl3pPr>
              <a:defRPr b="0" i="0">
                <a:solidFill>
                  <a:srgbClr val="7B7C7F"/>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15" name="Content Placeholder 2">
            <a:extLst>
              <a:ext uri="{FF2B5EF4-FFF2-40B4-BE49-F238E27FC236}">
                <a16:creationId xmlns:a16="http://schemas.microsoft.com/office/drawing/2014/main" id="{4A50C4BF-EBF6-AFFE-831B-7A878851F877}"/>
              </a:ext>
            </a:extLst>
          </p:cNvPr>
          <p:cNvSpPr>
            <a:spLocks noGrp="1"/>
          </p:cNvSpPr>
          <p:nvPr>
            <p:ph idx="14" hasCustomPrompt="1"/>
          </p:nvPr>
        </p:nvSpPr>
        <p:spPr>
          <a:xfrm>
            <a:off x="6093571" y="1371600"/>
            <a:ext cx="5040441" cy="4211374"/>
          </a:xfrm>
          <a:prstGeom prst="rect">
            <a:avLst/>
          </a:prstGeom>
        </p:spPr>
        <p:txBody>
          <a:bodyPr/>
          <a:lstStyle>
            <a:lvl1pPr>
              <a:defRPr b="1" i="0">
                <a:solidFill>
                  <a:srgbClr val="7B7C7F"/>
                </a:solidFill>
                <a:latin typeface="Calibri" panose="020F0502020204030204" pitchFamily="34" charset="0"/>
              </a:defRPr>
            </a:lvl1pPr>
            <a:lvl2pPr>
              <a:defRPr b="0" i="0">
                <a:solidFill>
                  <a:srgbClr val="7B7C7F"/>
                </a:solidFill>
                <a:latin typeface="Calibri" panose="020F0502020204030204" pitchFamily="34" charset="0"/>
              </a:defRPr>
            </a:lvl2pPr>
            <a:lvl3pPr>
              <a:defRPr b="0" i="0">
                <a:solidFill>
                  <a:srgbClr val="7B7C7F"/>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16" name="Title 1">
            <a:extLst>
              <a:ext uri="{FF2B5EF4-FFF2-40B4-BE49-F238E27FC236}">
                <a16:creationId xmlns:a16="http://schemas.microsoft.com/office/drawing/2014/main" id="{10449A0F-3770-EEA9-6C07-ECADA6925CF1}"/>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12" name="Rectangle 11">
            <a:extLst>
              <a:ext uri="{FF2B5EF4-FFF2-40B4-BE49-F238E27FC236}">
                <a16:creationId xmlns:a16="http://schemas.microsoft.com/office/drawing/2014/main" id="{85103B3C-B4AF-9608-708C-37DCB426345C}"/>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C1E0DE-F8D4-F635-5939-F5C7ADB2B173}"/>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8">
            <a:extLst>
              <a:ext uri="{FF2B5EF4-FFF2-40B4-BE49-F238E27FC236}">
                <a16:creationId xmlns:a16="http://schemas.microsoft.com/office/drawing/2014/main" id="{1DF9BCAA-7A52-2835-C21C-E0360215AE32}"/>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dirty="0">
              <a:latin typeface="Calibri" panose="020F0502020204030204" pitchFamily="34" charset="0"/>
            </a:endParaRPr>
          </a:p>
        </p:txBody>
      </p:sp>
      <p:pic>
        <p:nvPicPr>
          <p:cNvPr id="19" name="Picture 18">
            <a:extLst>
              <a:ext uri="{FF2B5EF4-FFF2-40B4-BE49-F238E27FC236}">
                <a16:creationId xmlns:a16="http://schemas.microsoft.com/office/drawing/2014/main" id="{E3CCA554-3988-268E-2A6B-7EDA1E82315D}"/>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3" name="Content Placeholder 10">
            <a:extLst>
              <a:ext uri="{FF2B5EF4-FFF2-40B4-BE49-F238E27FC236}">
                <a16:creationId xmlns:a16="http://schemas.microsoft.com/office/drawing/2014/main" id="{1BFD2E61-FAF0-3612-6679-0025B7A7A846}"/>
              </a:ext>
            </a:extLst>
          </p:cNvPr>
          <p:cNvSpPr>
            <a:spLocks noGrp="1"/>
          </p:cNvSpPr>
          <p:nvPr>
            <p:ph sz="quarter" idx="10" hasCustomPrompt="1"/>
          </p:nvPr>
        </p:nvSpPr>
        <p:spPr>
          <a:xfrm>
            <a:off x="521787" y="6287601"/>
            <a:ext cx="10620830" cy="275482"/>
          </a:xfrm>
          <a:prstGeom prst="rect">
            <a:avLst/>
          </a:prstGeom>
        </p:spPr>
        <p:txBody>
          <a:bodyPr anchor="b"/>
          <a:lstStyle>
            <a:lvl1pPr marL="0" indent="0">
              <a:buNone/>
              <a:defRPr sz="800" b="0" i="0">
                <a:solidFill>
                  <a:srgbClr val="76777B"/>
                </a:solidFill>
                <a:latin typeface="Calibri" panose="020F0502020204030204" pitchFamily="34" charset="0"/>
              </a:defRPr>
            </a:lvl1pPr>
          </a:lstStyle>
          <a:p>
            <a:pPr lvl="0"/>
            <a:r>
              <a:rPr lang="en-US" dirty="0"/>
              <a:t>&lt;Disclosures/Footnotes&gt;</a:t>
            </a:r>
          </a:p>
        </p:txBody>
      </p:sp>
      <p:sp>
        <p:nvSpPr>
          <p:cNvPr id="4" name="TextBox 3">
            <a:extLst>
              <a:ext uri="{FF2B5EF4-FFF2-40B4-BE49-F238E27FC236}">
                <a16:creationId xmlns:a16="http://schemas.microsoft.com/office/drawing/2014/main" id="{F97D7EF6-3EA9-CF63-8DBA-7F9F42EEAC3E}"/>
              </a:ext>
            </a:extLst>
          </p:cNvPr>
          <p:cNvSpPr txBox="1"/>
          <p:nvPr userDrawn="1"/>
        </p:nvSpPr>
        <p:spPr>
          <a:xfrm>
            <a:off x="514716" y="6563083"/>
            <a:ext cx="10779360" cy="207749"/>
          </a:xfrm>
          <a:prstGeom prst="rect">
            <a:avLst/>
          </a:prstGeom>
          <a:noFill/>
        </p:spPr>
        <p:txBody>
          <a:bodyPr wrap="square" rtlCol="0">
            <a:spAutoFit/>
          </a:bodyPr>
          <a:lstStyle/>
          <a:p>
            <a:pPr lvl="0">
              <a:lnSpc>
                <a:spcPts val="860"/>
              </a:lnSpc>
              <a:spcAft>
                <a:spcPts val="300"/>
              </a:spcAft>
            </a:pPr>
            <a:r>
              <a:rPr lang="en-US" sz="800" dirty="0">
                <a:solidFill>
                  <a:schemeClr val="tx1">
                    <a:lumMod val="50000"/>
                    <a:lumOff val="50000"/>
                  </a:schemeClr>
                </a:solidFill>
                <a:latin typeface="+mn-lt"/>
              </a:rPr>
              <a:t>©2026 Longbridge Financial, LLC. NMLS ID # 957935. NOT FOR FURTHER DISTRIBUTION.</a:t>
            </a:r>
            <a:endParaRPr lang="en-US" sz="800" spc="-50" baseline="0" dirty="0">
              <a:solidFill>
                <a:schemeClr val="tx1">
                  <a:lumMod val="50000"/>
                  <a:lumOff val="50000"/>
                </a:schemeClr>
              </a:solidFill>
              <a:latin typeface="+mn-lt"/>
            </a:endParaRPr>
          </a:p>
        </p:txBody>
      </p:sp>
    </p:spTree>
    <p:extLst>
      <p:ext uri="{BB962C8B-B14F-4D97-AF65-F5344CB8AC3E}">
        <p14:creationId xmlns:p14="http://schemas.microsoft.com/office/powerpoint/2010/main" val="527916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 Presente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4776B8-86B1-6B95-475E-B0F31E85E401}"/>
              </a:ext>
            </a:extLst>
          </p:cNvPr>
          <p:cNvSpPr>
            <a:spLocks noGrp="1"/>
          </p:cNvSpPr>
          <p:nvPr>
            <p:ph type="subTitle" idx="1" hasCustomPrompt="1"/>
          </p:nvPr>
        </p:nvSpPr>
        <p:spPr>
          <a:xfrm>
            <a:off x="652271" y="3810803"/>
            <a:ext cx="9144000" cy="637452"/>
          </a:xfrm>
          <a:prstGeom prst="rect">
            <a:avLst/>
          </a:prstGeom>
        </p:spPr>
        <p:txBody>
          <a:bodyPr anchor="t"/>
          <a:lstStyle>
            <a:lvl1pPr marL="0" indent="0" algn="l">
              <a:buNone/>
              <a:defRPr sz="2800" b="1" i="0">
                <a:solidFill>
                  <a:srgbClr val="8CC640"/>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Name(s)</a:t>
            </a:r>
          </a:p>
        </p:txBody>
      </p:sp>
      <p:pic>
        <p:nvPicPr>
          <p:cNvPr id="4" name="Picture 3">
            <a:extLst>
              <a:ext uri="{FF2B5EF4-FFF2-40B4-BE49-F238E27FC236}">
                <a16:creationId xmlns:a16="http://schemas.microsoft.com/office/drawing/2014/main" id="{ED8AC380-26DD-45D1-7380-C8A15D569C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116" y="0"/>
            <a:ext cx="2721685" cy="1944061"/>
          </a:xfrm>
          <a:prstGeom prst="rect">
            <a:avLst/>
          </a:prstGeom>
        </p:spPr>
      </p:pic>
      <p:sp>
        <p:nvSpPr>
          <p:cNvPr id="8" name="Title 1">
            <a:extLst>
              <a:ext uri="{FF2B5EF4-FFF2-40B4-BE49-F238E27FC236}">
                <a16:creationId xmlns:a16="http://schemas.microsoft.com/office/drawing/2014/main" id="{69B7E91D-05B1-9EC8-9723-5AE769C6C833}"/>
              </a:ext>
            </a:extLst>
          </p:cNvPr>
          <p:cNvSpPr>
            <a:spLocks noGrp="1"/>
          </p:cNvSpPr>
          <p:nvPr>
            <p:ph type="title" hasCustomPrompt="1"/>
          </p:nvPr>
        </p:nvSpPr>
        <p:spPr>
          <a:xfrm>
            <a:off x="635776" y="2520496"/>
            <a:ext cx="10515600" cy="881073"/>
          </a:xfrm>
          <a:prstGeom prst="rect">
            <a:avLst/>
          </a:prstGeom>
        </p:spPr>
        <p:txBody>
          <a:bodyPr/>
          <a:lstStyle>
            <a:lvl1pPr>
              <a:defRPr b="1" i="0">
                <a:latin typeface="Calibri" panose="020F0502020204030204" pitchFamily="34" charset="0"/>
              </a:defRPr>
            </a:lvl1pPr>
          </a:lstStyle>
          <a:p>
            <a:r>
              <a:rPr lang="en-US"/>
              <a:t>Use this slide for shorter titles</a:t>
            </a:r>
          </a:p>
        </p:txBody>
      </p:sp>
      <p:sp>
        <p:nvSpPr>
          <p:cNvPr id="15" name="Date Placeholder 5">
            <a:extLst>
              <a:ext uri="{FF2B5EF4-FFF2-40B4-BE49-F238E27FC236}">
                <a16:creationId xmlns:a16="http://schemas.microsoft.com/office/drawing/2014/main" id="{9F5DCA31-0BCD-07E4-4B31-B1A26C1A6411}"/>
              </a:ext>
            </a:extLst>
          </p:cNvPr>
          <p:cNvSpPr>
            <a:spLocks noGrp="1"/>
          </p:cNvSpPr>
          <p:nvPr>
            <p:ph type="dt" sz="half" idx="2"/>
          </p:nvPr>
        </p:nvSpPr>
        <p:spPr>
          <a:xfrm>
            <a:off x="8881871" y="6375400"/>
            <a:ext cx="2743200" cy="365125"/>
          </a:xfrm>
          <a:prstGeom prst="rect">
            <a:avLst/>
          </a:prstGeom>
        </p:spPr>
        <p:txBody>
          <a:bodyPr vert="horz" lIns="91440" tIns="45720" rIns="91440" bIns="45720" rtlCol="0" anchor="ctr"/>
          <a:lstStyle>
            <a:lvl1pPr algn="r">
              <a:defRPr sz="1600" b="0" i="0">
                <a:solidFill>
                  <a:schemeClr val="tx1">
                    <a:tint val="75000"/>
                  </a:schemeClr>
                </a:solidFill>
                <a:latin typeface="Calibri" panose="020F0502020204030204" pitchFamily="34" charset="0"/>
              </a:defRPr>
            </a:lvl1pPr>
          </a:lstStyle>
          <a:p>
            <a:fld id="{AC7D5AC1-0A3F-5548-8E66-AAEC07767EA1}" type="datetime4">
              <a:rPr lang="en-US" smtClean="0"/>
              <a:pPr/>
              <a:t>February 10, 2026</a:t>
            </a:fld>
            <a:endParaRPr lang="en-US"/>
          </a:p>
        </p:txBody>
      </p:sp>
      <p:sp>
        <p:nvSpPr>
          <p:cNvPr id="16" name="Content Placeholder 10">
            <a:extLst>
              <a:ext uri="{FF2B5EF4-FFF2-40B4-BE49-F238E27FC236}">
                <a16:creationId xmlns:a16="http://schemas.microsoft.com/office/drawing/2014/main" id="{DCC13EC1-680B-8E50-9D36-1EB1CE26010D}"/>
              </a:ext>
            </a:extLst>
          </p:cNvPr>
          <p:cNvSpPr>
            <a:spLocks noGrp="1"/>
          </p:cNvSpPr>
          <p:nvPr>
            <p:ph sz="quarter" idx="10" hasCustomPrompt="1"/>
          </p:nvPr>
        </p:nvSpPr>
        <p:spPr>
          <a:xfrm>
            <a:off x="562333" y="6375400"/>
            <a:ext cx="5461000" cy="342900"/>
          </a:xfrm>
          <a:prstGeom prst="rect">
            <a:avLst/>
          </a:prstGeom>
        </p:spPr>
        <p:txBody>
          <a:bodyPr/>
          <a:lstStyle>
            <a:lvl1pPr marL="0" indent="0">
              <a:buNone/>
              <a:defRPr sz="1600" b="0" i="0">
                <a:solidFill>
                  <a:srgbClr val="76777B"/>
                </a:solidFill>
                <a:latin typeface="Calibri" panose="020F0502020204030204" pitchFamily="34" charset="0"/>
              </a:defRPr>
            </a:lvl1pPr>
          </a:lstStyle>
          <a:p>
            <a:pPr lvl="0"/>
            <a:r>
              <a:rPr lang="en-US"/>
              <a:t>&lt;Overview of what these slides cover&gt;</a:t>
            </a:r>
          </a:p>
        </p:txBody>
      </p:sp>
      <p:sp>
        <p:nvSpPr>
          <p:cNvPr id="17" name="Rectangle 16">
            <a:extLst>
              <a:ext uri="{FF2B5EF4-FFF2-40B4-BE49-F238E27FC236}">
                <a16:creationId xmlns:a16="http://schemas.microsoft.com/office/drawing/2014/main" id="{3BBAE819-9C39-1CD1-AD76-7CEFFF816EF9}"/>
              </a:ext>
            </a:extLst>
          </p:cNvPr>
          <p:cNvSpPr/>
          <p:nvPr userDrawn="1"/>
        </p:nvSpPr>
        <p:spPr>
          <a:xfrm flipV="1">
            <a:off x="652271" y="6182701"/>
            <a:ext cx="10972800" cy="27432"/>
          </a:xfrm>
          <a:prstGeom prst="rect">
            <a:avLst/>
          </a:prstGeom>
          <a:solidFill>
            <a:srgbClr val="76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Tree>
    <p:extLst>
      <p:ext uri="{BB962C8B-B14F-4D97-AF65-F5344CB8AC3E}">
        <p14:creationId xmlns:p14="http://schemas.microsoft.com/office/powerpoint/2010/main" val="4040496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Title/ New Section AL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B91D-BDB5-8025-05BB-72C51F173316}"/>
              </a:ext>
            </a:extLst>
          </p:cNvPr>
          <p:cNvSpPr>
            <a:spLocks noGrp="1"/>
          </p:cNvSpPr>
          <p:nvPr>
            <p:ph type="ctrTitle" hasCustomPrompt="1"/>
          </p:nvPr>
        </p:nvSpPr>
        <p:spPr>
          <a:xfrm>
            <a:off x="635518" y="1551571"/>
            <a:ext cx="9144000" cy="2387600"/>
          </a:xfrm>
          <a:prstGeom prst="rect">
            <a:avLst/>
          </a:prstGeom>
        </p:spPr>
        <p:txBody>
          <a:bodyPr anchor="b"/>
          <a:lstStyle>
            <a:lvl1pPr algn="l">
              <a:defRPr sz="6000" b="1" i="0">
                <a:solidFill>
                  <a:srgbClr val="8CC640"/>
                </a:solidFill>
                <a:latin typeface="Calibri" panose="020F0502020204030204" pitchFamily="34" charset="0"/>
              </a:defRPr>
            </a:lvl1pPr>
          </a:lstStyle>
          <a:p>
            <a:r>
              <a:rPr lang="en-US" dirty="0"/>
              <a:t>Section Title/Subtitle</a:t>
            </a:r>
          </a:p>
        </p:txBody>
      </p:sp>
      <p:sp>
        <p:nvSpPr>
          <p:cNvPr id="3" name="Subtitle 2">
            <a:extLst>
              <a:ext uri="{FF2B5EF4-FFF2-40B4-BE49-F238E27FC236}">
                <a16:creationId xmlns:a16="http://schemas.microsoft.com/office/drawing/2014/main" id="{39716539-E077-B6F3-7A59-71A6D3EF84CE}"/>
              </a:ext>
            </a:extLst>
          </p:cNvPr>
          <p:cNvSpPr>
            <a:spLocks noGrp="1"/>
          </p:cNvSpPr>
          <p:nvPr>
            <p:ph type="subTitle" idx="1" hasCustomPrompt="1"/>
          </p:nvPr>
        </p:nvSpPr>
        <p:spPr>
          <a:xfrm>
            <a:off x="635518" y="4031246"/>
            <a:ext cx="9144000" cy="941970"/>
          </a:xfrm>
          <a:prstGeom prst="rect">
            <a:avLst/>
          </a:prstGeom>
        </p:spPr>
        <p:txBody>
          <a:bodyPr anchor="b"/>
          <a:lstStyle>
            <a:lvl1pPr marL="0" indent="0" algn="l">
              <a:buNone/>
              <a:defRPr sz="2400" b="1" i="0">
                <a:solidFill>
                  <a:srgbClr val="7B7C7F"/>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 of this section/what is to be covered in the slides ahead.</a:t>
            </a:r>
          </a:p>
        </p:txBody>
      </p:sp>
      <p:sp>
        <p:nvSpPr>
          <p:cNvPr id="7" name="Rectangle 6">
            <a:extLst>
              <a:ext uri="{FF2B5EF4-FFF2-40B4-BE49-F238E27FC236}">
                <a16:creationId xmlns:a16="http://schemas.microsoft.com/office/drawing/2014/main" id="{59EA23D6-11C9-956F-FEAA-E631085E9D86}"/>
              </a:ext>
            </a:extLst>
          </p:cNvPr>
          <p:cNvSpPr/>
          <p:nvPr userDrawn="1"/>
        </p:nvSpPr>
        <p:spPr>
          <a:xfrm flipV="1">
            <a:off x="743855" y="51967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pic>
        <p:nvPicPr>
          <p:cNvPr id="5" name="Picture 4">
            <a:extLst>
              <a:ext uri="{FF2B5EF4-FFF2-40B4-BE49-F238E27FC236}">
                <a16:creationId xmlns:a16="http://schemas.microsoft.com/office/drawing/2014/main" id="{8845A967-7265-DF31-97B7-D10825950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61" y="6082221"/>
            <a:ext cx="1177011" cy="524041"/>
          </a:xfrm>
          <a:prstGeom prst="rect">
            <a:avLst/>
          </a:prstGeom>
        </p:spPr>
      </p:pic>
    </p:spTree>
    <p:extLst>
      <p:ext uri="{BB962C8B-B14F-4D97-AF65-F5344CB8AC3E}">
        <p14:creationId xmlns:p14="http://schemas.microsoft.com/office/powerpoint/2010/main" val="2811495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mp; Content AL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CFCC2CF2-289B-435F-1045-873EEE3A4A5C}"/>
              </a:ext>
            </a:extLst>
          </p:cNvPr>
          <p:cNvSpPr>
            <a:spLocks noGrp="1"/>
          </p:cNvSpPr>
          <p:nvPr>
            <p:ph idx="1" hasCustomPrompt="1"/>
          </p:nvPr>
        </p:nvSpPr>
        <p:spPr>
          <a:xfrm>
            <a:off x="613227" y="1584585"/>
            <a:ext cx="10528300"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4" name="Rectangle 3">
            <a:extLst>
              <a:ext uri="{FF2B5EF4-FFF2-40B4-BE49-F238E27FC236}">
                <a16:creationId xmlns:a16="http://schemas.microsoft.com/office/drawing/2014/main" id="{E6080655-ED5E-6E0A-AEAE-EBEABEDAC964}"/>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8">
            <a:extLst>
              <a:ext uri="{FF2B5EF4-FFF2-40B4-BE49-F238E27FC236}">
                <a16:creationId xmlns:a16="http://schemas.microsoft.com/office/drawing/2014/main" id="{E163B0AA-F65B-1E5B-4B33-F4D54AD3FD8B}"/>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a:p>
        </p:txBody>
      </p:sp>
      <p:sp>
        <p:nvSpPr>
          <p:cNvPr id="15" name="Content Placeholder 10">
            <a:extLst>
              <a:ext uri="{FF2B5EF4-FFF2-40B4-BE49-F238E27FC236}">
                <a16:creationId xmlns:a16="http://schemas.microsoft.com/office/drawing/2014/main" id="{B0189DF5-1CD6-CD5E-12BA-C378886A2087}"/>
              </a:ext>
            </a:extLst>
          </p:cNvPr>
          <p:cNvSpPr>
            <a:spLocks noGrp="1"/>
          </p:cNvSpPr>
          <p:nvPr>
            <p:ph sz="quarter" idx="10" hasCustomPrompt="1"/>
          </p:nvPr>
        </p:nvSpPr>
        <p:spPr>
          <a:xfrm>
            <a:off x="1775013" y="6236572"/>
            <a:ext cx="7978588"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dirty="0"/>
              <a:t>&lt;Disclosures/Footnotes&gt;</a:t>
            </a:r>
          </a:p>
        </p:txBody>
      </p:sp>
      <p:sp>
        <p:nvSpPr>
          <p:cNvPr id="10" name="Rectangle 9">
            <a:extLst>
              <a:ext uri="{FF2B5EF4-FFF2-40B4-BE49-F238E27FC236}">
                <a16:creationId xmlns:a16="http://schemas.microsoft.com/office/drawing/2014/main" id="{F3FD07CC-3AB8-091D-28D5-37002607C6EC}"/>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pic>
        <p:nvPicPr>
          <p:cNvPr id="5" name="Picture 4">
            <a:extLst>
              <a:ext uri="{FF2B5EF4-FFF2-40B4-BE49-F238E27FC236}">
                <a16:creationId xmlns:a16="http://schemas.microsoft.com/office/drawing/2014/main" id="{33A6FE48-286D-3B9F-E90E-28732287E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61" y="6082221"/>
            <a:ext cx="1177011" cy="524041"/>
          </a:xfrm>
          <a:prstGeom prst="rect">
            <a:avLst/>
          </a:prstGeom>
        </p:spPr>
      </p:pic>
    </p:spTree>
    <p:extLst>
      <p:ext uri="{BB962C8B-B14F-4D97-AF65-F5344CB8AC3E}">
        <p14:creationId xmlns:p14="http://schemas.microsoft.com/office/powerpoint/2010/main" val="2964318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mp; Two Content AL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F68971-0A2F-2DD6-483F-0A1B5B334C4B}"/>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2" name="Content Placeholder 2">
            <a:extLst>
              <a:ext uri="{FF2B5EF4-FFF2-40B4-BE49-F238E27FC236}">
                <a16:creationId xmlns:a16="http://schemas.microsoft.com/office/drawing/2014/main" id="{0C418166-5AEF-26D9-8D88-6567BACD9CE6}"/>
              </a:ext>
            </a:extLst>
          </p:cNvPr>
          <p:cNvSpPr>
            <a:spLocks noGrp="1"/>
          </p:cNvSpPr>
          <p:nvPr>
            <p:ph idx="13" hasCustomPrompt="1"/>
          </p:nvPr>
        </p:nvSpPr>
        <p:spPr>
          <a:xfrm>
            <a:off x="613227" y="1584585"/>
            <a:ext cx="5040441"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5" name="Content Placeholder 2">
            <a:extLst>
              <a:ext uri="{FF2B5EF4-FFF2-40B4-BE49-F238E27FC236}">
                <a16:creationId xmlns:a16="http://schemas.microsoft.com/office/drawing/2014/main" id="{4A50C4BF-EBF6-AFFE-831B-7A878851F877}"/>
              </a:ext>
            </a:extLst>
          </p:cNvPr>
          <p:cNvSpPr>
            <a:spLocks noGrp="1"/>
          </p:cNvSpPr>
          <p:nvPr>
            <p:ph idx="14" hasCustomPrompt="1"/>
          </p:nvPr>
        </p:nvSpPr>
        <p:spPr>
          <a:xfrm>
            <a:off x="6093571" y="1584585"/>
            <a:ext cx="5040441"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6" name="Title 1">
            <a:extLst>
              <a:ext uri="{FF2B5EF4-FFF2-40B4-BE49-F238E27FC236}">
                <a16:creationId xmlns:a16="http://schemas.microsoft.com/office/drawing/2014/main" id="{10449A0F-3770-EEA9-6C07-ECADA6925CF1}"/>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12" name="Rectangle 11">
            <a:extLst>
              <a:ext uri="{FF2B5EF4-FFF2-40B4-BE49-F238E27FC236}">
                <a16:creationId xmlns:a16="http://schemas.microsoft.com/office/drawing/2014/main" id="{85103B3C-B4AF-9608-708C-37DCB426345C}"/>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8">
            <a:extLst>
              <a:ext uri="{FF2B5EF4-FFF2-40B4-BE49-F238E27FC236}">
                <a16:creationId xmlns:a16="http://schemas.microsoft.com/office/drawing/2014/main" id="{1DF9BCAA-7A52-2835-C21C-E0360215AE32}"/>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sp>
        <p:nvSpPr>
          <p:cNvPr id="4" name="Content Placeholder 10">
            <a:extLst>
              <a:ext uri="{FF2B5EF4-FFF2-40B4-BE49-F238E27FC236}">
                <a16:creationId xmlns:a16="http://schemas.microsoft.com/office/drawing/2014/main" id="{114240E8-E696-76BB-3BA6-82E0D0CE0C2E}"/>
              </a:ext>
            </a:extLst>
          </p:cNvPr>
          <p:cNvSpPr>
            <a:spLocks noGrp="1"/>
          </p:cNvSpPr>
          <p:nvPr>
            <p:ph sz="quarter" idx="10" hasCustomPrompt="1"/>
          </p:nvPr>
        </p:nvSpPr>
        <p:spPr>
          <a:xfrm>
            <a:off x="1775013" y="6236572"/>
            <a:ext cx="7978588"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dirty="0"/>
              <a:t>&lt;Disclosures/Footnotes&gt;</a:t>
            </a:r>
          </a:p>
        </p:txBody>
      </p:sp>
      <p:pic>
        <p:nvPicPr>
          <p:cNvPr id="7" name="Picture 6">
            <a:extLst>
              <a:ext uri="{FF2B5EF4-FFF2-40B4-BE49-F238E27FC236}">
                <a16:creationId xmlns:a16="http://schemas.microsoft.com/office/drawing/2014/main" id="{96F9A45F-42B3-BD74-45C2-4FE05566B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61" y="6082221"/>
            <a:ext cx="1177011" cy="524041"/>
          </a:xfrm>
          <a:prstGeom prst="rect">
            <a:avLst/>
          </a:prstGeom>
        </p:spPr>
      </p:pic>
    </p:spTree>
    <p:extLst>
      <p:ext uri="{BB962C8B-B14F-4D97-AF65-F5344CB8AC3E}">
        <p14:creationId xmlns:p14="http://schemas.microsoft.com/office/powerpoint/2010/main" val="40125646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Content, Picture AL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8F73FF-ECE6-51E5-DFDC-47EB8A2BE36C}"/>
              </a:ext>
            </a:extLst>
          </p:cNvPr>
          <p:cNvSpPr>
            <a:spLocks noGrp="1"/>
          </p:cNvSpPr>
          <p:nvPr>
            <p:ph type="pic" idx="1" hasCustomPrompt="1"/>
          </p:nvPr>
        </p:nvSpPr>
        <p:spPr>
          <a:xfrm>
            <a:off x="7164873" y="1584585"/>
            <a:ext cx="3976654" cy="4211374"/>
          </a:xfrm>
          <a:prstGeom prst="rect">
            <a:avLst/>
          </a:prstGeom>
        </p:spPr>
        <p:txBody>
          <a:bodyPr anchor="ctr"/>
          <a:lstStyle>
            <a:lvl1pPr marL="0" indent="0" algn="ctr">
              <a:buNone/>
              <a:defRPr sz="3200">
                <a:solidFill>
                  <a:srgbClr val="76777B"/>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t>
            </a:r>
          </a:p>
        </p:txBody>
      </p:sp>
      <p:sp>
        <p:nvSpPr>
          <p:cNvPr id="6" name="Rectangle 5">
            <a:extLst>
              <a:ext uri="{FF2B5EF4-FFF2-40B4-BE49-F238E27FC236}">
                <a16:creationId xmlns:a16="http://schemas.microsoft.com/office/drawing/2014/main" id="{05A7B875-857E-D728-37CA-21BEEAC878D9}"/>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14" name="Content Placeholder 2">
            <a:extLst>
              <a:ext uri="{FF2B5EF4-FFF2-40B4-BE49-F238E27FC236}">
                <a16:creationId xmlns:a16="http://schemas.microsoft.com/office/drawing/2014/main" id="{EA828557-17C7-EE16-8DCC-B8667F9FF76F}"/>
              </a:ext>
            </a:extLst>
          </p:cNvPr>
          <p:cNvSpPr>
            <a:spLocks noGrp="1"/>
          </p:cNvSpPr>
          <p:nvPr>
            <p:ph idx="15" hasCustomPrompt="1"/>
          </p:nvPr>
        </p:nvSpPr>
        <p:spPr>
          <a:xfrm>
            <a:off x="613227" y="1584585"/>
            <a:ext cx="6311900"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5" name="Title 1">
            <a:extLst>
              <a:ext uri="{FF2B5EF4-FFF2-40B4-BE49-F238E27FC236}">
                <a16:creationId xmlns:a16="http://schemas.microsoft.com/office/drawing/2014/main" id="{18521EAF-EEC8-39D1-5002-745015E2BA38}"/>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13" name="Rectangle 12">
            <a:extLst>
              <a:ext uri="{FF2B5EF4-FFF2-40B4-BE49-F238E27FC236}">
                <a16:creationId xmlns:a16="http://schemas.microsoft.com/office/drawing/2014/main" id="{40948C9B-34FD-DC4C-02BC-4453AD633052}"/>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18">
            <a:extLst>
              <a:ext uri="{FF2B5EF4-FFF2-40B4-BE49-F238E27FC236}">
                <a16:creationId xmlns:a16="http://schemas.microsoft.com/office/drawing/2014/main" id="{9C23BB89-1041-FA46-3DDC-E09C4CD3E46C}"/>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pic>
        <p:nvPicPr>
          <p:cNvPr id="25" name="Picture 24" descr="A bridge with a city in the background&#10;&#10;Description automatically generated with medium confidence">
            <a:extLst>
              <a:ext uri="{FF2B5EF4-FFF2-40B4-BE49-F238E27FC236}">
                <a16:creationId xmlns:a16="http://schemas.microsoft.com/office/drawing/2014/main" id="{ACE4AA8A-908C-9A7E-C91A-C0EDCA084F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23" t="1" r="60853" b="46231"/>
          <a:stretch/>
        </p:blipFill>
        <p:spPr>
          <a:xfrm>
            <a:off x="7164873" y="1584586"/>
            <a:ext cx="3976654" cy="4211374"/>
          </a:xfrm>
          <a:prstGeom prst="rect">
            <a:avLst/>
          </a:prstGeom>
        </p:spPr>
      </p:pic>
      <p:sp>
        <p:nvSpPr>
          <p:cNvPr id="4" name="Content Placeholder 10">
            <a:extLst>
              <a:ext uri="{FF2B5EF4-FFF2-40B4-BE49-F238E27FC236}">
                <a16:creationId xmlns:a16="http://schemas.microsoft.com/office/drawing/2014/main" id="{D9D2B429-69DD-B95B-01FA-C073D61D31A2}"/>
              </a:ext>
            </a:extLst>
          </p:cNvPr>
          <p:cNvSpPr>
            <a:spLocks noGrp="1"/>
          </p:cNvSpPr>
          <p:nvPr>
            <p:ph sz="quarter" idx="10" hasCustomPrompt="1"/>
          </p:nvPr>
        </p:nvSpPr>
        <p:spPr>
          <a:xfrm>
            <a:off x="1775013" y="6236572"/>
            <a:ext cx="7978588"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dirty="0"/>
              <a:t>&lt;Disclosures/Footnotes&gt;</a:t>
            </a:r>
          </a:p>
        </p:txBody>
      </p:sp>
      <p:pic>
        <p:nvPicPr>
          <p:cNvPr id="7" name="Picture 6">
            <a:extLst>
              <a:ext uri="{FF2B5EF4-FFF2-40B4-BE49-F238E27FC236}">
                <a16:creationId xmlns:a16="http://schemas.microsoft.com/office/drawing/2014/main" id="{87ECC2F8-68D0-8F92-19EA-51C67BAC66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161" y="6082221"/>
            <a:ext cx="1177011" cy="524041"/>
          </a:xfrm>
          <a:prstGeom prst="rect">
            <a:avLst/>
          </a:prstGeom>
        </p:spPr>
      </p:pic>
    </p:spTree>
    <p:extLst>
      <p:ext uri="{BB962C8B-B14F-4D97-AF65-F5344CB8AC3E}">
        <p14:creationId xmlns:p14="http://schemas.microsoft.com/office/powerpoint/2010/main" val="831875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Content, Chart/Data AL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E7A1E2-48E7-A007-EE9C-A47944567DFA}"/>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graphicFrame>
        <p:nvGraphicFramePr>
          <p:cNvPr id="10" name="Table 10">
            <a:extLst>
              <a:ext uri="{FF2B5EF4-FFF2-40B4-BE49-F238E27FC236}">
                <a16:creationId xmlns:a16="http://schemas.microsoft.com/office/drawing/2014/main" id="{43B08D97-CE3F-B252-A9F4-373D1A57942E}"/>
              </a:ext>
            </a:extLst>
          </p:cNvPr>
          <p:cNvGraphicFramePr>
            <a:graphicFrameLocks noGrp="1"/>
          </p:cNvGraphicFramePr>
          <p:nvPr userDrawn="1">
            <p:extLst>
              <p:ext uri="{D42A27DB-BD31-4B8C-83A1-F6EECF244321}">
                <p14:modId xmlns:p14="http://schemas.microsoft.com/office/powerpoint/2010/main" val="1408546244"/>
              </p:ext>
            </p:extLst>
          </p:nvPr>
        </p:nvGraphicFramePr>
        <p:xfrm>
          <a:off x="1962410" y="3429000"/>
          <a:ext cx="8267180" cy="2326497"/>
        </p:xfrm>
        <a:graphic>
          <a:graphicData uri="http://schemas.openxmlformats.org/drawingml/2006/table">
            <a:tbl>
              <a:tblPr firstRow="1" bandRow="1">
                <a:tableStyleId>{93296810-A885-4BE3-A3E7-6D5BEEA58F35}</a:tableStyleId>
              </a:tblPr>
              <a:tblGrid>
                <a:gridCol w="1653436">
                  <a:extLst>
                    <a:ext uri="{9D8B030D-6E8A-4147-A177-3AD203B41FA5}">
                      <a16:colId xmlns:a16="http://schemas.microsoft.com/office/drawing/2014/main" val="3320508603"/>
                    </a:ext>
                  </a:extLst>
                </a:gridCol>
                <a:gridCol w="1653436">
                  <a:extLst>
                    <a:ext uri="{9D8B030D-6E8A-4147-A177-3AD203B41FA5}">
                      <a16:colId xmlns:a16="http://schemas.microsoft.com/office/drawing/2014/main" val="9225341"/>
                    </a:ext>
                  </a:extLst>
                </a:gridCol>
                <a:gridCol w="1653436">
                  <a:extLst>
                    <a:ext uri="{9D8B030D-6E8A-4147-A177-3AD203B41FA5}">
                      <a16:colId xmlns:a16="http://schemas.microsoft.com/office/drawing/2014/main" val="503183948"/>
                    </a:ext>
                  </a:extLst>
                </a:gridCol>
                <a:gridCol w="1653436">
                  <a:extLst>
                    <a:ext uri="{9D8B030D-6E8A-4147-A177-3AD203B41FA5}">
                      <a16:colId xmlns:a16="http://schemas.microsoft.com/office/drawing/2014/main" val="2021472850"/>
                    </a:ext>
                  </a:extLst>
                </a:gridCol>
                <a:gridCol w="1653436">
                  <a:extLst>
                    <a:ext uri="{9D8B030D-6E8A-4147-A177-3AD203B41FA5}">
                      <a16:colId xmlns:a16="http://schemas.microsoft.com/office/drawing/2014/main" val="3918534134"/>
                    </a:ext>
                  </a:extLst>
                </a:gridCol>
              </a:tblGrid>
              <a:tr h="440547">
                <a:tc>
                  <a:txBody>
                    <a:bodyPr/>
                    <a:lstStyle/>
                    <a:p>
                      <a:pPr algn="ctr"/>
                      <a:r>
                        <a:rPr lang="en-US" sz="1600">
                          <a:solidFill>
                            <a:schemeClr val="bg1"/>
                          </a:solidFill>
                        </a:rPr>
                        <a:t>Headline 1</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Headline</a:t>
                      </a:r>
                      <a:r>
                        <a:rPr lang="en-US" sz="1600">
                          <a:solidFill>
                            <a:schemeClr val="bg1"/>
                          </a:solidFill>
                        </a:rPr>
                        <a:t> 2</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Headline</a:t>
                      </a:r>
                      <a:r>
                        <a:rPr lang="en-US" sz="1600">
                          <a:solidFill>
                            <a:schemeClr val="bg1"/>
                          </a:solidFill>
                        </a:rPr>
                        <a:t> 3</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Headline</a:t>
                      </a:r>
                      <a:r>
                        <a:rPr lang="en-US" sz="1600">
                          <a:solidFill>
                            <a:schemeClr val="bg1"/>
                          </a:solidFill>
                        </a:rPr>
                        <a:t> 4</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Headline</a:t>
                      </a:r>
                      <a:r>
                        <a:rPr lang="en-US" sz="1600">
                          <a:solidFill>
                            <a:schemeClr val="bg1"/>
                          </a:solidFill>
                        </a:rPr>
                        <a:t> 5</a:t>
                      </a:r>
                    </a:p>
                  </a:txBody>
                  <a:tcPr marL="93006" marR="93006" marT="46503" marB="46503" anchor="ctr">
                    <a:solidFill>
                      <a:srgbClr val="8CC640"/>
                    </a:solidFill>
                  </a:tcPr>
                </a:tc>
                <a:extLst>
                  <a:ext uri="{0D108BD9-81ED-4DB2-BD59-A6C34878D82A}">
                    <a16:rowId xmlns:a16="http://schemas.microsoft.com/office/drawing/2014/main" val="3536793329"/>
                  </a:ext>
                </a:extLst>
              </a:tr>
              <a:tr h="377190">
                <a:tc>
                  <a:txBody>
                    <a:bodyPr/>
                    <a:lstStyle/>
                    <a:p>
                      <a:pPr algn="ct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2147913074"/>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3218992527"/>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3228138978"/>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410907736"/>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2066281336"/>
                  </a:ext>
                </a:extLst>
              </a:tr>
            </a:tbl>
          </a:graphicData>
        </a:graphic>
      </p:graphicFrame>
      <p:sp>
        <p:nvSpPr>
          <p:cNvPr id="14" name="Content Placeholder 2">
            <a:extLst>
              <a:ext uri="{FF2B5EF4-FFF2-40B4-BE49-F238E27FC236}">
                <a16:creationId xmlns:a16="http://schemas.microsoft.com/office/drawing/2014/main" id="{715E0AFB-C342-7DBB-00C5-F7F1B1FCD0E4}"/>
              </a:ext>
            </a:extLst>
          </p:cNvPr>
          <p:cNvSpPr>
            <a:spLocks noGrp="1"/>
          </p:cNvSpPr>
          <p:nvPr>
            <p:ph idx="15" hasCustomPrompt="1"/>
          </p:nvPr>
        </p:nvSpPr>
        <p:spPr>
          <a:xfrm>
            <a:off x="613226" y="1584585"/>
            <a:ext cx="10515599" cy="1656456"/>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5" name="Title 1">
            <a:extLst>
              <a:ext uri="{FF2B5EF4-FFF2-40B4-BE49-F238E27FC236}">
                <a16:creationId xmlns:a16="http://schemas.microsoft.com/office/drawing/2014/main" id="{6EEF1935-60B2-7EB4-64FF-197FC63F7FDB}"/>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16" name="Rectangle 15">
            <a:extLst>
              <a:ext uri="{FF2B5EF4-FFF2-40B4-BE49-F238E27FC236}">
                <a16:creationId xmlns:a16="http://schemas.microsoft.com/office/drawing/2014/main" id="{4D0E9C20-C839-D207-FFC6-DA720E934252}"/>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8">
            <a:extLst>
              <a:ext uri="{FF2B5EF4-FFF2-40B4-BE49-F238E27FC236}">
                <a16:creationId xmlns:a16="http://schemas.microsoft.com/office/drawing/2014/main" id="{BBC08084-8CD1-4BD1-0B78-64A7BE901DF6}"/>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sp>
        <p:nvSpPr>
          <p:cNvPr id="3" name="Content Placeholder 10">
            <a:extLst>
              <a:ext uri="{FF2B5EF4-FFF2-40B4-BE49-F238E27FC236}">
                <a16:creationId xmlns:a16="http://schemas.microsoft.com/office/drawing/2014/main" id="{9334EA8C-E4C2-97BA-D5DD-31CEDAD7046B}"/>
              </a:ext>
            </a:extLst>
          </p:cNvPr>
          <p:cNvSpPr>
            <a:spLocks noGrp="1"/>
          </p:cNvSpPr>
          <p:nvPr>
            <p:ph sz="quarter" idx="10" hasCustomPrompt="1"/>
          </p:nvPr>
        </p:nvSpPr>
        <p:spPr>
          <a:xfrm>
            <a:off x="1775013" y="6236572"/>
            <a:ext cx="7978588"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dirty="0"/>
              <a:t>&lt;Disclosures/Footnotes&gt;</a:t>
            </a:r>
          </a:p>
        </p:txBody>
      </p:sp>
      <p:pic>
        <p:nvPicPr>
          <p:cNvPr id="5" name="Picture 4">
            <a:extLst>
              <a:ext uri="{FF2B5EF4-FFF2-40B4-BE49-F238E27FC236}">
                <a16:creationId xmlns:a16="http://schemas.microsoft.com/office/drawing/2014/main" id="{C19FC8B5-455F-6581-C3E6-20CE6067C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61" y="6082221"/>
            <a:ext cx="1177011" cy="524041"/>
          </a:xfrm>
          <a:prstGeom prst="rect">
            <a:avLst/>
          </a:prstGeom>
        </p:spPr>
      </p:pic>
    </p:spTree>
    <p:extLst>
      <p:ext uri="{BB962C8B-B14F-4D97-AF65-F5344CB8AC3E}">
        <p14:creationId xmlns:p14="http://schemas.microsoft.com/office/powerpoint/2010/main" val="2506999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mp; Chart/Data AL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046D3-9EE7-FE4E-2B8B-2599C4171AD4}"/>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graphicFrame>
        <p:nvGraphicFramePr>
          <p:cNvPr id="3" name="Chart 2">
            <a:extLst>
              <a:ext uri="{FF2B5EF4-FFF2-40B4-BE49-F238E27FC236}">
                <a16:creationId xmlns:a16="http://schemas.microsoft.com/office/drawing/2014/main" id="{2C583B60-D0B4-5FB9-C428-685946A9C40A}"/>
              </a:ext>
            </a:extLst>
          </p:cNvPr>
          <p:cNvGraphicFramePr/>
          <p:nvPr userDrawn="1">
            <p:extLst>
              <p:ext uri="{D42A27DB-BD31-4B8C-83A1-F6EECF244321}">
                <p14:modId xmlns:p14="http://schemas.microsoft.com/office/powerpoint/2010/main" val="2407813886"/>
              </p:ext>
            </p:extLst>
          </p:nvPr>
        </p:nvGraphicFramePr>
        <p:xfrm>
          <a:off x="2473777" y="1605753"/>
          <a:ext cx="6794500" cy="4529667"/>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A13A3DB5-76DB-E58A-F60E-5F52625C6C30}"/>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solidFill>
                  <a:srgbClr val="8CC640"/>
                </a:solidFill>
                <a:latin typeface="Calibri" panose="020F0502020204030204" pitchFamily="34" charset="0"/>
              </a:defRPr>
            </a:lvl1pPr>
          </a:lstStyle>
          <a:p>
            <a:r>
              <a:rPr lang="en-US" dirty="0"/>
              <a:t>Slide Title</a:t>
            </a:r>
          </a:p>
        </p:txBody>
      </p:sp>
      <p:sp>
        <p:nvSpPr>
          <p:cNvPr id="12" name="Rectangle 11">
            <a:extLst>
              <a:ext uri="{FF2B5EF4-FFF2-40B4-BE49-F238E27FC236}">
                <a16:creationId xmlns:a16="http://schemas.microsoft.com/office/drawing/2014/main" id="{E17A1626-5E0C-EC30-4C2A-7A0ADEE02D18}"/>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8">
            <a:extLst>
              <a:ext uri="{FF2B5EF4-FFF2-40B4-BE49-F238E27FC236}">
                <a16:creationId xmlns:a16="http://schemas.microsoft.com/office/drawing/2014/main" id="{9D84818C-FEEE-1F71-6AB2-C0FCCE4925BB}"/>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sp>
        <p:nvSpPr>
          <p:cNvPr id="4" name="Content Placeholder 10">
            <a:extLst>
              <a:ext uri="{FF2B5EF4-FFF2-40B4-BE49-F238E27FC236}">
                <a16:creationId xmlns:a16="http://schemas.microsoft.com/office/drawing/2014/main" id="{EF9306F5-C241-38AE-DCAA-16EA9FA72A0D}"/>
              </a:ext>
            </a:extLst>
          </p:cNvPr>
          <p:cNvSpPr>
            <a:spLocks noGrp="1"/>
          </p:cNvSpPr>
          <p:nvPr>
            <p:ph sz="quarter" idx="10" hasCustomPrompt="1"/>
          </p:nvPr>
        </p:nvSpPr>
        <p:spPr>
          <a:xfrm>
            <a:off x="1775013" y="6236572"/>
            <a:ext cx="7978588"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dirty="0"/>
              <a:t>&lt;Disclosures/Footnotes&gt;</a:t>
            </a:r>
          </a:p>
        </p:txBody>
      </p:sp>
      <p:pic>
        <p:nvPicPr>
          <p:cNvPr id="7" name="Picture 6">
            <a:extLst>
              <a:ext uri="{FF2B5EF4-FFF2-40B4-BE49-F238E27FC236}">
                <a16:creationId xmlns:a16="http://schemas.microsoft.com/office/drawing/2014/main" id="{DF9794AB-C2BB-4F39-F487-2B0E539013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161" y="6082221"/>
            <a:ext cx="1177011" cy="524041"/>
          </a:xfrm>
          <a:prstGeom prst="rect">
            <a:avLst/>
          </a:prstGeom>
        </p:spPr>
      </p:pic>
    </p:spTree>
    <p:extLst>
      <p:ext uri="{BB962C8B-B14F-4D97-AF65-F5344CB8AC3E}">
        <p14:creationId xmlns:p14="http://schemas.microsoft.com/office/powerpoint/2010/main" val="99348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1437E1-27C0-4527-B17F-FD199E0579D7}"/>
              </a:ext>
            </a:extLst>
          </p:cNvPr>
          <p:cNvSpPr txBox="1"/>
          <p:nvPr userDrawn="1"/>
        </p:nvSpPr>
        <p:spPr>
          <a:xfrm>
            <a:off x="0" y="2321004"/>
            <a:ext cx="11696699" cy="2215991"/>
          </a:xfrm>
          <a:prstGeom prst="rect">
            <a:avLst/>
          </a:prstGeom>
          <a:noFill/>
        </p:spPr>
        <p:txBody>
          <a:bodyPr wrap="square" rtlCol="0">
            <a:spAutoFit/>
          </a:bodyPr>
          <a:lstStyle/>
          <a:p>
            <a:pPr algn="ctr"/>
            <a:r>
              <a:rPr lang="en-US" sz="13800" b="1" i="0" spc="700" baseline="0">
                <a:solidFill>
                  <a:srgbClr val="414042"/>
                </a:solidFill>
                <a:latin typeface="Calibri" panose="020F0502020204030204" pitchFamily="34" charset="0"/>
              </a:rPr>
              <a:t>Q</a:t>
            </a:r>
            <a:r>
              <a:rPr lang="en-US" sz="13800" b="1" i="0" spc="700" baseline="0">
                <a:solidFill>
                  <a:srgbClr val="8CC640"/>
                </a:solidFill>
                <a:latin typeface="Calibri" panose="020F0502020204030204" pitchFamily="34" charset="0"/>
              </a:rPr>
              <a:t>&amp;</a:t>
            </a:r>
            <a:r>
              <a:rPr lang="en-US" sz="13800" b="1" i="0" spc="700" baseline="0">
                <a:solidFill>
                  <a:srgbClr val="414042"/>
                </a:solidFill>
                <a:latin typeface="Calibri" panose="020F0502020204030204" pitchFamily="34" charset="0"/>
              </a:rPr>
              <a:t>A</a:t>
            </a:r>
          </a:p>
        </p:txBody>
      </p:sp>
      <p:sp>
        <p:nvSpPr>
          <p:cNvPr id="9" name="Rectangle 8">
            <a:extLst>
              <a:ext uri="{FF2B5EF4-FFF2-40B4-BE49-F238E27FC236}">
                <a16:creationId xmlns:a16="http://schemas.microsoft.com/office/drawing/2014/main" id="{D1566E43-3CFF-98F5-DD94-CA50859892DA}"/>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C3C2165-B12B-6B96-7C8E-94D65CFEA27E}"/>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8">
            <a:extLst>
              <a:ext uri="{FF2B5EF4-FFF2-40B4-BE49-F238E27FC236}">
                <a16:creationId xmlns:a16="http://schemas.microsoft.com/office/drawing/2014/main" id="{23EA816C-B867-A58B-A98E-0A49F91FAA0E}"/>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pic>
        <p:nvPicPr>
          <p:cNvPr id="12" name="Picture 11">
            <a:extLst>
              <a:ext uri="{FF2B5EF4-FFF2-40B4-BE49-F238E27FC236}">
                <a16:creationId xmlns:a16="http://schemas.microsoft.com/office/drawing/2014/main" id="{C0CE7629-68E7-C1A5-5A38-69BD8C648F3F}"/>
              </a:ext>
            </a:extLst>
          </p:cNvPr>
          <p:cNvPicPr>
            <a:picLocks noChangeAspect="1"/>
          </p:cNvPicPr>
          <p:nvPr userDrawn="1"/>
        </p:nvPicPr>
        <p:blipFill>
          <a:blip r:embed="rId2"/>
          <a:stretch>
            <a:fillRect/>
          </a:stretch>
        </p:blipFill>
        <p:spPr>
          <a:xfrm>
            <a:off x="11758172" y="543593"/>
            <a:ext cx="382601" cy="115670"/>
          </a:xfrm>
          <a:prstGeom prst="rect">
            <a:avLst/>
          </a:prstGeom>
        </p:spPr>
      </p:pic>
    </p:spTree>
    <p:extLst>
      <p:ext uri="{BB962C8B-B14F-4D97-AF65-F5344CB8AC3E}">
        <p14:creationId xmlns:p14="http://schemas.microsoft.com/office/powerpoint/2010/main" val="491114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hank You AL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625613" y="1483629"/>
            <a:ext cx="10401614" cy="745217"/>
          </a:xfrm>
          <a:prstGeom prst="rect">
            <a:avLst/>
          </a:prstGeom>
        </p:spPr>
        <p:txBody>
          <a:bodyPr>
            <a:noAutofit/>
          </a:bodyPr>
          <a:lstStyle>
            <a:lvl1pPr algn="ctr">
              <a:defRPr sz="5400" b="1" i="0">
                <a:latin typeface="Calibri" panose="020F0502020204030204" pitchFamily="34" charset="0"/>
              </a:defRPr>
            </a:lvl1pPr>
          </a:lstStyle>
          <a:p>
            <a:r>
              <a:rPr lang="en-US"/>
              <a:t>THANK YOU</a:t>
            </a:r>
          </a:p>
        </p:txBody>
      </p:sp>
      <p:sp>
        <p:nvSpPr>
          <p:cNvPr id="8" name="Text Placeholder 7">
            <a:extLst>
              <a:ext uri="{FF2B5EF4-FFF2-40B4-BE49-F238E27FC236}">
                <a16:creationId xmlns:a16="http://schemas.microsoft.com/office/drawing/2014/main" id="{F7371C74-0822-C314-33E0-C3493243CD53}"/>
              </a:ext>
            </a:extLst>
          </p:cNvPr>
          <p:cNvSpPr>
            <a:spLocks noGrp="1"/>
          </p:cNvSpPr>
          <p:nvPr>
            <p:ph type="body" sz="quarter" idx="13" hasCustomPrompt="1"/>
          </p:nvPr>
        </p:nvSpPr>
        <p:spPr>
          <a:xfrm>
            <a:off x="625613" y="2557670"/>
            <a:ext cx="10401613" cy="3195430"/>
          </a:xfrm>
          <a:prstGeom prst="rect">
            <a:avLst/>
          </a:prstGeom>
        </p:spPr>
        <p:txBody>
          <a:bodyPr/>
          <a:lstStyle>
            <a:lvl1pPr marL="0" indent="0" algn="ctr">
              <a:buNone/>
              <a:defRPr sz="2000" b="0" i="0">
                <a:solidFill>
                  <a:srgbClr val="76777B"/>
                </a:solidFill>
                <a:latin typeface="Calibri" panose="020F0502020204030204" pitchFamily="34" charset="0"/>
              </a:defRPr>
            </a:lvl1pPr>
          </a:lstStyle>
          <a:p>
            <a:pPr lvl="0"/>
            <a:r>
              <a:rPr lang="en-US"/>
              <a:t>&lt;FirstName </a:t>
            </a:r>
            <a:r>
              <a:rPr lang="en-US" err="1"/>
              <a:t>LastName</a:t>
            </a:r>
            <a:r>
              <a:rPr lang="en-US"/>
              <a:t>&gt;</a:t>
            </a:r>
            <a:br>
              <a:rPr lang="en-US"/>
            </a:br>
            <a:r>
              <a:rPr lang="en-US"/>
              <a:t>&lt;Title&gt;</a:t>
            </a:r>
            <a:br>
              <a:rPr lang="en-US"/>
            </a:br>
            <a:r>
              <a:rPr lang="en-US"/>
              <a:t>&lt;NMLS #&gt;</a:t>
            </a:r>
          </a:p>
          <a:p>
            <a:pPr lvl="0"/>
            <a:endParaRPr lang="en-US"/>
          </a:p>
          <a:p>
            <a:pPr lvl="0"/>
            <a:r>
              <a:rPr lang="en-US"/>
              <a:t>&lt;Phone Number&gt;</a:t>
            </a:r>
            <a:br>
              <a:rPr lang="en-US"/>
            </a:br>
            <a:r>
              <a:rPr lang="en-US"/>
              <a:t>&lt;</a:t>
            </a:r>
            <a:r>
              <a:rPr lang="en-US" err="1"/>
              <a:t>emailaddress@longbridge-financial.com</a:t>
            </a:r>
            <a:r>
              <a:rPr lang="en-US"/>
              <a:t>&gt;</a:t>
            </a:r>
            <a:br>
              <a:rPr lang="en-US"/>
            </a:br>
            <a:r>
              <a:rPr lang="en-US" err="1"/>
              <a:t>longbridge-financial.com</a:t>
            </a:r>
            <a:endParaRPr lang="en-US"/>
          </a:p>
        </p:txBody>
      </p:sp>
      <p:sp>
        <p:nvSpPr>
          <p:cNvPr id="10" name="Rectangle 9">
            <a:extLst>
              <a:ext uri="{FF2B5EF4-FFF2-40B4-BE49-F238E27FC236}">
                <a16:creationId xmlns:a16="http://schemas.microsoft.com/office/drawing/2014/main" id="{DA7256E9-D92C-55FB-CADA-ECAC96EE56E8}"/>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25EECC-7BBA-F12E-0FC0-08DBEDAEE1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61" y="6082221"/>
            <a:ext cx="1177011" cy="524041"/>
          </a:xfrm>
          <a:prstGeom prst="rect">
            <a:avLst/>
          </a:prstGeom>
        </p:spPr>
      </p:pic>
    </p:spTree>
    <p:extLst>
      <p:ext uri="{BB962C8B-B14F-4D97-AF65-F5344CB8AC3E}">
        <p14:creationId xmlns:p14="http://schemas.microsoft.com/office/powerpoint/2010/main" val="1204716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 Presente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4776B8-86B1-6B95-475E-B0F31E85E401}"/>
              </a:ext>
            </a:extLst>
          </p:cNvPr>
          <p:cNvSpPr>
            <a:spLocks noGrp="1"/>
          </p:cNvSpPr>
          <p:nvPr>
            <p:ph type="subTitle" idx="1" hasCustomPrompt="1"/>
          </p:nvPr>
        </p:nvSpPr>
        <p:spPr>
          <a:xfrm>
            <a:off x="652271" y="4373150"/>
            <a:ext cx="9144000" cy="637452"/>
          </a:xfrm>
          <a:prstGeom prst="rect">
            <a:avLst/>
          </a:prstGeom>
        </p:spPr>
        <p:txBody>
          <a:bodyPr anchor="t"/>
          <a:lstStyle>
            <a:lvl1pPr marL="0" indent="0" algn="l">
              <a:buNone/>
              <a:defRPr sz="2800" b="1" i="0">
                <a:solidFill>
                  <a:srgbClr val="8CC640"/>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Name(s)</a:t>
            </a:r>
          </a:p>
        </p:txBody>
      </p:sp>
      <p:pic>
        <p:nvPicPr>
          <p:cNvPr id="4" name="Picture 3">
            <a:extLst>
              <a:ext uri="{FF2B5EF4-FFF2-40B4-BE49-F238E27FC236}">
                <a16:creationId xmlns:a16="http://schemas.microsoft.com/office/drawing/2014/main" id="{ED8AC380-26DD-45D1-7380-C8A15D569C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116" y="0"/>
            <a:ext cx="2721685" cy="1944061"/>
          </a:xfrm>
          <a:prstGeom prst="rect">
            <a:avLst/>
          </a:prstGeom>
        </p:spPr>
      </p:pic>
      <p:sp>
        <p:nvSpPr>
          <p:cNvPr id="8" name="Title 1">
            <a:extLst>
              <a:ext uri="{FF2B5EF4-FFF2-40B4-BE49-F238E27FC236}">
                <a16:creationId xmlns:a16="http://schemas.microsoft.com/office/drawing/2014/main" id="{69B7E91D-05B1-9EC8-9723-5AE769C6C833}"/>
              </a:ext>
            </a:extLst>
          </p:cNvPr>
          <p:cNvSpPr>
            <a:spLocks noGrp="1"/>
          </p:cNvSpPr>
          <p:nvPr>
            <p:ph type="title" hasCustomPrompt="1"/>
          </p:nvPr>
        </p:nvSpPr>
        <p:spPr>
          <a:xfrm>
            <a:off x="635776" y="2520496"/>
            <a:ext cx="10515600" cy="1510705"/>
          </a:xfrm>
          <a:prstGeom prst="rect">
            <a:avLst/>
          </a:prstGeom>
        </p:spPr>
        <p:txBody>
          <a:bodyPr/>
          <a:lstStyle>
            <a:lvl1pPr>
              <a:defRPr b="1" i="0">
                <a:latin typeface="Calibri" panose="020F0502020204030204" pitchFamily="34" charset="0"/>
              </a:defRPr>
            </a:lvl1pPr>
          </a:lstStyle>
          <a:p>
            <a:r>
              <a:rPr lang="en-US"/>
              <a:t>Use this slide for </a:t>
            </a:r>
            <a:br>
              <a:rPr lang="en-US"/>
            </a:br>
            <a:r>
              <a:rPr lang="en-US"/>
              <a:t>longer titles</a:t>
            </a:r>
          </a:p>
        </p:txBody>
      </p:sp>
      <p:sp>
        <p:nvSpPr>
          <p:cNvPr id="15" name="Date Placeholder 5">
            <a:extLst>
              <a:ext uri="{FF2B5EF4-FFF2-40B4-BE49-F238E27FC236}">
                <a16:creationId xmlns:a16="http://schemas.microsoft.com/office/drawing/2014/main" id="{9F5DCA31-0BCD-07E4-4B31-B1A26C1A6411}"/>
              </a:ext>
            </a:extLst>
          </p:cNvPr>
          <p:cNvSpPr>
            <a:spLocks noGrp="1"/>
          </p:cNvSpPr>
          <p:nvPr>
            <p:ph type="dt" sz="half" idx="2"/>
          </p:nvPr>
        </p:nvSpPr>
        <p:spPr>
          <a:xfrm>
            <a:off x="8881871" y="6375400"/>
            <a:ext cx="2743200" cy="365125"/>
          </a:xfrm>
          <a:prstGeom prst="rect">
            <a:avLst/>
          </a:prstGeom>
        </p:spPr>
        <p:txBody>
          <a:bodyPr vert="horz" lIns="91440" tIns="45720" rIns="91440" bIns="45720" rtlCol="0" anchor="ctr"/>
          <a:lstStyle>
            <a:lvl1pPr algn="r">
              <a:defRPr sz="1600" b="0" i="0">
                <a:solidFill>
                  <a:schemeClr val="tx1">
                    <a:tint val="75000"/>
                  </a:schemeClr>
                </a:solidFill>
                <a:latin typeface="Calibri" panose="020F0502020204030204" pitchFamily="34" charset="0"/>
              </a:defRPr>
            </a:lvl1pPr>
          </a:lstStyle>
          <a:p>
            <a:fld id="{AC7D5AC1-0A3F-5548-8E66-AAEC07767EA1}" type="datetime4">
              <a:rPr lang="en-US" smtClean="0"/>
              <a:pPr/>
              <a:t>February 10, 2026</a:t>
            </a:fld>
            <a:endParaRPr lang="en-US"/>
          </a:p>
        </p:txBody>
      </p:sp>
      <p:sp>
        <p:nvSpPr>
          <p:cNvPr id="16" name="Content Placeholder 10">
            <a:extLst>
              <a:ext uri="{FF2B5EF4-FFF2-40B4-BE49-F238E27FC236}">
                <a16:creationId xmlns:a16="http://schemas.microsoft.com/office/drawing/2014/main" id="{DCC13EC1-680B-8E50-9D36-1EB1CE26010D}"/>
              </a:ext>
            </a:extLst>
          </p:cNvPr>
          <p:cNvSpPr>
            <a:spLocks noGrp="1"/>
          </p:cNvSpPr>
          <p:nvPr>
            <p:ph sz="quarter" idx="10" hasCustomPrompt="1"/>
          </p:nvPr>
        </p:nvSpPr>
        <p:spPr>
          <a:xfrm>
            <a:off x="562333" y="6375400"/>
            <a:ext cx="5461000" cy="342900"/>
          </a:xfrm>
          <a:prstGeom prst="rect">
            <a:avLst/>
          </a:prstGeom>
        </p:spPr>
        <p:txBody>
          <a:bodyPr/>
          <a:lstStyle>
            <a:lvl1pPr marL="0" indent="0">
              <a:buNone/>
              <a:defRPr sz="1600" b="0" i="0">
                <a:solidFill>
                  <a:srgbClr val="76777B"/>
                </a:solidFill>
                <a:latin typeface="Calibri" panose="020F0502020204030204" pitchFamily="34" charset="0"/>
              </a:defRPr>
            </a:lvl1pPr>
          </a:lstStyle>
          <a:p>
            <a:pPr lvl="0"/>
            <a:r>
              <a:rPr lang="en-US"/>
              <a:t>&lt;Overview of what these slides cover&gt;</a:t>
            </a:r>
          </a:p>
        </p:txBody>
      </p:sp>
      <p:sp>
        <p:nvSpPr>
          <p:cNvPr id="17" name="Rectangle 16">
            <a:extLst>
              <a:ext uri="{FF2B5EF4-FFF2-40B4-BE49-F238E27FC236}">
                <a16:creationId xmlns:a16="http://schemas.microsoft.com/office/drawing/2014/main" id="{3BBAE819-9C39-1CD1-AD76-7CEFFF816EF9}"/>
              </a:ext>
            </a:extLst>
          </p:cNvPr>
          <p:cNvSpPr/>
          <p:nvPr userDrawn="1"/>
        </p:nvSpPr>
        <p:spPr>
          <a:xfrm flipV="1">
            <a:off x="652271" y="6182701"/>
            <a:ext cx="10972800" cy="27432"/>
          </a:xfrm>
          <a:prstGeom prst="rect">
            <a:avLst/>
          </a:prstGeom>
          <a:solidFill>
            <a:srgbClr val="76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Tree>
    <p:extLst>
      <p:ext uri="{BB962C8B-B14F-4D97-AF65-F5344CB8AC3E}">
        <p14:creationId xmlns:p14="http://schemas.microsoft.com/office/powerpoint/2010/main" val="16747454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630936" y="570401"/>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CFCC2CF2-289B-435F-1045-873EEE3A4A5C}"/>
              </a:ext>
            </a:extLst>
          </p:cNvPr>
          <p:cNvSpPr>
            <a:spLocks noGrp="1"/>
          </p:cNvSpPr>
          <p:nvPr>
            <p:ph idx="1" hasCustomPrompt="1"/>
          </p:nvPr>
        </p:nvSpPr>
        <p:spPr>
          <a:xfrm>
            <a:off x="630936" y="1371600"/>
            <a:ext cx="10528300" cy="4211375"/>
          </a:xfrm>
          <a:prstGeom prst="rect">
            <a:avLst/>
          </a:prstGeom>
        </p:spPr>
        <p:txBody>
          <a:bodyPr/>
          <a:lstStyle>
            <a:lvl1pPr>
              <a:defRPr b="1" i="0">
                <a:solidFill>
                  <a:srgbClr val="7B7C7F"/>
                </a:solidFill>
                <a:latin typeface="Calibri" panose="020F0502020204030204" pitchFamily="34" charset="0"/>
              </a:defRPr>
            </a:lvl1pPr>
            <a:lvl2pPr>
              <a:defRPr b="0" i="0">
                <a:solidFill>
                  <a:srgbClr val="7B7C7F"/>
                </a:solidFill>
                <a:latin typeface="Calibri" panose="020F0502020204030204" pitchFamily="34" charset="0"/>
              </a:defRPr>
            </a:lvl2pPr>
            <a:lvl3pPr>
              <a:defRPr b="0" i="0">
                <a:solidFill>
                  <a:srgbClr val="7B7C7F"/>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4" name="Rectangle 3">
            <a:extLst>
              <a:ext uri="{FF2B5EF4-FFF2-40B4-BE49-F238E27FC236}">
                <a16:creationId xmlns:a16="http://schemas.microsoft.com/office/drawing/2014/main" id="{E6080655-ED5E-6E0A-AEAE-EBEABEDAC964}"/>
              </a:ext>
            </a:extLst>
          </p:cNvPr>
          <p:cNvSpPr/>
          <p:nvPr userDrawn="1"/>
        </p:nvSpPr>
        <p:spPr>
          <a:xfrm>
            <a:off x="11696701" y="9938"/>
            <a:ext cx="495300" cy="6848063"/>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0F8B36-5C61-968C-2BCE-C70AA2FC0FF6}"/>
              </a:ext>
            </a:extLst>
          </p:cNvPr>
          <p:cNvSpPr/>
          <p:nvPr userDrawn="1"/>
        </p:nvSpPr>
        <p:spPr>
          <a:xfrm>
            <a:off x="11696701" y="1"/>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Slide Number Placeholder 18">
            <a:extLst>
              <a:ext uri="{FF2B5EF4-FFF2-40B4-BE49-F238E27FC236}">
                <a16:creationId xmlns:a16="http://schemas.microsoft.com/office/drawing/2014/main" id="{E163B0AA-F65B-1E5B-4B33-F4D54AD3FD8B}"/>
              </a:ext>
            </a:extLst>
          </p:cNvPr>
          <p:cNvSpPr>
            <a:spLocks noGrp="1"/>
          </p:cNvSpPr>
          <p:nvPr>
            <p:ph type="sldNum" sz="quarter" idx="11"/>
          </p:nvPr>
        </p:nvSpPr>
        <p:spPr>
          <a:xfrm>
            <a:off x="11696701" y="6355334"/>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pPr defTabSz="914377" fontAlgn="auto">
              <a:spcBef>
                <a:spcPts val="0"/>
              </a:spcBef>
              <a:spcAft>
                <a:spcPts val="0"/>
              </a:spcAft>
            </a:pPr>
            <a:fld id="{4300899B-0CC7-2C4C-8D27-D3BB834F200E}" type="slidenum">
              <a:rPr lang="en-US" smtClean="0">
                <a:solidFill>
                  <a:srgbClr val="FFFFFF"/>
                </a:solidFill>
              </a:rPr>
              <a:pPr defTabSz="914377" fontAlgn="auto">
                <a:spcBef>
                  <a:spcPts val="0"/>
                </a:spcBef>
                <a:spcAft>
                  <a:spcPts val="0"/>
                </a:spcAft>
              </a:pPr>
              <a:t>‹#›</a:t>
            </a:fld>
            <a:endParaRPr lang="en-US" dirty="0">
              <a:solidFill>
                <a:srgbClr val="FFFFFF"/>
              </a:solidFill>
            </a:endParaRPr>
          </a:p>
        </p:txBody>
      </p:sp>
      <p:pic>
        <p:nvPicPr>
          <p:cNvPr id="8" name="Picture 7">
            <a:extLst>
              <a:ext uri="{FF2B5EF4-FFF2-40B4-BE49-F238E27FC236}">
                <a16:creationId xmlns:a16="http://schemas.microsoft.com/office/drawing/2014/main" id="{B5C018D4-AA4B-DE03-2CEC-A6F51435D795}"/>
              </a:ext>
            </a:extLst>
          </p:cNvPr>
          <p:cNvPicPr>
            <a:picLocks noChangeAspect="1"/>
          </p:cNvPicPr>
          <p:nvPr userDrawn="1"/>
        </p:nvPicPr>
        <p:blipFill>
          <a:blip r:embed="rId2"/>
          <a:stretch>
            <a:fillRect/>
          </a:stretch>
        </p:blipFill>
        <p:spPr>
          <a:xfrm>
            <a:off x="11758173" y="543593"/>
            <a:ext cx="382601" cy="115671"/>
          </a:xfrm>
          <a:prstGeom prst="rect">
            <a:avLst/>
          </a:prstGeom>
        </p:spPr>
      </p:pic>
      <p:sp>
        <p:nvSpPr>
          <p:cNvPr id="15" name="Content Placeholder 10">
            <a:extLst>
              <a:ext uri="{FF2B5EF4-FFF2-40B4-BE49-F238E27FC236}">
                <a16:creationId xmlns:a16="http://schemas.microsoft.com/office/drawing/2014/main" id="{B0189DF5-1CD6-CD5E-12BA-C378886A2087}"/>
              </a:ext>
            </a:extLst>
          </p:cNvPr>
          <p:cNvSpPr>
            <a:spLocks noGrp="1"/>
          </p:cNvSpPr>
          <p:nvPr>
            <p:ph sz="quarter" idx="10" hasCustomPrompt="1"/>
          </p:nvPr>
        </p:nvSpPr>
        <p:spPr>
          <a:xfrm>
            <a:off x="521787" y="6287601"/>
            <a:ext cx="10620831" cy="275483"/>
          </a:xfrm>
          <a:prstGeom prst="rect">
            <a:avLst/>
          </a:prstGeom>
        </p:spPr>
        <p:txBody>
          <a:bodyPr anchor="b"/>
          <a:lstStyle>
            <a:lvl1pPr marL="0" indent="0">
              <a:buNone/>
              <a:defRPr sz="800" b="0" i="0">
                <a:solidFill>
                  <a:srgbClr val="76777B"/>
                </a:solidFill>
                <a:latin typeface="Calibri" panose="020F0502020204030204" pitchFamily="34" charset="0"/>
              </a:defRPr>
            </a:lvl1pPr>
          </a:lstStyle>
          <a:p>
            <a:pPr lvl="0"/>
            <a:r>
              <a:rPr lang="en-US" dirty="0"/>
              <a:t>&lt;Disclosures/Footnotes&gt;</a:t>
            </a:r>
          </a:p>
        </p:txBody>
      </p:sp>
      <p:sp>
        <p:nvSpPr>
          <p:cNvPr id="10" name="Rectangle 9">
            <a:extLst>
              <a:ext uri="{FF2B5EF4-FFF2-40B4-BE49-F238E27FC236}">
                <a16:creationId xmlns:a16="http://schemas.microsoft.com/office/drawing/2014/main" id="{F3FD07CC-3AB8-091D-28D5-37002607C6EC}"/>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76777B"/>
              </a:highligh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C76591D-B85C-2EBC-4B12-9BC1F3D178F8}"/>
              </a:ext>
            </a:extLst>
          </p:cNvPr>
          <p:cNvSpPr txBox="1"/>
          <p:nvPr userDrawn="1"/>
        </p:nvSpPr>
        <p:spPr>
          <a:xfrm>
            <a:off x="514716" y="6563083"/>
            <a:ext cx="10779360" cy="207749"/>
          </a:xfrm>
          <a:prstGeom prst="rect">
            <a:avLst/>
          </a:prstGeom>
          <a:noFill/>
        </p:spPr>
        <p:txBody>
          <a:bodyPr wrap="square" rtlCol="0">
            <a:spAutoFit/>
          </a:bodyPr>
          <a:lstStyle/>
          <a:p>
            <a:pPr marL="0" marR="0" lvl="0" indent="0" algn="l" defTabSz="914377" rtl="0" eaLnBrk="1" fontAlgn="auto" latinLnBrk="0" hangingPunct="1">
              <a:lnSpc>
                <a:spcPts val="86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©2026 Longbridge Financial, LLC. NMLS ID # 957935. NOT FOR FURTHER DISTRIBUTION.</a:t>
            </a:r>
            <a:endParaRPr kumimoji="0" lang="en-US" sz="800" b="0" i="0" u="none" strike="noStrike" kern="1200" cap="none" spc="-51"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442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 Presente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4776B8-86B1-6B95-475E-B0F31E85E401}"/>
              </a:ext>
            </a:extLst>
          </p:cNvPr>
          <p:cNvSpPr>
            <a:spLocks noGrp="1"/>
          </p:cNvSpPr>
          <p:nvPr>
            <p:ph type="subTitle" idx="1" hasCustomPrompt="1"/>
          </p:nvPr>
        </p:nvSpPr>
        <p:spPr>
          <a:xfrm>
            <a:off x="652271" y="3810803"/>
            <a:ext cx="9144000" cy="637452"/>
          </a:xfrm>
          <a:prstGeom prst="rect">
            <a:avLst/>
          </a:prstGeom>
        </p:spPr>
        <p:txBody>
          <a:bodyPr anchor="t"/>
          <a:lstStyle>
            <a:lvl1pPr marL="0" indent="0" algn="l">
              <a:buNone/>
              <a:defRPr sz="2800" b="1" i="0">
                <a:solidFill>
                  <a:srgbClr val="8CC640"/>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Name(s)</a:t>
            </a:r>
          </a:p>
        </p:txBody>
      </p:sp>
      <p:pic>
        <p:nvPicPr>
          <p:cNvPr id="4" name="Picture 3">
            <a:extLst>
              <a:ext uri="{FF2B5EF4-FFF2-40B4-BE49-F238E27FC236}">
                <a16:creationId xmlns:a16="http://schemas.microsoft.com/office/drawing/2014/main" id="{ED8AC380-26DD-45D1-7380-C8A15D569C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116" y="0"/>
            <a:ext cx="2721685" cy="1944061"/>
          </a:xfrm>
          <a:prstGeom prst="rect">
            <a:avLst/>
          </a:prstGeom>
        </p:spPr>
      </p:pic>
      <p:sp>
        <p:nvSpPr>
          <p:cNvPr id="8" name="Title 1">
            <a:extLst>
              <a:ext uri="{FF2B5EF4-FFF2-40B4-BE49-F238E27FC236}">
                <a16:creationId xmlns:a16="http://schemas.microsoft.com/office/drawing/2014/main" id="{69B7E91D-05B1-9EC8-9723-5AE769C6C833}"/>
              </a:ext>
            </a:extLst>
          </p:cNvPr>
          <p:cNvSpPr>
            <a:spLocks noGrp="1"/>
          </p:cNvSpPr>
          <p:nvPr>
            <p:ph type="title" hasCustomPrompt="1"/>
          </p:nvPr>
        </p:nvSpPr>
        <p:spPr>
          <a:xfrm>
            <a:off x="635776" y="2520496"/>
            <a:ext cx="10515600" cy="881073"/>
          </a:xfrm>
          <a:prstGeom prst="rect">
            <a:avLst/>
          </a:prstGeom>
        </p:spPr>
        <p:txBody>
          <a:bodyPr/>
          <a:lstStyle>
            <a:lvl1pPr>
              <a:defRPr b="1" i="0">
                <a:latin typeface="Calibri" panose="020F0502020204030204" pitchFamily="34" charset="0"/>
              </a:defRPr>
            </a:lvl1pPr>
          </a:lstStyle>
          <a:p>
            <a:r>
              <a:rPr lang="en-US"/>
              <a:t>Use this slide for shorter titles</a:t>
            </a:r>
          </a:p>
        </p:txBody>
      </p:sp>
      <p:sp>
        <p:nvSpPr>
          <p:cNvPr id="15" name="Date Placeholder 5">
            <a:extLst>
              <a:ext uri="{FF2B5EF4-FFF2-40B4-BE49-F238E27FC236}">
                <a16:creationId xmlns:a16="http://schemas.microsoft.com/office/drawing/2014/main" id="{9F5DCA31-0BCD-07E4-4B31-B1A26C1A6411}"/>
              </a:ext>
            </a:extLst>
          </p:cNvPr>
          <p:cNvSpPr>
            <a:spLocks noGrp="1"/>
          </p:cNvSpPr>
          <p:nvPr>
            <p:ph type="dt" sz="half" idx="2"/>
          </p:nvPr>
        </p:nvSpPr>
        <p:spPr>
          <a:xfrm>
            <a:off x="8881871" y="6375400"/>
            <a:ext cx="2743200" cy="365125"/>
          </a:xfrm>
          <a:prstGeom prst="rect">
            <a:avLst/>
          </a:prstGeom>
        </p:spPr>
        <p:txBody>
          <a:bodyPr vert="horz" lIns="91440" tIns="45720" rIns="91440" bIns="45720" rtlCol="0" anchor="ctr"/>
          <a:lstStyle>
            <a:lvl1pPr algn="r">
              <a:defRPr sz="1600" b="0" i="0">
                <a:solidFill>
                  <a:schemeClr val="tx1">
                    <a:tint val="75000"/>
                  </a:schemeClr>
                </a:solidFill>
                <a:latin typeface="Calibri" panose="020F0502020204030204" pitchFamily="34" charset="0"/>
              </a:defRPr>
            </a:lvl1pPr>
          </a:lstStyle>
          <a:p>
            <a:fld id="{AC7D5AC1-0A3F-5548-8E66-AAEC07767EA1}" type="datetime4">
              <a:rPr lang="en-US" smtClean="0"/>
              <a:pPr/>
              <a:t>February 10, 2026</a:t>
            </a:fld>
            <a:endParaRPr lang="en-US"/>
          </a:p>
        </p:txBody>
      </p:sp>
      <p:sp>
        <p:nvSpPr>
          <p:cNvPr id="16" name="Content Placeholder 10">
            <a:extLst>
              <a:ext uri="{FF2B5EF4-FFF2-40B4-BE49-F238E27FC236}">
                <a16:creationId xmlns:a16="http://schemas.microsoft.com/office/drawing/2014/main" id="{DCC13EC1-680B-8E50-9D36-1EB1CE26010D}"/>
              </a:ext>
            </a:extLst>
          </p:cNvPr>
          <p:cNvSpPr>
            <a:spLocks noGrp="1"/>
          </p:cNvSpPr>
          <p:nvPr>
            <p:ph sz="quarter" idx="10" hasCustomPrompt="1"/>
          </p:nvPr>
        </p:nvSpPr>
        <p:spPr>
          <a:xfrm>
            <a:off x="562333" y="6375400"/>
            <a:ext cx="5461000" cy="342900"/>
          </a:xfrm>
          <a:prstGeom prst="rect">
            <a:avLst/>
          </a:prstGeom>
        </p:spPr>
        <p:txBody>
          <a:bodyPr/>
          <a:lstStyle>
            <a:lvl1pPr marL="0" indent="0">
              <a:buNone/>
              <a:defRPr sz="1600" b="0" i="0">
                <a:solidFill>
                  <a:srgbClr val="76777B"/>
                </a:solidFill>
                <a:latin typeface="Calibri" panose="020F0502020204030204" pitchFamily="34" charset="0"/>
              </a:defRPr>
            </a:lvl1pPr>
          </a:lstStyle>
          <a:p>
            <a:pPr lvl="0"/>
            <a:r>
              <a:rPr lang="en-US"/>
              <a:t>&lt;Overview of what these slides cover&gt;</a:t>
            </a:r>
          </a:p>
        </p:txBody>
      </p:sp>
      <p:sp>
        <p:nvSpPr>
          <p:cNvPr id="17" name="Rectangle 16">
            <a:extLst>
              <a:ext uri="{FF2B5EF4-FFF2-40B4-BE49-F238E27FC236}">
                <a16:creationId xmlns:a16="http://schemas.microsoft.com/office/drawing/2014/main" id="{3BBAE819-9C39-1CD1-AD76-7CEFFF816EF9}"/>
              </a:ext>
            </a:extLst>
          </p:cNvPr>
          <p:cNvSpPr/>
          <p:nvPr userDrawn="1"/>
        </p:nvSpPr>
        <p:spPr>
          <a:xfrm flipV="1">
            <a:off x="652271" y="6182701"/>
            <a:ext cx="10972800" cy="27432"/>
          </a:xfrm>
          <a:prstGeom prst="rect">
            <a:avLst/>
          </a:prstGeom>
          <a:solidFill>
            <a:srgbClr val="76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Tree>
    <p:extLst>
      <p:ext uri="{BB962C8B-B14F-4D97-AF65-F5344CB8AC3E}">
        <p14:creationId xmlns:p14="http://schemas.microsoft.com/office/powerpoint/2010/main" val="3795576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New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B91D-BDB5-8025-05BB-72C51F173316}"/>
              </a:ext>
            </a:extLst>
          </p:cNvPr>
          <p:cNvSpPr>
            <a:spLocks noGrp="1"/>
          </p:cNvSpPr>
          <p:nvPr>
            <p:ph type="ctrTitle" hasCustomPrompt="1"/>
          </p:nvPr>
        </p:nvSpPr>
        <p:spPr>
          <a:xfrm>
            <a:off x="635518" y="1551571"/>
            <a:ext cx="9144000" cy="2387600"/>
          </a:xfrm>
          <a:prstGeom prst="rect">
            <a:avLst/>
          </a:prstGeom>
        </p:spPr>
        <p:txBody>
          <a:bodyPr anchor="b"/>
          <a:lstStyle>
            <a:lvl1pPr algn="l">
              <a:defRPr sz="6000" b="1" i="0">
                <a:solidFill>
                  <a:srgbClr val="8CC640"/>
                </a:solidFill>
                <a:latin typeface="Calibri" panose="020F0502020204030204" pitchFamily="34" charset="0"/>
              </a:defRPr>
            </a:lvl1pPr>
          </a:lstStyle>
          <a:p>
            <a:r>
              <a:rPr lang="en-US"/>
              <a:t>Section Title/Subtitle</a:t>
            </a:r>
          </a:p>
        </p:txBody>
      </p:sp>
      <p:sp>
        <p:nvSpPr>
          <p:cNvPr id="3" name="Subtitle 2">
            <a:extLst>
              <a:ext uri="{FF2B5EF4-FFF2-40B4-BE49-F238E27FC236}">
                <a16:creationId xmlns:a16="http://schemas.microsoft.com/office/drawing/2014/main" id="{39716539-E077-B6F3-7A59-71A6D3EF84CE}"/>
              </a:ext>
            </a:extLst>
          </p:cNvPr>
          <p:cNvSpPr>
            <a:spLocks noGrp="1"/>
          </p:cNvSpPr>
          <p:nvPr>
            <p:ph type="subTitle" idx="1" hasCustomPrompt="1"/>
          </p:nvPr>
        </p:nvSpPr>
        <p:spPr>
          <a:xfrm>
            <a:off x="635518" y="4031246"/>
            <a:ext cx="9144000" cy="941970"/>
          </a:xfrm>
          <a:prstGeom prst="rect">
            <a:avLst/>
          </a:prstGeom>
        </p:spPr>
        <p:txBody>
          <a:bodyPr anchor="b"/>
          <a:lstStyle>
            <a:lvl1pPr marL="0" indent="0" algn="l">
              <a:buNone/>
              <a:defRPr sz="2400" b="1" i="0">
                <a:solidFill>
                  <a:srgbClr val="7B7C7F"/>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 of this section/what is to be covered in the slides ahead.</a:t>
            </a:r>
          </a:p>
        </p:txBody>
      </p:sp>
      <p:sp>
        <p:nvSpPr>
          <p:cNvPr id="7" name="Rectangle 6">
            <a:extLst>
              <a:ext uri="{FF2B5EF4-FFF2-40B4-BE49-F238E27FC236}">
                <a16:creationId xmlns:a16="http://schemas.microsoft.com/office/drawing/2014/main" id="{59EA23D6-11C9-956F-FEAA-E631085E9D86}"/>
              </a:ext>
            </a:extLst>
          </p:cNvPr>
          <p:cNvSpPr/>
          <p:nvPr userDrawn="1"/>
        </p:nvSpPr>
        <p:spPr>
          <a:xfrm flipV="1">
            <a:off x="743855" y="51967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pic>
        <p:nvPicPr>
          <p:cNvPr id="8" name="Picture 7">
            <a:extLst>
              <a:ext uri="{FF2B5EF4-FFF2-40B4-BE49-F238E27FC236}">
                <a16:creationId xmlns:a16="http://schemas.microsoft.com/office/drawing/2014/main" id="{7D979495-18A5-F107-7074-9492EDCF40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1383" y="6161203"/>
            <a:ext cx="1177011" cy="524041"/>
          </a:xfrm>
          <a:prstGeom prst="rect">
            <a:avLst/>
          </a:prstGeom>
        </p:spPr>
      </p:pic>
    </p:spTree>
    <p:extLst>
      <p:ext uri="{BB962C8B-B14F-4D97-AF65-F5344CB8AC3E}">
        <p14:creationId xmlns:p14="http://schemas.microsoft.com/office/powerpoint/2010/main" val="1178087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a:t>Slide Title</a:t>
            </a:r>
          </a:p>
        </p:txBody>
      </p:sp>
      <p:sp>
        <p:nvSpPr>
          <p:cNvPr id="3" name="Content Placeholder 2">
            <a:extLst>
              <a:ext uri="{FF2B5EF4-FFF2-40B4-BE49-F238E27FC236}">
                <a16:creationId xmlns:a16="http://schemas.microsoft.com/office/drawing/2014/main" id="{CFCC2CF2-289B-435F-1045-873EEE3A4A5C}"/>
              </a:ext>
            </a:extLst>
          </p:cNvPr>
          <p:cNvSpPr>
            <a:spLocks noGrp="1"/>
          </p:cNvSpPr>
          <p:nvPr>
            <p:ph idx="1" hasCustomPrompt="1"/>
          </p:nvPr>
        </p:nvSpPr>
        <p:spPr>
          <a:xfrm>
            <a:off x="613227" y="1584585"/>
            <a:ext cx="10528300"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4" name="Rectangle 3">
            <a:extLst>
              <a:ext uri="{FF2B5EF4-FFF2-40B4-BE49-F238E27FC236}">
                <a16:creationId xmlns:a16="http://schemas.microsoft.com/office/drawing/2014/main" id="{E6080655-ED5E-6E0A-AEAE-EBEABEDAC964}"/>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8">
            <a:extLst>
              <a:ext uri="{FF2B5EF4-FFF2-40B4-BE49-F238E27FC236}">
                <a16:creationId xmlns:a16="http://schemas.microsoft.com/office/drawing/2014/main" id="{E163B0AA-F65B-1E5B-4B33-F4D54AD3FD8B}"/>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a:p>
        </p:txBody>
      </p:sp>
      <p:sp>
        <p:nvSpPr>
          <p:cNvPr id="15" name="Content Placeholder 10">
            <a:extLst>
              <a:ext uri="{FF2B5EF4-FFF2-40B4-BE49-F238E27FC236}">
                <a16:creationId xmlns:a16="http://schemas.microsoft.com/office/drawing/2014/main" id="{B0189DF5-1CD6-CD5E-12BA-C378886A2087}"/>
              </a:ext>
            </a:extLst>
          </p:cNvPr>
          <p:cNvSpPr>
            <a:spLocks noGrp="1"/>
          </p:cNvSpPr>
          <p:nvPr>
            <p:ph sz="quarter" idx="10" hasCustomPrompt="1"/>
          </p:nvPr>
        </p:nvSpPr>
        <p:spPr>
          <a:xfrm>
            <a:off x="613227" y="6355333"/>
            <a:ext cx="9238344"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a:t>&lt;Disclosures/Footnotes&gt;</a:t>
            </a:r>
          </a:p>
        </p:txBody>
      </p:sp>
      <p:sp>
        <p:nvSpPr>
          <p:cNvPr id="10" name="Rectangle 9">
            <a:extLst>
              <a:ext uri="{FF2B5EF4-FFF2-40B4-BE49-F238E27FC236}">
                <a16:creationId xmlns:a16="http://schemas.microsoft.com/office/drawing/2014/main" id="{F3FD07CC-3AB8-091D-28D5-37002607C6EC}"/>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pic>
        <p:nvPicPr>
          <p:cNvPr id="5" name="Picture 4">
            <a:extLst>
              <a:ext uri="{FF2B5EF4-FFF2-40B4-BE49-F238E27FC236}">
                <a16:creationId xmlns:a16="http://schemas.microsoft.com/office/drawing/2014/main" id="{87C3173B-F403-2C67-D591-109D13DA35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1383" y="6161203"/>
            <a:ext cx="1177011" cy="524041"/>
          </a:xfrm>
          <a:prstGeom prst="rect">
            <a:avLst/>
          </a:prstGeom>
        </p:spPr>
      </p:pic>
    </p:spTree>
    <p:extLst>
      <p:ext uri="{BB962C8B-B14F-4D97-AF65-F5344CB8AC3E}">
        <p14:creationId xmlns:p14="http://schemas.microsoft.com/office/powerpoint/2010/main" val="529267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F68971-0A2F-2DD6-483F-0A1B5B334C4B}"/>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2" name="Content Placeholder 2">
            <a:extLst>
              <a:ext uri="{FF2B5EF4-FFF2-40B4-BE49-F238E27FC236}">
                <a16:creationId xmlns:a16="http://schemas.microsoft.com/office/drawing/2014/main" id="{0C418166-5AEF-26D9-8D88-6567BACD9CE6}"/>
              </a:ext>
            </a:extLst>
          </p:cNvPr>
          <p:cNvSpPr>
            <a:spLocks noGrp="1"/>
          </p:cNvSpPr>
          <p:nvPr>
            <p:ph idx="13" hasCustomPrompt="1"/>
          </p:nvPr>
        </p:nvSpPr>
        <p:spPr>
          <a:xfrm>
            <a:off x="613227" y="1584585"/>
            <a:ext cx="5040441"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5" name="Content Placeholder 2">
            <a:extLst>
              <a:ext uri="{FF2B5EF4-FFF2-40B4-BE49-F238E27FC236}">
                <a16:creationId xmlns:a16="http://schemas.microsoft.com/office/drawing/2014/main" id="{4A50C4BF-EBF6-AFFE-831B-7A878851F877}"/>
              </a:ext>
            </a:extLst>
          </p:cNvPr>
          <p:cNvSpPr>
            <a:spLocks noGrp="1"/>
          </p:cNvSpPr>
          <p:nvPr>
            <p:ph idx="14" hasCustomPrompt="1"/>
          </p:nvPr>
        </p:nvSpPr>
        <p:spPr>
          <a:xfrm>
            <a:off x="6093571" y="1584585"/>
            <a:ext cx="5040441"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6" name="Title 1">
            <a:extLst>
              <a:ext uri="{FF2B5EF4-FFF2-40B4-BE49-F238E27FC236}">
                <a16:creationId xmlns:a16="http://schemas.microsoft.com/office/drawing/2014/main" id="{10449A0F-3770-EEA9-6C07-ECADA6925CF1}"/>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a:t>Slide Title</a:t>
            </a:r>
          </a:p>
        </p:txBody>
      </p:sp>
      <p:sp>
        <p:nvSpPr>
          <p:cNvPr id="12" name="Rectangle 11">
            <a:extLst>
              <a:ext uri="{FF2B5EF4-FFF2-40B4-BE49-F238E27FC236}">
                <a16:creationId xmlns:a16="http://schemas.microsoft.com/office/drawing/2014/main" id="{85103B3C-B4AF-9608-708C-37DCB426345C}"/>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8">
            <a:extLst>
              <a:ext uri="{FF2B5EF4-FFF2-40B4-BE49-F238E27FC236}">
                <a16:creationId xmlns:a16="http://schemas.microsoft.com/office/drawing/2014/main" id="{1DF9BCAA-7A52-2835-C21C-E0360215AE32}"/>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sp>
        <p:nvSpPr>
          <p:cNvPr id="10" name="Content Placeholder 10">
            <a:extLst>
              <a:ext uri="{FF2B5EF4-FFF2-40B4-BE49-F238E27FC236}">
                <a16:creationId xmlns:a16="http://schemas.microsoft.com/office/drawing/2014/main" id="{EA526D71-82F6-17FF-A357-7268FBAA4993}"/>
              </a:ext>
            </a:extLst>
          </p:cNvPr>
          <p:cNvSpPr>
            <a:spLocks noGrp="1"/>
          </p:cNvSpPr>
          <p:nvPr>
            <p:ph sz="quarter" idx="10" hasCustomPrompt="1"/>
          </p:nvPr>
        </p:nvSpPr>
        <p:spPr>
          <a:xfrm>
            <a:off x="613227" y="6355333"/>
            <a:ext cx="9238344"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a:t>&lt;Disclosures/Footnotes&gt;</a:t>
            </a:r>
          </a:p>
        </p:txBody>
      </p:sp>
      <p:pic>
        <p:nvPicPr>
          <p:cNvPr id="11" name="Picture 10">
            <a:extLst>
              <a:ext uri="{FF2B5EF4-FFF2-40B4-BE49-F238E27FC236}">
                <a16:creationId xmlns:a16="http://schemas.microsoft.com/office/drawing/2014/main" id="{EA6CD2CF-CF14-B78F-E83B-D2F9F740F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1383" y="6161203"/>
            <a:ext cx="1177011" cy="524041"/>
          </a:xfrm>
          <a:prstGeom prst="rect">
            <a:avLst/>
          </a:prstGeom>
        </p:spPr>
      </p:pic>
    </p:spTree>
    <p:extLst>
      <p:ext uri="{BB962C8B-B14F-4D97-AF65-F5344CB8AC3E}">
        <p14:creationId xmlns:p14="http://schemas.microsoft.com/office/powerpoint/2010/main" val="2582883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8F73FF-ECE6-51E5-DFDC-47EB8A2BE36C}"/>
              </a:ext>
            </a:extLst>
          </p:cNvPr>
          <p:cNvSpPr>
            <a:spLocks noGrp="1"/>
          </p:cNvSpPr>
          <p:nvPr>
            <p:ph type="pic" idx="1" hasCustomPrompt="1"/>
          </p:nvPr>
        </p:nvSpPr>
        <p:spPr>
          <a:xfrm>
            <a:off x="7164873" y="1584585"/>
            <a:ext cx="3976654" cy="4211374"/>
          </a:xfrm>
          <a:prstGeom prst="rect">
            <a:avLst/>
          </a:prstGeom>
        </p:spPr>
        <p:txBody>
          <a:bodyPr anchor="ctr"/>
          <a:lstStyle>
            <a:lvl1pPr marL="0" indent="0" algn="ctr">
              <a:buNone/>
              <a:defRPr sz="3200">
                <a:solidFill>
                  <a:srgbClr val="76777B"/>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t>
            </a:r>
          </a:p>
        </p:txBody>
      </p:sp>
      <p:sp>
        <p:nvSpPr>
          <p:cNvPr id="6" name="Rectangle 5">
            <a:extLst>
              <a:ext uri="{FF2B5EF4-FFF2-40B4-BE49-F238E27FC236}">
                <a16:creationId xmlns:a16="http://schemas.microsoft.com/office/drawing/2014/main" id="{05A7B875-857E-D728-37CA-21BEEAC878D9}"/>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14" name="Content Placeholder 2">
            <a:extLst>
              <a:ext uri="{FF2B5EF4-FFF2-40B4-BE49-F238E27FC236}">
                <a16:creationId xmlns:a16="http://schemas.microsoft.com/office/drawing/2014/main" id="{EA828557-17C7-EE16-8DCC-B8667F9FF76F}"/>
              </a:ext>
            </a:extLst>
          </p:cNvPr>
          <p:cNvSpPr>
            <a:spLocks noGrp="1"/>
          </p:cNvSpPr>
          <p:nvPr>
            <p:ph idx="15" hasCustomPrompt="1"/>
          </p:nvPr>
        </p:nvSpPr>
        <p:spPr>
          <a:xfrm>
            <a:off x="613227" y="1584585"/>
            <a:ext cx="6311900"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5" name="Title 1">
            <a:extLst>
              <a:ext uri="{FF2B5EF4-FFF2-40B4-BE49-F238E27FC236}">
                <a16:creationId xmlns:a16="http://schemas.microsoft.com/office/drawing/2014/main" id="{18521EAF-EEC8-39D1-5002-745015E2BA38}"/>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a:t>Slide Title</a:t>
            </a:r>
          </a:p>
        </p:txBody>
      </p:sp>
      <p:sp>
        <p:nvSpPr>
          <p:cNvPr id="13" name="Rectangle 12">
            <a:extLst>
              <a:ext uri="{FF2B5EF4-FFF2-40B4-BE49-F238E27FC236}">
                <a16:creationId xmlns:a16="http://schemas.microsoft.com/office/drawing/2014/main" id="{40948C9B-34FD-DC4C-02BC-4453AD633052}"/>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18">
            <a:extLst>
              <a:ext uri="{FF2B5EF4-FFF2-40B4-BE49-F238E27FC236}">
                <a16:creationId xmlns:a16="http://schemas.microsoft.com/office/drawing/2014/main" id="{9C23BB89-1041-FA46-3DDC-E09C4CD3E46C}"/>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pic>
        <p:nvPicPr>
          <p:cNvPr id="25" name="Picture 24" descr="A bridge with a city in the background&#10;&#10;Description automatically generated with medium confidence">
            <a:extLst>
              <a:ext uri="{FF2B5EF4-FFF2-40B4-BE49-F238E27FC236}">
                <a16:creationId xmlns:a16="http://schemas.microsoft.com/office/drawing/2014/main" id="{ACE4AA8A-908C-9A7E-C91A-C0EDCA084F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23" t="1" r="60853" b="46231"/>
          <a:stretch/>
        </p:blipFill>
        <p:spPr>
          <a:xfrm>
            <a:off x="7164873" y="1584586"/>
            <a:ext cx="3976654" cy="4211374"/>
          </a:xfrm>
          <a:prstGeom prst="rect">
            <a:avLst/>
          </a:prstGeom>
        </p:spPr>
      </p:pic>
      <p:sp>
        <p:nvSpPr>
          <p:cNvPr id="11" name="Content Placeholder 10">
            <a:extLst>
              <a:ext uri="{FF2B5EF4-FFF2-40B4-BE49-F238E27FC236}">
                <a16:creationId xmlns:a16="http://schemas.microsoft.com/office/drawing/2014/main" id="{5B7B6D85-FD0F-4B08-57A0-E414C3440175}"/>
              </a:ext>
            </a:extLst>
          </p:cNvPr>
          <p:cNvSpPr>
            <a:spLocks noGrp="1"/>
          </p:cNvSpPr>
          <p:nvPr>
            <p:ph sz="quarter" idx="10" hasCustomPrompt="1"/>
          </p:nvPr>
        </p:nvSpPr>
        <p:spPr>
          <a:xfrm>
            <a:off x="613227" y="6355333"/>
            <a:ext cx="9238344"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a:t>&lt;Disclosures/Footnotes&gt;</a:t>
            </a:r>
          </a:p>
        </p:txBody>
      </p:sp>
      <p:pic>
        <p:nvPicPr>
          <p:cNvPr id="12" name="Picture 11">
            <a:extLst>
              <a:ext uri="{FF2B5EF4-FFF2-40B4-BE49-F238E27FC236}">
                <a16:creationId xmlns:a16="http://schemas.microsoft.com/office/drawing/2014/main" id="{CC4C4F02-8EC4-4859-8436-32664C18CC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1383" y="6161203"/>
            <a:ext cx="1177011" cy="524041"/>
          </a:xfrm>
          <a:prstGeom prst="rect">
            <a:avLst/>
          </a:prstGeom>
        </p:spPr>
      </p:pic>
    </p:spTree>
    <p:extLst>
      <p:ext uri="{BB962C8B-B14F-4D97-AF65-F5344CB8AC3E}">
        <p14:creationId xmlns:p14="http://schemas.microsoft.com/office/powerpoint/2010/main" val="3317074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Chart/Dat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E7A1E2-48E7-A007-EE9C-A47944567DFA}"/>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graphicFrame>
        <p:nvGraphicFramePr>
          <p:cNvPr id="10" name="Table 10">
            <a:extLst>
              <a:ext uri="{FF2B5EF4-FFF2-40B4-BE49-F238E27FC236}">
                <a16:creationId xmlns:a16="http://schemas.microsoft.com/office/drawing/2014/main" id="{43B08D97-CE3F-B252-A9F4-373D1A57942E}"/>
              </a:ext>
            </a:extLst>
          </p:cNvPr>
          <p:cNvGraphicFramePr>
            <a:graphicFrameLocks noGrp="1"/>
          </p:cNvGraphicFramePr>
          <p:nvPr userDrawn="1">
            <p:extLst>
              <p:ext uri="{D42A27DB-BD31-4B8C-83A1-F6EECF244321}">
                <p14:modId xmlns:p14="http://schemas.microsoft.com/office/powerpoint/2010/main" val="1408546244"/>
              </p:ext>
            </p:extLst>
          </p:nvPr>
        </p:nvGraphicFramePr>
        <p:xfrm>
          <a:off x="1962410" y="3429000"/>
          <a:ext cx="8267180" cy="2326497"/>
        </p:xfrm>
        <a:graphic>
          <a:graphicData uri="http://schemas.openxmlformats.org/drawingml/2006/table">
            <a:tbl>
              <a:tblPr firstRow="1" bandRow="1">
                <a:tableStyleId>{93296810-A885-4BE3-A3E7-6D5BEEA58F35}</a:tableStyleId>
              </a:tblPr>
              <a:tblGrid>
                <a:gridCol w="1653436">
                  <a:extLst>
                    <a:ext uri="{9D8B030D-6E8A-4147-A177-3AD203B41FA5}">
                      <a16:colId xmlns:a16="http://schemas.microsoft.com/office/drawing/2014/main" val="3320508603"/>
                    </a:ext>
                  </a:extLst>
                </a:gridCol>
                <a:gridCol w="1653436">
                  <a:extLst>
                    <a:ext uri="{9D8B030D-6E8A-4147-A177-3AD203B41FA5}">
                      <a16:colId xmlns:a16="http://schemas.microsoft.com/office/drawing/2014/main" val="9225341"/>
                    </a:ext>
                  </a:extLst>
                </a:gridCol>
                <a:gridCol w="1653436">
                  <a:extLst>
                    <a:ext uri="{9D8B030D-6E8A-4147-A177-3AD203B41FA5}">
                      <a16:colId xmlns:a16="http://schemas.microsoft.com/office/drawing/2014/main" val="503183948"/>
                    </a:ext>
                  </a:extLst>
                </a:gridCol>
                <a:gridCol w="1653436">
                  <a:extLst>
                    <a:ext uri="{9D8B030D-6E8A-4147-A177-3AD203B41FA5}">
                      <a16:colId xmlns:a16="http://schemas.microsoft.com/office/drawing/2014/main" val="2021472850"/>
                    </a:ext>
                  </a:extLst>
                </a:gridCol>
                <a:gridCol w="1653436">
                  <a:extLst>
                    <a:ext uri="{9D8B030D-6E8A-4147-A177-3AD203B41FA5}">
                      <a16:colId xmlns:a16="http://schemas.microsoft.com/office/drawing/2014/main" val="3918534134"/>
                    </a:ext>
                  </a:extLst>
                </a:gridCol>
              </a:tblGrid>
              <a:tr h="440547">
                <a:tc>
                  <a:txBody>
                    <a:bodyPr/>
                    <a:lstStyle/>
                    <a:p>
                      <a:pPr algn="ctr"/>
                      <a:r>
                        <a:rPr lang="en-US" sz="1600">
                          <a:solidFill>
                            <a:schemeClr val="bg1"/>
                          </a:solidFill>
                        </a:rPr>
                        <a:t>Headline 1</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Headline</a:t>
                      </a:r>
                      <a:r>
                        <a:rPr lang="en-US" sz="1600">
                          <a:solidFill>
                            <a:schemeClr val="bg1"/>
                          </a:solidFill>
                        </a:rPr>
                        <a:t> 2</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Headline</a:t>
                      </a:r>
                      <a:r>
                        <a:rPr lang="en-US" sz="1600">
                          <a:solidFill>
                            <a:schemeClr val="bg1"/>
                          </a:solidFill>
                        </a:rPr>
                        <a:t> 3</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Headline</a:t>
                      </a:r>
                      <a:r>
                        <a:rPr lang="en-US" sz="1600">
                          <a:solidFill>
                            <a:schemeClr val="bg1"/>
                          </a:solidFill>
                        </a:rPr>
                        <a:t> 4</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Headline</a:t>
                      </a:r>
                      <a:r>
                        <a:rPr lang="en-US" sz="1600">
                          <a:solidFill>
                            <a:schemeClr val="bg1"/>
                          </a:solidFill>
                        </a:rPr>
                        <a:t> 5</a:t>
                      </a:r>
                    </a:p>
                  </a:txBody>
                  <a:tcPr marL="93006" marR="93006" marT="46503" marB="46503" anchor="ctr">
                    <a:solidFill>
                      <a:srgbClr val="8CC640"/>
                    </a:solidFill>
                  </a:tcPr>
                </a:tc>
                <a:extLst>
                  <a:ext uri="{0D108BD9-81ED-4DB2-BD59-A6C34878D82A}">
                    <a16:rowId xmlns:a16="http://schemas.microsoft.com/office/drawing/2014/main" val="3536793329"/>
                  </a:ext>
                </a:extLst>
              </a:tr>
              <a:tr h="377190">
                <a:tc>
                  <a:txBody>
                    <a:bodyPr/>
                    <a:lstStyle/>
                    <a:p>
                      <a:pPr algn="ct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2147913074"/>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3218992527"/>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3228138978"/>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410907736"/>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2066281336"/>
                  </a:ext>
                </a:extLst>
              </a:tr>
            </a:tbl>
          </a:graphicData>
        </a:graphic>
      </p:graphicFrame>
      <p:sp>
        <p:nvSpPr>
          <p:cNvPr id="14" name="Content Placeholder 2">
            <a:extLst>
              <a:ext uri="{FF2B5EF4-FFF2-40B4-BE49-F238E27FC236}">
                <a16:creationId xmlns:a16="http://schemas.microsoft.com/office/drawing/2014/main" id="{715E0AFB-C342-7DBB-00C5-F7F1B1FCD0E4}"/>
              </a:ext>
            </a:extLst>
          </p:cNvPr>
          <p:cNvSpPr>
            <a:spLocks noGrp="1"/>
          </p:cNvSpPr>
          <p:nvPr>
            <p:ph idx="15" hasCustomPrompt="1"/>
          </p:nvPr>
        </p:nvSpPr>
        <p:spPr>
          <a:xfrm>
            <a:off x="613226" y="1584585"/>
            <a:ext cx="10515599" cy="1656456"/>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5" name="Title 1">
            <a:extLst>
              <a:ext uri="{FF2B5EF4-FFF2-40B4-BE49-F238E27FC236}">
                <a16:creationId xmlns:a16="http://schemas.microsoft.com/office/drawing/2014/main" id="{6EEF1935-60B2-7EB4-64FF-197FC63F7FDB}"/>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a:t>Slide Title</a:t>
            </a:r>
          </a:p>
        </p:txBody>
      </p:sp>
      <p:sp>
        <p:nvSpPr>
          <p:cNvPr id="16" name="Rectangle 15">
            <a:extLst>
              <a:ext uri="{FF2B5EF4-FFF2-40B4-BE49-F238E27FC236}">
                <a16:creationId xmlns:a16="http://schemas.microsoft.com/office/drawing/2014/main" id="{4D0E9C20-C839-D207-FFC6-DA720E934252}"/>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8">
            <a:extLst>
              <a:ext uri="{FF2B5EF4-FFF2-40B4-BE49-F238E27FC236}">
                <a16:creationId xmlns:a16="http://schemas.microsoft.com/office/drawing/2014/main" id="{BBC08084-8CD1-4BD1-0B78-64A7BE901DF6}"/>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sp>
        <p:nvSpPr>
          <p:cNvPr id="11" name="Content Placeholder 10">
            <a:extLst>
              <a:ext uri="{FF2B5EF4-FFF2-40B4-BE49-F238E27FC236}">
                <a16:creationId xmlns:a16="http://schemas.microsoft.com/office/drawing/2014/main" id="{9C02B5D8-FF74-F0BA-2CC0-8BE3CC3C1C62}"/>
              </a:ext>
            </a:extLst>
          </p:cNvPr>
          <p:cNvSpPr>
            <a:spLocks noGrp="1"/>
          </p:cNvSpPr>
          <p:nvPr>
            <p:ph sz="quarter" idx="10" hasCustomPrompt="1"/>
          </p:nvPr>
        </p:nvSpPr>
        <p:spPr>
          <a:xfrm>
            <a:off x="613227" y="6355333"/>
            <a:ext cx="9238344"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a:t>&lt;Disclosures/Footnotes&gt;</a:t>
            </a:r>
          </a:p>
        </p:txBody>
      </p:sp>
      <p:pic>
        <p:nvPicPr>
          <p:cNvPr id="12" name="Picture 11">
            <a:extLst>
              <a:ext uri="{FF2B5EF4-FFF2-40B4-BE49-F238E27FC236}">
                <a16:creationId xmlns:a16="http://schemas.microsoft.com/office/drawing/2014/main" id="{A948180A-D96D-07FF-127E-085F9FF36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1383" y="6161203"/>
            <a:ext cx="1177011" cy="524041"/>
          </a:xfrm>
          <a:prstGeom prst="rect">
            <a:avLst/>
          </a:prstGeom>
        </p:spPr>
      </p:pic>
    </p:spTree>
    <p:extLst>
      <p:ext uri="{BB962C8B-B14F-4D97-AF65-F5344CB8AC3E}">
        <p14:creationId xmlns:p14="http://schemas.microsoft.com/office/powerpoint/2010/main" val="1841832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Chart/Dat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046D3-9EE7-FE4E-2B8B-2599C4171AD4}"/>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graphicFrame>
        <p:nvGraphicFramePr>
          <p:cNvPr id="3" name="Chart 2">
            <a:extLst>
              <a:ext uri="{FF2B5EF4-FFF2-40B4-BE49-F238E27FC236}">
                <a16:creationId xmlns:a16="http://schemas.microsoft.com/office/drawing/2014/main" id="{2C583B60-D0B4-5FB9-C428-685946A9C40A}"/>
              </a:ext>
            </a:extLst>
          </p:cNvPr>
          <p:cNvGraphicFramePr/>
          <p:nvPr userDrawn="1">
            <p:extLst>
              <p:ext uri="{D42A27DB-BD31-4B8C-83A1-F6EECF244321}">
                <p14:modId xmlns:p14="http://schemas.microsoft.com/office/powerpoint/2010/main" val="2407813886"/>
              </p:ext>
            </p:extLst>
          </p:nvPr>
        </p:nvGraphicFramePr>
        <p:xfrm>
          <a:off x="2473777" y="1605753"/>
          <a:ext cx="6794500" cy="4529667"/>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A13A3DB5-76DB-E58A-F60E-5F52625C6C30}"/>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solidFill>
                  <a:srgbClr val="8CC640"/>
                </a:solidFill>
                <a:latin typeface="Calibri" panose="020F0502020204030204" pitchFamily="34" charset="0"/>
              </a:defRPr>
            </a:lvl1pPr>
          </a:lstStyle>
          <a:p>
            <a:r>
              <a:rPr lang="en-US"/>
              <a:t>Slide Title</a:t>
            </a:r>
          </a:p>
        </p:txBody>
      </p:sp>
      <p:sp>
        <p:nvSpPr>
          <p:cNvPr id="12" name="Rectangle 11">
            <a:extLst>
              <a:ext uri="{FF2B5EF4-FFF2-40B4-BE49-F238E27FC236}">
                <a16:creationId xmlns:a16="http://schemas.microsoft.com/office/drawing/2014/main" id="{E17A1626-5E0C-EC30-4C2A-7A0ADEE02D18}"/>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8">
            <a:extLst>
              <a:ext uri="{FF2B5EF4-FFF2-40B4-BE49-F238E27FC236}">
                <a16:creationId xmlns:a16="http://schemas.microsoft.com/office/drawing/2014/main" id="{9D84818C-FEEE-1F71-6AB2-C0FCCE4925BB}"/>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sp>
        <p:nvSpPr>
          <p:cNvPr id="9" name="Content Placeholder 10">
            <a:extLst>
              <a:ext uri="{FF2B5EF4-FFF2-40B4-BE49-F238E27FC236}">
                <a16:creationId xmlns:a16="http://schemas.microsoft.com/office/drawing/2014/main" id="{CE570199-E8D1-C11D-477B-31F5C5FC6AAE}"/>
              </a:ext>
            </a:extLst>
          </p:cNvPr>
          <p:cNvSpPr>
            <a:spLocks noGrp="1"/>
          </p:cNvSpPr>
          <p:nvPr>
            <p:ph sz="quarter" idx="10" hasCustomPrompt="1"/>
          </p:nvPr>
        </p:nvSpPr>
        <p:spPr>
          <a:xfrm>
            <a:off x="613227" y="6355333"/>
            <a:ext cx="9238344"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a:t>&lt;Disclosures/Footnotes&gt;</a:t>
            </a:r>
          </a:p>
        </p:txBody>
      </p:sp>
      <p:pic>
        <p:nvPicPr>
          <p:cNvPr id="10" name="Picture 9">
            <a:extLst>
              <a:ext uri="{FF2B5EF4-FFF2-40B4-BE49-F238E27FC236}">
                <a16:creationId xmlns:a16="http://schemas.microsoft.com/office/drawing/2014/main" id="{C9939016-AB93-FF07-7E15-6DE77B1C9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1383" y="6161203"/>
            <a:ext cx="1177011" cy="524041"/>
          </a:xfrm>
          <a:prstGeom prst="rect">
            <a:avLst/>
          </a:prstGeom>
        </p:spPr>
      </p:pic>
    </p:spTree>
    <p:extLst>
      <p:ext uri="{BB962C8B-B14F-4D97-AF65-F5344CB8AC3E}">
        <p14:creationId xmlns:p14="http://schemas.microsoft.com/office/powerpoint/2010/main" val="2705759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1437E1-27C0-4527-B17F-FD199E0579D7}"/>
              </a:ext>
            </a:extLst>
          </p:cNvPr>
          <p:cNvSpPr txBox="1"/>
          <p:nvPr userDrawn="1"/>
        </p:nvSpPr>
        <p:spPr>
          <a:xfrm>
            <a:off x="0" y="2321004"/>
            <a:ext cx="11696699" cy="2215991"/>
          </a:xfrm>
          <a:prstGeom prst="rect">
            <a:avLst/>
          </a:prstGeom>
          <a:noFill/>
        </p:spPr>
        <p:txBody>
          <a:bodyPr wrap="square" rtlCol="0">
            <a:spAutoFit/>
          </a:bodyPr>
          <a:lstStyle/>
          <a:p>
            <a:pPr algn="ctr"/>
            <a:r>
              <a:rPr lang="en-US" sz="13800" b="1" i="0" spc="700" baseline="0">
                <a:solidFill>
                  <a:srgbClr val="414042"/>
                </a:solidFill>
                <a:latin typeface="Calibri" panose="020F0502020204030204" pitchFamily="34" charset="0"/>
              </a:rPr>
              <a:t>Q</a:t>
            </a:r>
            <a:r>
              <a:rPr lang="en-US" sz="13800" b="1" i="0" spc="700" baseline="0">
                <a:solidFill>
                  <a:srgbClr val="8CC640"/>
                </a:solidFill>
                <a:latin typeface="Calibri" panose="020F0502020204030204" pitchFamily="34" charset="0"/>
              </a:rPr>
              <a:t>&amp;</a:t>
            </a:r>
            <a:r>
              <a:rPr lang="en-US" sz="13800" b="1" i="0" spc="700" baseline="0">
                <a:solidFill>
                  <a:srgbClr val="414042"/>
                </a:solidFill>
                <a:latin typeface="Calibri" panose="020F0502020204030204" pitchFamily="34" charset="0"/>
              </a:rPr>
              <a:t>A</a:t>
            </a:r>
          </a:p>
        </p:txBody>
      </p:sp>
      <p:sp>
        <p:nvSpPr>
          <p:cNvPr id="9" name="Rectangle 8">
            <a:extLst>
              <a:ext uri="{FF2B5EF4-FFF2-40B4-BE49-F238E27FC236}">
                <a16:creationId xmlns:a16="http://schemas.microsoft.com/office/drawing/2014/main" id="{D1566E43-3CFF-98F5-DD94-CA50859892DA}"/>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C3C2165-B12B-6B96-7C8E-94D65CFEA27E}"/>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8">
            <a:extLst>
              <a:ext uri="{FF2B5EF4-FFF2-40B4-BE49-F238E27FC236}">
                <a16:creationId xmlns:a16="http://schemas.microsoft.com/office/drawing/2014/main" id="{23EA816C-B867-A58B-A98E-0A49F91FAA0E}"/>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a:latin typeface="Calibri" panose="020F0502020204030204" pitchFamily="34" charset="0"/>
            </a:endParaRPr>
          </a:p>
        </p:txBody>
      </p:sp>
      <p:pic>
        <p:nvPicPr>
          <p:cNvPr id="12" name="Picture 11">
            <a:extLst>
              <a:ext uri="{FF2B5EF4-FFF2-40B4-BE49-F238E27FC236}">
                <a16:creationId xmlns:a16="http://schemas.microsoft.com/office/drawing/2014/main" id="{C0CE7629-68E7-C1A5-5A38-69BD8C648F3F}"/>
              </a:ext>
            </a:extLst>
          </p:cNvPr>
          <p:cNvPicPr>
            <a:picLocks noChangeAspect="1"/>
          </p:cNvPicPr>
          <p:nvPr userDrawn="1"/>
        </p:nvPicPr>
        <p:blipFill>
          <a:blip r:embed="rId2"/>
          <a:stretch>
            <a:fillRect/>
          </a:stretch>
        </p:blipFill>
        <p:spPr>
          <a:xfrm>
            <a:off x="11758172" y="543593"/>
            <a:ext cx="382601" cy="115670"/>
          </a:xfrm>
          <a:prstGeom prst="rect">
            <a:avLst/>
          </a:prstGeom>
        </p:spPr>
      </p:pic>
    </p:spTree>
    <p:extLst>
      <p:ext uri="{BB962C8B-B14F-4D97-AF65-F5344CB8AC3E}">
        <p14:creationId xmlns:p14="http://schemas.microsoft.com/office/powerpoint/2010/main" val="3021043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511627" y="1483629"/>
            <a:ext cx="10515600" cy="745217"/>
          </a:xfrm>
          <a:prstGeom prst="rect">
            <a:avLst/>
          </a:prstGeom>
        </p:spPr>
        <p:txBody>
          <a:bodyPr>
            <a:noAutofit/>
          </a:bodyPr>
          <a:lstStyle>
            <a:lvl1pPr algn="ctr">
              <a:defRPr sz="5400" b="1" i="0">
                <a:latin typeface="Calibri" panose="020F0502020204030204" pitchFamily="34" charset="0"/>
              </a:defRPr>
            </a:lvl1pPr>
          </a:lstStyle>
          <a:p>
            <a:r>
              <a:rPr lang="en-US"/>
              <a:t>THANK YOU</a:t>
            </a:r>
          </a:p>
        </p:txBody>
      </p:sp>
      <p:sp>
        <p:nvSpPr>
          <p:cNvPr id="8" name="Text Placeholder 7">
            <a:extLst>
              <a:ext uri="{FF2B5EF4-FFF2-40B4-BE49-F238E27FC236}">
                <a16:creationId xmlns:a16="http://schemas.microsoft.com/office/drawing/2014/main" id="{F7371C74-0822-C314-33E0-C3493243CD53}"/>
              </a:ext>
            </a:extLst>
          </p:cNvPr>
          <p:cNvSpPr>
            <a:spLocks noGrp="1"/>
          </p:cNvSpPr>
          <p:nvPr>
            <p:ph type="body" sz="quarter" idx="13" hasCustomPrompt="1"/>
          </p:nvPr>
        </p:nvSpPr>
        <p:spPr>
          <a:xfrm>
            <a:off x="511627" y="2557670"/>
            <a:ext cx="10515600" cy="3195430"/>
          </a:xfrm>
          <a:prstGeom prst="rect">
            <a:avLst/>
          </a:prstGeom>
        </p:spPr>
        <p:txBody>
          <a:bodyPr/>
          <a:lstStyle>
            <a:lvl1pPr marL="0" indent="0" algn="ctr">
              <a:buNone/>
              <a:defRPr sz="2000" b="0" i="0">
                <a:solidFill>
                  <a:srgbClr val="76777B"/>
                </a:solidFill>
                <a:latin typeface="Calibri" panose="020F0502020204030204" pitchFamily="34" charset="0"/>
              </a:defRPr>
            </a:lvl1pPr>
          </a:lstStyle>
          <a:p>
            <a:pPr lvl="0"/>
            <a:r>
              <a:rPr lang="en-US"/>
              <a:t>&lt;FirstName </a:t>
            </a:r>
            <a:r>
              <a:rPr lang="en-US" err="1"/>
              <a:t>LastName</a:t>
            </a:r>
            <a:r>
              <a:rPr lang="en-US"/>
              <a:t>&gt;</a:t>
            </a:r>
            <a:br>
              <a:rPr lang="en-US"/>
            </a:br>
            <a:r>
              <a:rPr lang="en-US"/>
              <a:t>&lt;Title&gt;</a:t>
            </a:r>
            <a:br>
              <a:rPr lang="en-US"/>
            </a:br>
            <a:r>
              <a:rPr lang="en-US"/>
              <a:t>&lt;NMLS #&gt;</a:t>
            </a:r>
          </a:p>
          <a:p>
            <a:pPr lvl="0"/>
            <a:endParaRPr lang="en-US"/>
          </a:p>
          <a:p>
            <a:pPr lvl="0"/>
            <a:r>
              <a:rPr lang="en-US"/>
              <a:t>&lt;Phone Number&gt;</a:t>
            </a:r>
            <a:br>
              <a:rPr lang="en-US"/>
            </a:br>
            <a:r>
              <a:rPr lang="en-US"/>
              <a:t>&lt;</a:t>
            </a:r>
            <a:r>
              <a:rPr lang="en-US" err="1"/>
              <a:t>emailaddress@longbridge-financial.com</a:t>
            </a:r>
            <a:r>
              <a:rPr lang="en-US"/>
              <a:t>&gt;</a:t>
            </a:r>
            <a:br>
              <a:rPr lang="en-US"/>
            </a:br>
            <a:r>
              <a:rPr lang="en-US" err="1"/>
              <a:t>longbridge-financial.com</a:t>
            </a:r>
            <a:endParaRPr lang="en-US"/>
          </a:p>
        </p:txBody>
      </p:sp>
      <p:pic>
        <p:nvPicPr>
          <p:cNvPr id="9" name="Picture 8">
            <a:extLst>
              <a:ext uri="{FF2B5EF4-FFF2-40B4-BE49-F238E27FC236}">
                <a16:creationId xmlns:a16="http://schemas.microsoft.com/office/drawing/2014/main" id="{D2C0B080-84E7-F3E1-FC7E-D0BF71058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1383" y="6161203"/>
            <a:ext cx="1177011" cy="524041"/>
          </a:xfrm>
          <a:prstGeom prst="rect">
            <a:avLst/>
          </a:prstGeom>
        </p:spPr>
      </p:pic>
      <p:sp>
        <p:nvSpPr>
          <p:cNvPr id="10" name="Rectangle 9">
            <a:extLst>
              <a:ext uri="{FF2B5EF4-FFF2-40B4-BE49-F238E27FC236}">
                <a16:creationId xmlns:a16="http://schemas.microsoft.com/office/drawing/2014/main" id="{DA7256E9-D92C-55FB-CADA-ECAC96EE56E8}"/>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305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C98A-D0A0-815F-AE12-3C489F5BB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A5EBC7-D3F6-D83A-A070-0198D43E1F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0B95B7-921B-F4C1-6990-116811E387DD}"/>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5" name="Footer Placeholder 4">
            <a:extLst>
              <a:ext uri="{FF2B5EF4-FFF2-40B4-BE49-F238E27FC236}">
                <a16:creationId xmlns:a16="http://schemas.microsoft.com/office/drawing/2014/main" id="{C7E1CBC9-B4F0-FC4B-30BF-BF1998E5A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C0AC8B-2AF4-E273-D8B0-4289AE309978}"/>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1410346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losing-B2B">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C100CB-5011-4787-DF38-DCCA698AC03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84503F-4B84-0A61-1A72-6C9C2FD29D47}"/>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8">
            <a:extLst>
              <a:ext uri="{FF2B5EF4-FFF2-40B4-BE49-F238E27FC236}">
                <a16:creationId xmlns:a16="http://schemas.microsoft.com/office/drawing/2014/main" id="{120179E9-ADFE-0933-D96A-5578854AAAA8}"/>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18" name="Picture 17">
            <a:extLst>
              <a:ext uri="{FF2B5EF4-FFF2-40B4-BE49-F238E27FC236}">
                <a16:creationId xmlns:a16="http://schemas.microsoft.com/office/drawing/2014/main" id="{2B25D8CC-6BEC-DE2A-42C7-22230C9E7B82}"/>
              </a:ext>
            </a:extLst>
          </p:cNvPr>
          <p:cNvPicPr>
            <a:picLocks noChangeAspect="1"/>
          </p:cNvPicPr>
          <p:nvPr userDrawn="1"/>
        </p:nvPicPr>
        <p:blipFill>
          <a:blip r:embed="rId2"/>
          <a:stretch>
            <a:fillRect/>
          </a:stretch>
        </p:blipFill>
        <p:spPr>
          <a:xfrm>
            <a:off x="11758172" y="543593"/>
            <a:ext cx="382601" cy="115670"/>
          </a:xfrm>
          <a:prstGeom prst="rect">
            <a:avLst/>
          </a:prstGeom>
        </p:spPr>
      </p:pic>
      <p:pic>
        <p:nvPicPr>
          <p:cNvPr id="10" name="Picture 9">
            <a:extLst>
              <a:ext uri="{FF2B5EF4-FFF2-40B4-BE49-F238E27FC236}">
                <a16:creationId xmlns:a16="http://schemas.microsoft.com/office/drawing/2014/main" id="{23759772-1519-012D-4ECE-E90A5C2270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9383" y="543593"/>
            <a:ext cx="5917337" cy="4226670"/>
          </a:xfrm>
          <a:prstGeom prst="rect">
            <a:avLst/>
          </a:prstGeom>
        </p:spPr>
      </p:pic>
      <p:sp>
        <p:nvSpPr>
          <p:cNvPr id="2" name="TextBox 1">
            <a:extLst>
              <a:ext uri="{FF2B5EF4-FFF2-40B4-BE49-F238E27FC236}">
                <a16:creationId xmlns:a16="http://schemas.microsoft.com/office/drawing/2014/main" id="{B62521C5-AEC8-89CC-D259-403853ED42DF}"/>
              </a:ext>
            </a:extLst>
          </p:cNvPr>
          <p:cNvSpPr txBox="1"/>
          <p:nvPr userDrawn="1"/>
        </p:nvSpPr>
        <p:spPr>
          <a:xfrm>
            <a:off x="468708" y="5160550"/>
            <a:ext cx="10779360" cy="1431161"/>
          </a:xfrm>
          <a:prstGeom prst="rect">
            <a:avLst/>
          </a:prstGeom>
          <a:noFill/>
        </p:spPr>
        <p:txBody>
          <a:bodyPr wrap="square" rtlCol="0">
            <a:spAutoFit/>
          </a:bodyPr>
          <a:lstStyle/>
          <a:p>
            <a:pPr lvl="0">
              <a:lnSpc>
                <a:spcPct val="100000"/>
              </a:lnSpc>
              <a:spcBef>
                <a:spcPts val="0"/>
              </a:spcBef>
              <a:spcAft>
                <a:spcPts val="600"/>
              </a:spcAft>
            </a:pPr>
            <a:r>
              <a:rPr lang="en-US" sz="800" b="0" i="0" spc="-50" baseline="0" dirty="0" err="1">
                <a:solidFill>
                  <a:srgbClr val="7B7C7F"/>
                </a:solidFill>
                <a:effectLst/>
                <a:latin typeface="Calibri" panose="020F0502020204030204" pitchFamily="34" charset="0"/>
              </a:rPr>
              <a:t>Longbridge</a:t>
            </a:r>
            <a:r>
              <a:rPr lang="en-US" sz="800" b="0" i="0" spc="-50" baseline="0" dirty="0">
                <a:solidFill>
                  <a:srgbClr val="7B7C7F"/>
                </a:solidFill>
                <a:effectLst/>
                <a:latin typeface="Calibri" panose="020F0502020204030204" pitchFamily="34" charset="0"/>
              </a:rPr>
              <a:t> Platinum Reverse Mortgage (“Platinum”) is </a:t>
            </a:r>
            <a:r>
              <a:rPr lang="en-US" sz="800" b="0" i="0" spc="-50" baseline="0" dirty="0" err="1">
                <a:solidFill>
                  <a:srgbClr val="7B7C7F"/>
                </a:solidFill>
                <a:effectLst/>
                <a:latin typeface="Calibri" panose="020F0502020204030204" pitchFamily="34" charset="0"/>
              </a:rPr>
              <a:t>Longbridge</a:t>
            </a:r>
            <a:r>
              <a:rPr lang="en-US" sz="800" b="0" i="0" spc="-50" baseline="0" dirty="0">
                <a:solidFill>
                  <a:srgbClr val="7B7C7F"/>
                </a:solidFill>
                <a:effectLst/>
                <a:latin typeface="Calibri" panose="020F0502020204030204" pitchFamily="34" charset="0"/>
              </a:rPr>
              <a:t> Financial, LLC’s proprietary loan program and is not affiliated with the Home Equity Conversion Mortgage (HECM) loan program, which is insured by FHA. Platinum is available to qualified borrowers who also may be eligible for FHA’s HECM program or are seeking loan proceeds that are higher than FHA’s HECM program limit. Platinum currently is available only for eligible properties in select states. Please contact your loan originator to see if it is currently available in your state. </a:t>
            </a:r>
          </a:p>
          <a:p>
            <a:pPr lvl="0">
              <a:lnSpc>
                <a:spcPct val="100000"/>
              </a:lnSpc>
              <a:spcBef>
                <a:spcPts val="0"/>
              </a:spcBef>
              <a:spcAft>
                <a:spcPts val="600"/>
              </a:spcAft>
            </a:pPr>
            <a:r>
              <a:rPr lang="en-US" sz="800" b="0" i="0" spc="-50" baseline="0" dirty="0">
                <a:solidFill>
                  <a:srgbClr val="7B7C7F"/>
                </a:solidFill>
                <a:effectLst/>
                <a:latin typeface="Calibri" panose="020F0502020204030204" pitchFamily="34" charset="0"/>
              </a:rPr>
              <a:t>For industry professionals only -- not intended for distribution to the general public.</a:t>
            </a:r>
          </a:p>
          <a:p>
            <a:pPr lvl="0">
              <a:lnSpc>
                <a:spcPct val="100000"/>
              </a:lnSpc>
              <a:spcBef>
                <a:spcPts val="0"/>
              </a:spcBef>
              <a:spcAft>
                <a:spcPts val="600"/>
              </a:spcAft>
            </a:pPr>
            <a:r>
              <a:rPr lang="en-US" sz="800" b="1" i="0" spc="-50" baseline="0" dirty="0">
                <a:solidFill>
                  <a:srgbClr val="7B7C7F"/>
                </a:solidFill>
                <a:effectLst/>
                <a:latin typeface="Calibri" panose="020F0502020204030204" pitchFamily="34" charset="0"/>
              </a:rPr>
              <a:t>This material has not been reviewed, approved or issued by HUD, FHA or any government agency. The company is not affiliated with or acting on behalf of or at the direction of HUD/FHA or any other government agency. </a:t>
            </a:r>
            <a:endParaRPr lang="en-US" sz="800" b="0" i="0" spc="-50" baseline="0" dirty="0">
              <a:solidFill>
                <a:srgbClr val="7B7C7F"/>
              </a:solidFill>
              <a:effectLst/>
              <a:latin typeface="Calibri" panose="020F0502020204030204" pitchFamily="34" charset="0"/>
            </a:endParaRPr>
          </a:p>
          <a:p>
            <a:pPr lvl="0">
              <a:lnSpc>
                <a:spcPct val="100000"/>
              </a:lnSpc>
              <a:spcBef>
                <a:spcPts val="0"/>
              </a:spcBef>
              <a:spcAft>
                <a:spcPts val="600"/>
              </a:spcAft>
            </a:pPr>
            <a:r>
              <a:rPr lang="en-US" sz="800" b="0" i="0" spc="-50" baseline="0" dirty="0">
                <a:solidFill>
                  <a:srgbClr val="7B7C7F"/>
                </a:solidFill>
                <a:effectLst/>
                <a:latin typeface="Calibri" panose="020F0502020204030204" pitchFamily="34" charset="0"/>
              </a:rPr>
              <a:t>©2026 Longbridge Financial, LLC NMLS# 957935. 61 South Paramus Road, Suite 500, Paramus, NJ 07652.  1-855-523-4326. For licensing information, go to: www.nmlsconsumeraccess.org. For additional Longbridge licensing and disclosures, please visit: https://longbridge-financial.com/licensing. Arizona Mortgage Banker License #0930082; Licensed by the Department of Financial Protection and Innovation under the California Residential Mortgage Lending Act; Loans made or arranged pursuant to a California Financing Law license; Georgia Mortgage Lender Licensee #44082; Massachusetts Mortgage Lender License # ML957935; Licensed by the New Jersey Department of Banking &amp; Insurance; Licensed Mortgage Banker-NYS Department of Financial Services -in-state branch address 6161 South Park Avenue Room 2, Hamburg, NY 14075; Rhode Island Licensed Lender. For California consumers: For information about our privacy practices, please visit https://www.longbridge-financial.com/privacy. Not all products and options are available in all states. Terms subject to change without notice. Certain conditions and fees apply. This is not a loan commitment. All loans subject to approval. This material is for general information purposes only and not for use with individual consumers or for distribution to the general public. The information herein is not intended as legal, tax or financial planning advice and should not be relied on or construed as such. </a:t>
            </a:r>
            <a:endParaRPr lang="en-US" sz="800" b="1" i="0" spc="-50" baseline="0" dirty="0">
              <a:solidFill>
                <a:srgbClr val="7B7C7F"/>
              </a:solidFill>
              <a:effectLst/>
              <a:latin typeface="Calibri" panose="020F0502020204030204" pitchFamily="34" charset="0"/>
            </a:endParaRPr>
          </a:p>
        </p:txBody>
      </p:sp>
      <p:pic>
        <p:nvPicPr>
          <p:cNvPr id="6" name="Picture 5">
            <a:extLst>
              <a:ext uri="{FF2B5EF4-FFF2-40B4-BE49-F238E27FC236}">
                <a16:creationId xmlns:a16="http://schemas.microsoft.com/office/drawing/2014/main" id="{799809D6-A118-2F53-67A1-AA4B3727E227}"/>
              </a:ext>
            </a:extLst>
          </p:cNvPr>
          <p:cNvPicPr>
            <a:picLocks noChangeAspect="1"/>
          </p:cNvPicPr>
          <p:nvPr userDrawn="1"/>
        </p:nvPicPr>
        <p:blipFill>
          <a:blip r:embed="rId4"/>
          <a:stretch>
            <a:fillRect/>
          </a:stretch>
        </p:blipFill>
        <p:spPr>
          <a:xfrm>
            <a:off x="9610629" y="5464618"/>
            <a:ext cx="1171066" cy="316002"/>
          </a:xfrm>
          <a:prstGeom prst="rect">
            <a:avLst/>
          </a:prstGeom>
        </p:spPr>
      </p:pic>
    </p:spTree>
    <p:extLst>
      <p:ext uri="{BB962C8B-B14F-4D97-AF65-F5344CB8AC3E}">
        <p14:creationId xmlns:p14="http://schemas.microsoft.com/office/powerpoint/2010/main" val="3244911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B88F1-0754-2267-3890-241D52639E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4F03F-EA1D-0A62-39F6-7FF5A65F98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90042-EEBD-EC98-DDF0-77162E362351}"/>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5" name="Footer Placeholder 4">
            <a:extLst>
              <a:ext uri="{FF2B5EF4-FFF2-40B4-BE49-F238E27FC236}">
                <a16:creationId xmlns:a16="http://schemas.microsoft.com/office/drawing/2014/main" id="{C0BF799F-5276-7349-162E-23DDEE6AD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FEA0D1-7760-D9B1-2C02-DA721FADD37B}"/>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3590234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7203-3F3E-41E4-FC25-FB05C2DFC9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2A55A1-A5D0-E516-08AA-EC5628D759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66518-522D-9EBB-41F7-34166F06D720}"/>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5" name="Footer Placeholder 4">
            <a:extLst>
              <a:ext uri="{FF2B5EF4-FFF2-40B4-BE49-F238E27FC236}">
                <a16:creationId xmlns:a16="http://schemas.microsoft.com/office/drawing/2014/main" id="{07A433FA-A65C-20D3-51FC-CA5CED57D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E5E42-7B37-0F03-F745-E4EDC14788CD}"/>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3473902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D22C-79BB-4596-3688-E620141E6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70B9F-DFA6-5EBD-0270-5D89720F9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5DD373-782A-C480-4907-2BA5E27D6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819836-787D-D861-19FE-BAE9D201CEA2}"/>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6" name="Footer Placeholder 5">
            <a:extLst>
              <a:ext uri="{FF2B5EF4-FFF2-40B4-BE49-F238E27FC236}">
                <a16:creationId xmlns:a16="http://schemas.microsoft.com/office/drawing/2014/main" id="{B2C2FEDF-7878-186B-5418-6F417640B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9FC49-367B-E9C8-FB45-1B14014BAB23}"/>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1799682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A127-89B3-5FD6-5F4F-5CB73E92BE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42F32C-89A9-2020-696D-179A1D978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9AA76-D5EC-0876-43B4-19F69C69C8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3B4B8-A214-E85C-8060-42D1B89B91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BEADB9-CF33-8E78-4A0D-BFDCDA46D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2108F-CEBD-AF34-88FB-E35BC02F441B}"/>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8" name="Footer Placeholder 7">
            <a:extLst>
              <a:ext uri="{FF2B5EF4-FFF2-40B4-BE49-F238E27FC236}">
                <a16:creationId xmlns:a16="http://schemas.microsoft.com/office/drawing/2014/main" id="{F6541797-2217-1F1C-984C-8D55F3B555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18688-DAF9-95CD-8F78-462D63F848B2}"/>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965916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6B43-41CA-4F40-8982-CC2410D68B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C8314-59E7-9B7D-86A6-F436B7C38FD7}"/>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4" name="Footer Placeholder 3">
            <a:extLst>
              <a:ext uri="{FF2B5EF4-FFF2-40B4-BE49-F238E27FC236}">
                <a16:creationId xmlns:a16="http://schemas.microsoft.com/office/drawing/2014/main" id="{5936E6BB-3BC2-2023-A933-DD1D78758C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0D5E78-AC33-0A7A-BC16-1A68CF9599E5}"/>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2376603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E15194-D4AC-0623-0AD3-5C4BCADDEF59}"/>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3" name="Footer Placeholder 2">
            <a:extLst>
              <a:ext uri="{FF2B5EF4-FFF2-40B4-BE49-F238E27FC236}">
                <a16:creationId xmlns:a16="http://schemas.microsoft.com/office/drawing/2014/main" id="{12E164F9-9E9B-B239-FA75-07740CAE2C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6DB7BA-B897-1E5A-AF69-62E08C66378B}"/>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3764409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8F6F-D14C-F58F-437B-1795BB3FE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EA5745-55F2-3009-B8C5-0B941ACFC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4C5FE-1E72-AA41-BB2D-BBD94DE6C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07F99-AFDD-B16B-0FA7-A97FF6ED2D8A}"/>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6" name="Footer Placeholder 5">
            <a:extLst>
              <a:ext uri="{FF2B5EF4-FFF2-40B4-BE49-F238E27FC236}">
                <a16:creationId xmlns:a16="http://schemas.microsoft.com/office/drawing/2014/main" id="{03064443-5F06-2A88-0B64-682B8F177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04F4D-9080-1549-BDDF-D7554D3A5802}"/>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4250854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60B1-CEDC-E271-E9CC-EDF4BE14A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80B332-4448-7CAE-82A7-23559192E7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8552DC-8547-442C-D937-0A15D10B0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A05D07-D6F0-E66F-09CD-FD587DECFC79}"/>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6" name="Footer Placeholder 5">
            <a:extLst>
              <a:ext uri="{FF2B5EF4-FFF2-40B4-BE49-F238E27FC236}">
                <a16:creationId xmlns:a16="http://schemas.microsoft.com/office/drawing/2014/main" id="{B66893F5-E5D5-2C4E-485E-B61AC9B60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0147E0-C31D-7183-4DFE-7E3DFC3FA10B}"/>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3765053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561A-6B39-C4C8-ACED-EA2216424B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B84A49-9400-1F7E-1540-2D4EE9D30B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A333E-9DF2-CFB8-36F3-D59DDD2947FF}"/>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5" name="Footer Placeholder 4">
            <a:extLst>
              <a:ext uri="{FF2B5EF4-FFF2-40B4-BE49-F238E27FC236}">
                <a16:creationId xmlns:a16="http://schemas.microsoft.com/office/drawing/2014/main" id="{08238693-24A1-3B4B-D5A5-11FF4A082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A67F3-5A34-7953-6761-A757A487D2E7}"/>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140897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001F8C-8287-989B-4643-14FF864E99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2500F-907C-24E0-C11A-2CD51772A4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70992-59CD-D8E1-1F69-1EB3640C8B2D}"/>
              </a:ext>
            </a:extLst>
          </p:cNvPr>
          <p:cNvSpPr>
            <a:spLocks noGrp="1"/>
          </p:cNvSpPr>
          <p:nvPr>
            <p:ph type="dt" sz="half" idx="10"/>
          </p:nvPr>
        </p:nvSpPr>
        <p:spPr/>
        <p:txBody>
          <a:bodyPr/>
          <a:lstStyle/>
          <a:p>
            <a:fld id="{F36F140E-36E0-4423-9A81-A006DE503FF5}" type="datetimeFigureOut">
              <a:rPr lang="en-US" smtClean="0"/>
              <a:t>2/10/2026</a:t>
            </a:fld>
            <a:endParaRPr lang="en-US"/>
          </a:p>
        </p:txBody>
      </p:sp>
      <p:sp>
        <p:nvSpPr>
          <p:cNvPr id="5" name="Footer Placeholder 4">
            <a:extLst>
              <a:ext uri="{FF2B5EF4-FFF2-40B4-BE49-F238E27FC236}">
                <a16:creationId xmlns:a16="http://schemas.microsoft.com/office/drawing/2014/main" id="{A377F458-BA72-DFEF-06D5-9F4F20C1E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310CD-5FAE-A199-2B47-364AE5C28D80}"/>
              </a:ext>
            </a:extLst>
          </p:cNvPr>
          <p:cNvSpPr>
            <a:spLocks noGrp="1"/>
          </p:cNvSpPr>
          <p:nvPr>
            <p:ph type="sldNum" sz="quarter" idx="12"/>
          </p:nvPr>
        </p:nvSpPr>
        <p:spPr/>
        <p:txBody>
          <a:bodyPr/>
          <a:lstStyle/>
          <a:p>
            <a:fld id="{8A4C8915-1F17-400D-80AA-7002A88F90FF}" type="slidenum">
              <a:rPr lang="en-US" smtClean="0"/>
              <a:t>‹#›</a:t>
            </a:fld>
            <a:endParaRPr lang="en-US"/>
          </a:p>
        </p:txBody>
      </p:sp>
    </p:spTree>
    <p:extLst>
      <p:ext uri="{BB962C8B-B14F-4D97-AF65-F5344CB8AC3E}">
        <p14:creationId xmlns:p14="http://schemas.microsoft.com/office/powerpoint/2010/main" val="210335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Title/ New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B91D-BDB5-8025-05BB-72C51F173316}"/>
              </a:ext>
            </a:extLst>
          </p:cNvPr>
          <p:cNvSpPr>
            <a:spLocks noGrp="1"/>
          </p:cNvSpPr>
          <p:nvPr>
            <p:ph type="ctrTitle" hasCustomPrompt="1"/>
          </p:nvPr>
        </p:nvSpPr>
        <p:spPr>
          <a:xfrm>
            <a:off x="635518" y="1551571"/>
            <a:ext cx="9144000" cy="2387600"/>
          </a:xfrm>
          <a:prstGeom prst="rect">
            <a:avLst/>
          </a:prstGeom>
        </p:spPr>
        <p:txBody>
          <a:bodyPr anchor="b"/>
          <a:lstStyle>
            <a:lvl1pPr algn="l">
              <a:defRPr sz="6000" b="1" i="0">
                <a:solidFill>
                  <a:srgbClr val="8CC640"/>
                </a:solidFill>
                <a:latin typeface="Calibri" panose="020F0502020204030204" pitchFamily="34" charset="0"/>
              </a:defRPr>
            </a:lvl1pPr>
          </a:lstStyle>
          <a:p>
            <a:r>
              <a:rPr lang="en-US" dirty="0"/>
              <a:t>Section Title/Subtitle</a:t>
            </a:r>
          </a:p>
        </p:txBody>
      </p:sp>
      <p:sp>
        <p:nvSpPr>
          <p:cNvPr id="3" name="Subtitle 2">
            <a:extLst>
              <a:ext uri="{FF2B5EF4-FFF2-40B4-BE49-F238E27FC236}">
                <a16:creationId xmlns:a16="http://schemas.microsoft.com/office/drawing/2014/main" id="{39716539-E077-B6F3-7A59-71A6D3EF84CE}"/>
              </a:ext>
            </a:extLst>
          </p:cNvPr>
          <p:cNvSpPr>
            <a:spLocks noGrp="1"/>
          </p:cNvSpPr>
          <p:nvPr>
            <p:ph type="subTitle" idx="1" hasCustomPrompt="1"/>
          </p:nvPr>
        </p:nvSpPr>
        <p:spPr>
          <a:xfrm>
            <a:off x="635518" y="4031246"/>
            <a:ext cx="9144000" cy="941970"/>
          </a:xfrm>
          <a:prstGeom prst="rect">
            <a:avLst/>
          </a:prstGeom>
        </p:spPr>
        <p:txBody>
          <a:bodyPr anchor="b"/>
          <a:lstStyle>
            <a:lvl1pPr marL="0" indent="0" algn="l">
              <a:buNone/>
              <a:defRPr sz="2400" b="1" i="0">
                <a:solidFill>
                  <a:srgbClr val="7B7C7F"/>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Short description of this section/what is to be covered in the slides ahead.</a:t>
            </a:r>
          </a:p>
        </p:txBody>
      </p:sp>
      <p:sp>
        <p:nvSpPr>
          <p:cNvPr id="4" name="Rectangle 3">
            <a:extLst>
              <a:ext uri="{FF2B5EF4-FFF2-40B4-BE49-F238E27FC236}">
                <a16:creationId xmlns:a16="http://schemas.microsoft.com/office/drawing/2014/main" id="{ED2D7371-4BE1-C1FB-95B6-0F80944873C1}"/>
              </a:ext>
            </a:extLst>
          </p:cNvPr>
          <p:cNvSpPr/>
          <p:nvPr userDrawn="1"/>
        </p:nvSpPr>
        <p:spPr>
          <a:xfrm flipV="1">
            <a:off x="635518" y="5206999"/>
            <a:ext cx="640080" cy="99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6" name="Rectangle 5">
            <a:extLst>
              <a:ext uri="{FF2B5EF4-FFF2-40B4-BE49-F238E27FC236}">
                <a16:creationId xmlns:a16="http://schemas.microsoft.com/office/drawing/2014/main" id="{326E84C6-E743-9541-6F25-2E8836A0FBCD}"/>
              </a:ext>
            </a:extLst>
          </p:cNvPr>
          <p:cNvSpPr/>
          <p:nvPr userDrawn="1"/>
        </p:nvSpPr>
        <p:spPr>
          <a:xfrm>
            <a:off x="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377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CFCC2CF2-289B-435F-1045-873EEE3A4A5C}"/>
              </a:ext>
            </a:extLst>
          </p:cNvPr>
          <p:cNvSpPr>
            <a:spLocks noGrp="1"/>
          </p:cNvSpPr>
          <p:nvPr>
            <p:ph idx="1" hasCustomPrompt="1"/>
          </p:nvPr>
        </p:nvSpPr>
        <p:spPr>
          <a:xfrm>
            <a:off x="613227" y="1584585"/>
            <a:ext cx="10528300"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4" name="Rectangle 3">
            <a:extLst>
              <a:ext uri="{FF2B5EF4-FFF2-40B4-BE49-F238E27FC236}">
                <a16:creationId xmlns:a16="http://schemas.microsoft.com/office/drawing/2014/main" id="{E6080655-ED5E-6E0A-AEAE-EBEABEDAC964}"/>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50F8B36-5C61-968C-2BCE-C70AA2FC0FF6}"/>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8">
            <a:extLst>
              <a:ext uri="{FF2B5EF4-FFF2-40B4-BE49-F238E27FC236}">
                <a16:creationId xmlns:a16="http://schemas.microsoft.com/office/drawing/2014/main" id="{E163B0AA-F65B-1E5B-4B33-F4D54AD3FD8B}"/>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8" name="Picture 7">
            <a:extLst>
              <a:ext uri="{FF2B5EF4-FFF2-40B4-BE49-F238E27FC236}">
                <a16:creationId xmlns:a16="http://schemas.microsoft.com/office/drawing/2014/main" id="{B5C018D4-AA4B-DE03-2CEC-A6F51435D795}"/>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15" name="Content Placeholder 10">
            <a:extLst>
              <a:ext uri="{FF2B5EF4-FFF2-40B4-BE49-F238E27FC236}">
                <a16:creationId xmlns:a16="http://schemas.microsoft.com/office/drawing/2014/main" id="{B0189DF5-1CD6-CD5E-12BA-C378886A2087}"/>
              </a:ext>
            </a:extLst>
          </p:cNvPr>
          <p:cNvSpPr>
            <a:spLocks noGrp="1"/>
          </p:cNvSpPr>
          <p:nvPr>
            <p:ph sz="quarter" idx="10" hasCustomPrompt="1"/>
          </p:nvPr>
        </p:nvSpPr>
        <p:spPr>
          <a:xfrm>
            <a:off x="521787" y="6287601"/>
            <a:ext cx="10620830" cy="275482"/>
          </a:xfrm>
          <a:prstGeom prst="rect">
            <a:avLst/>
          </a:prstGeom>
        </p:spPr>
        <p:txBody>
          <a:bodyPr anchor="b"/>
          <a:lstStyle>
            <a:lvl1pPr marL="0" indent="0">
              <a:buNone/>
              <a:defRPr sz="800" b="0" i="0">
                <a:solidFill>
                  <a:srgbClr val="76777B"/>
                </a:solidFill>
                <a:latin typeface="Calibri" panose="020F0502020204030204" pitchFamily="34" charset="0"/>
              </a:defRPr>
            </a:lvl1pPr>
          </a:lstStyle>
          <a:p>
            <a:pPr lvl="0"/>
            <a:r>
              <a:rPr lang="en-US" dirty="0"/>
              <a:t>&lt;Disclosures/Footnotes&gt;</a:t>
            </a:r>
          </a:p>
        </p:txBody>
      </p:sp>
      <p:sp>
        <p:nvSpPr>
          <p:cNvPr id="10" name="Rectangle 9">
            <a:extLst>
              <a:ext uri="{FF2B5EF4-FFF2-40B4-BE49-F238E27FC236}">
                <a16:creationId xmlns:a16="http://schemas.microsoft.com/office/drawing/2014/main" id="{F3FD07CC-3AB8-091D-28D5-37002607C6EC}"/>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5" name="TextBox 4">
            <a:extLst>
              <a:ext uri="{FF2B5EF4-FFF2-40B4-BE49-F238E27FC236}">
                <a16:creationId xmlns:a16="http://schemas.microsoft.com/office/drawing/2014/main" id="{1C76591D-B85C-2EBC-4B12-9BC1F3D178F8}"/>
              </a:ext>
            </a:extLst>
          </p:cNvPr>
          <p:cNvSpPr txBox="1"/>
          <p:nvPr userDrawn="1"/>
        </p:nvSpPr>
        <p:spPr>
          <a:xfrm>
            <a:off x="514716" y="6563083"/>
            <a:ext cx="10779360" cy="207749"/>
          </a:xfrm>
          <a:prstGeom prst="rect">
            <a:avLst/>
          </a:prstGeom>
          <a:noFill/>
        </p:spPr>
        <p:txBody>
          <a:bodyPr wrap="square" rtlCol="0">
            <a:spAutoFit/>
          </a:bodyPr>
          <a:lstStyle/>
          <a:p>
            <a:pPr lvl="0">
              <a:lnSpc>
                <a:spcPts val="860"/>
              </a:lnSpc>
              <a:spcAft>
                <a:spcPts val="300"/>
              </a:spcAft>
            </a:pPr>
            <a:r>
              <a:rPr lang="en-US" sz="800" dirty="0">
                <a:solidFill>
                  <a:schemeClr val="tx1">
                    <a:lumMod val="50000"/>
                    <a:lumOff val="50000"/>
                  </a:schemeClr>
                </a:solidFill>
              </a:rPr>
              <a:t>©2026 Longbridge Financial, LLC. NMLS ID # 957935. NOT FOR FURTHER DISTRIBUTION.</a:t>
            </a:r>
            <a:endParaRPr lang="en-US" sz="800" spc="-50" baseline="0" dirty="0">
              <a:solidFill>
                <a:schemeClr val="tx1">
                  <a:lumMod val="50000"/>
                  <a:lumOff val="50000"/>
                </a:schemeClr>
              </a:solidFill>
            </a:endParaRPr>
          </a:p>
        </p:txBody>
      </p:sp>
    </p:spTree>
    <p:extLst>
      <p:ext uri="{BB962C8B-B14F-4D97-AF65-F5344CB8AC3E}">
        <p14:creationId xmlns:p14="http://schemas.microsoft.com/office/powerpoint/2010/main" val="2515571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Presenter">
    <p:bg>
      <p:bgPr>
        <a:solidFill>
          <a:srgbClr val="76BC2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4776B8-86B1-6B95-475E-B0F31E85E401}"/>
              </a:ext>
            </a:extLst>
          </p:cNvPr>
          <p:cNvSpPr>
            <a:spLocks noGrp="1"/>
          </p:cNvSpPr>
          <p:nvPr>
            <p:ph type="subTitle" idx="1" hasCustomPrompt="1"/>
          </p:nvPr>
        </p:nvSpPr>
        <p:spPr>
          <a:xfrm>
            <a:off x="652271" y="4373150"/>
            <a:ext cx="9144000" cy="637452"/>
          </a:xfrm>
          <a:prstGeom prst="rect">
            <a:avLst/>
          </a:prstGeom>
        </p:spPr>
        <p:txBody>
          <a:bodyPr anchor="t"/>
          <a:lstStyle>
            <a:lvl1pPr marL="0" indent="0" algn="l">
              <a:buNone/>
              <a:defRPr sz="2800" b="1" i="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Name(s)</a:t>
            </a:r>
          </a:p>
        </p:txBody>
      </p:sp>
      <p:sp>
        <p:nvSpPr>
          <p:cNvPr id="8" name="Title 1">
            <a:extLst>
              <a:ext uri="{FF2B5EF4-FFF2-40B4-BE49-F238E27FC236}">
                <a16:creationId xmlns:a16="http://schemas.microsoft.com/office/drawing/2014/main" id="{69B7E91D-05B1-9EC8-9723-5AE769C6C833}"/>
              </a:ext>
            </a:extLst>
          </p:cNvPr>
          <p:cNvSpPr>
            <a:spLocks noGrp="1"/>
          </p:cNvSpPr>
          <p:nvPr>
            <p:ph type="title" hasCustomPrompt="1"/>
          </p:nvPr>
        </p:nvSpPr>
        <p:spPr>
          <a:xfrm>
            <a:off x="635776" y="2520496"/>
            <a:ext cx="10515600" cy="1510705"/>
          </a:xfrm>
          <a:prstGeom prst="rect">
            <a:avLst/>
          </a:prstGeom>
        </p:spPr>
        <p:txBody>
          <a:bodyPr/>
          <a:lstStyle>
            <a:lvl1pPr>
              <a:defRPr b="1" i="0">
                <a:solidFill>
                  <a:schemeClr val="bg1"/>
                </a:solidFill>
                <a:latin typeface="Calibri" panose="020F0502020204030204" pitchFamily="34" charset="0"/>
              </a:defRPr>
            </a:lvl1pPr>
          </a:lstStyle>
          <a:p>
            <a:r>
              <a:rPr lang="en-US" dirty="0"/>
              <a:t>Use this slide for </a:t>
            </a:r>
            <a:br>
              <a:rPr lang="en-US" dirty="0"/>
            </a:br>
            <a:r>
              <a:rPr lang="en-US" dirty="0"/>
              <a:t>longer titles</a:t>
            </a:r>
          </a:p>
        </p:txBody>
      </p:sp>
      <p:sp>
        <p:nvSpPr>
          <p:cNvPr id="10" name="Rectangle 9">
            <a:extLst>
              <a:ext uri="{FF2B5EF4-FFF2-40B4-BE49-F238E27FC236}">
                <a16:creationId xmlns:a16="http://schemas.microsoft.com/office/drawing/2014/main" id="{B42874F5-0157-8222-869E-F51D738E27C9}"/>
              </a:ext>
            </a:extLst>
          </p:cNvPr>
          <p:cNvSpPr/>
          <p:nvPr userDrawn="1"/>
        </p:nvSpPr>
        <p:spPr>
          <a:xfrm rot="5400000">
            <a:off x="5777274" y="455974"/>
            <a:ext cx="637452" cy="12192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5">
            <a:extLst>
              <a:ext uri="{FF2B5EF4-FFF2-40B4-BE49-F238E27FC236}">
                <a16:creationId xmlns:a16="http://schemas.microsoft.com/office/drawing/2014/main" id="{35E2AE57-1E92-3C97-8FC3-A1A7E4AF24B2}"/>
              </a:ext>
            </a:extLst>
          </p:cNvPr>
          <p:cNvSpPr>
            <a:spLocks noGrp="1"/>
          </p:cNvSpPr>
          <p:nvPr>
            <p:ph type="dt" sz="half" idx="2"/>
          </p:nvPr>
        </p:nvSpPr>
        <p:spPr>
          <a:xfrm>
            <a:off x="9458959" y="6375400"/>
            <a:ext cx="2166111" cy="365125"/>
          </a:xfrm>
          <a:prstGeom prst="rect">
            <a:avLst/>
          </a:prstGeom>
        </p:spPr>
        <p:txBody>
          <a:bodyPr vert="horz" lIns="91440" tIns="45720" rIns="91440" bIns="45720" rtlCol="0" anchor="ctr"/>
          <a:lstStyle>
            <a:lvl1pPr algn="r">
              <a:defRPr sz="1400" b="0" i="0">
                <a:solidFill>
                  <a:schemeClr val="bg1"/>
                </a:solidFill>
                <a:latin typeface="Calibri" panose="020F0502020204030204" pitchFamily="34" charset="0"/>
              </a:defRPr>
            </a:lvl1pPr>
          </a:lstStyle>
          <a:p>
            <a:fld id="{AC7D5AC1-0A3F-5548-8E66-AAEC07767EA1}" type="datetime4">
              <a:rPr lang="en-US" smtClean="0"/>
              <a:pPr/>
              <a:t>February 10, 2026</a:t>
            </a:fld>
            <a:endParaRPr lang="en-US" dirty="0"/>
          </a:p>
        </p:txBody>
      </p:sp>
      <p:sp>
        <p:nvSpPr>
          <p:cNvPr id="2" name="TextBox 1">
            <a:extLst>
              <a:ext uri="{FF2B5EF4-FFF2-40B4-BE49-F238E27FC236}">
                <a16:creationId xmlns:a16="http://schemas.microsoft.com/office/drawing/2014/main" id="{1FE4C5CC-BCD0-DE67-9740-20DE467394D8}"/>
              </a:ext>
            </a:extLst>
          </p:cNvPr>
          <p:cNvSpPr txBox="1"/>
          <p:nvPr userDrawn="1"/>
        </p:nvSpPr>
        <p:spPr>
          <a:xfrm>
            <a:off x="676985" y="6310415"/>
            <a:ext cx="7124907" cy="461665"/>
          </a:xfrm>
          <a:prstGeom prst="rect">
            <a:avLst/>
          </a:prstGeom>
          <a:noFill/>
        </p:spPr>
        <p:txBody>
          <a:bodyPr wrap="square" rtlCol="0">
            <a:spAutoFit/>
          </a:bodyPr>
          <a:lstStyle/>
          <a:p>
            <a:pPr lvl="0"/>
            <a:r>
              <a:rPr lang="en-US" sz="800" b="0" i="0" dirty="0">
                <a:solidFill>
                  <a:schemeClr val="bg1"/>
                </a:solidFill>
                <a:effectLst/>
                <a:latin typeface="Calibri" panose="020F0502020204030204" pitchFamily="34" charset="0"/>
              </a:rPr>
              <a:t>©2026 Longbridge Financial, LLC. NMLS# 957935. 61 South Paramus Road, Suite 500, Paramus, New Jersey 07652. These materials are for general information purposes only and are not for use with individual consumers or for distribution to the general public. The information herein is not intended as legal, tax or financial planning advice and should not be relied on or construed as such. </a:t>
            </a:r>
            <a:r>
              <a:rPr lang="en-US" sz="800" b="1" i="0" dirty="0">
                <a:solidFill>
                  <a:schemeClr val="bg1"/>
                </a:solidFill>
                <a:effectLst/>
                <a:latin typeface="Calibri" panose="020F0502020204030204" pitchFamily="34" charset="0"/>
              </a:rPr>
              <a:t>These materials have not been reviewed, approved or issued by FHA, HUD or any government agency. </a:t>
            </a:r>
            <a:endParaRPr lang="en-US" sz="800" dirty="0">
              <a:solidFill>
                <a:schemeClr val="bg1"/>
              </a:solidFill>
            </a:endParaRPr>
          </a:p>
        </p:txBody>
      </p:sp>
      <p:pic>
        <p:nvPicPr>
          <p:cNvPr id="4" name="Picture 3">
            <a:extLst>
              <a:ext uri="{FF2B5EF4-FFF2-40B4-BE49-F238E27FC236}">
                <a16:creationId xmlns:a16="http://schemas.microsoft.com/office/drawing/2014/main" id="{E5E83EE8-661D-6184-6E60-6074EE75E9B9}"/>
              </a:ext>
            </a:extLst>
          </p:cNvPr>
          <p:cNvPicPr>
            <a:picLocks noChangeAspect="1"/>
          </p:cNvPicPr>
          <p:nvPr userDrawn="1"/>
        </p:nvPicPr>
        <p:blipFill>
          <a:blip r:embed="rId2"/>
          <a:stretch>
            <a:fillRect/>
          </a:stretch>
        </p:blipFill>
        <p:spPr>
          <a:xfrm>
            <a:off x="7988914" y="6375400"/>
            <a:ext cx="1171066" cy="316002"/>
          </a:xfrm>
          <a:prstGeom prst="rect">
            <a:avLst/>
          </a:prstGeom>
        </p:spPr>
      </p:pic>
      <p:pic>
        <p:nvPicPr>
          <p:cNvPr id="7" name="Picture 6" descr="A black and white logo&#10;&#10;Description automatically generated">
            <a:extLst>
              <a:ext uri="{FF2B5EF4-FFF2-40B4-BE49-F238E27FC236}">
                <a16:creationId xmlns:a16="http://schemas.microsoft.com/office/drawing/2014/main" id="{FF52B937-EDC7-122D-AC96-05C4D1141E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985" y="529539"/>
            <a:ext cx="1477406" cy="990760"/>
          </a:xfrm>
          <a:prstGeom prst="rect">
            <a:avLst/>
          </a:prstGeom>
        </p:spPr>
      </p:pic>
    </p:spTree>
    <p:extLst>
      <p:ext uri="{BB962C8B-B14F-4D97-AF65-F5344CB8AC3E}">
        <p14:creationId xmlns:p14="http://schemas.microsoft.com/office/powerpoint/2010/main" val="2131728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 Presente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4776B8-86B1-6B95-475E-B0F31E85E401}"/>
              </a:ext>
            </a:extLst>
          </p:cNvPr>
          <p:cNvSpPr>
            <a:spLocks noGrp="1"/>
          </p:cNvSpPr>
          <p:nvPr>
            <p:ph type="subTitle" idx="1" hasCustomPrompt="1"/>
          </p:nvPr>
        </p:nvSpPr>
        <p:spPr>
          <a:xfrm>
            <a:off x="652271" y="4373150"/>
            <a:ext cx="9144000" cy="637452"/>
          </a:xfrm>
          <a:prstGeom prst="rect">
            <a:avLst/>
          </a:prstGeom>
        </p:spPr>
        <p:txBody>
          <a:bodyPr anchor="t"/>
          <a:lstStyle>
            <a:lvl1pPr marL="0" indent="0" algn="l">
              <a:buNone/>
              <a:defRPr sz="2800" b="1" i="0">
                <a:solidFill>
                  <a:srgbClr val="8CC640"/>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Name(s)</a:t>
            </a:r>
          </a:p>
        </p:txBody>
      </p:sp>
      <p:sp>
        <p:nvSpPr>
          <p:cNvPr id="8" name="Title 1">
            <a:extLst>
              <a:ext uri="{FF2B5EF4-FFF2-40B4-BE49-F238E27FC236}">
                <a16:creationId xmlns:a16="http://schemas.microsoft.com/office/drawing/2014/main" id="{69B7E91D-05B1-9EC8-9723-5AE769C6C833}"/>
              </a:ext>
            </a:extLst>
          </p:cNvPr>
          <p:cNvSpPr>
            <a:spLocks noGrp="1"/>
          </p:cNvSpPr>
          <p:nvPr>
            <p:ph type="title" hasCustomPrompt="1"/>
          </p:nvPr>
        </p:nvSpPr>
        <p:spPr>
          <a:xfrm>
            <a:off x="635776" y="2520496"/>
            <a:ext cx="10515600" cy="1510705"/>
          </a:xfrm>
          <a:prstGeom prst="rect">
            <a:avLst/>
          </a:prstGeom>
        </p:spPr>
        <p:txBody>
          <a:bodyPr/>
          <a:lstStyle>
            <a:lvl1pPr>
              <a:defRPr b="1" i="0">
                <a:latin typeface="Calibri" panose="020F0502020204030204" pitchFamily="34" charset="0"/>
              </a:defRPr>
            </a:lvl1pPr>
          </a:lstStyle>
          <a:p>
            <a:r>
              <a:rPr lang="en-US" dirty="0"/>
              <a:t>Use this slide for </a:t>
            </a:r>
            <a:br>
              <a:rPr lang="en-US" dirty="0"/>
            </a:br>
            <a:r>
              <a:rPr lang="en-US" dirty="0"/>
              <a:t>longer titles</a:t>
            </a:r>
          </a:p>
        </p:txBody>
      </p:sp>
      <p:sp>
        <p:nvSpPr>
          <p:cNvPr id="17" name="Rectangle 16">
            <a:extLst>
              <a:ext uri="{FF2B5EF4-FFF2-40B4-BE49-F238E27FC236}">
                <a16:creationId xmlns:a16="http://schemas.microsoft.com/office/drawing/2014/main" id="{3BBAE819-9C39-1CD1-AD76-7CEFFF816EF9}"/>
              </a:ext>
            </a:extLst>
          </p:cNvPr>
          <p:cNvSpPr/>
          <p:nvPr userDrawn="1"/>
        </p:nvSpPr>
        <p:spPr>
          <a:xfrm flipV="1">
            <a:off x="652271" y="6182701"/>
            <a:ext cx="10972800" cy="27432"/>
          </a:xfrm>
          <a:prstGeom prst="rect">
            <a:avLst/>
          </a:prstGeom>
          <a:solidFill>
            <a:srgbClr val="76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2" name="Date Placeholder 5">
            <a:extLst>
              <a:ext uri="{FF2B5EF4-FFF2-40B4-BE49-F238E27FC236}">
                <a16:creationId xmlns:a16="http://schemas.microsoft.com/office/drawing/2014/main" id="{913D9F49-1E93-6256-91F9-B8F2E59502CA}"/>
              </a:ext>
            </a:extLst>
          </p:cNvPr>
          <p:cNvSpPr>
            <a:spLocks noGrp="1"/>
          </p:cNvSpPr>
          <p:nvPr>
            <p:ph type="dt" sz="half" idx="2"/>
          </p:nvPr>
        </p:nvSpPr>
        <p:spPr>
          <a:xfrm>
            <a:off x="9576485" y="6375400"/>
            <a:ext cx="2048585" cy="365125"/>
          </a:xfrm>
          <a:prstGeom prst="rect">
            <a:avLst/>
          </a:prstGeom>
        </p:spPr>
        <p:txBody>
          <a:bodyPr vert="horz" lIns="91440" tIns="45720" rIns="91440" bIns="45720" rtlCol="0" anchor="ctr"/>
          <a:lstStyle>
            <a:lvl1pPr algn="r">
              <a:defRPr sz="1600" b="0" i="0">
                <a:solidFill>
                  <a:schemeClr val="tx1">
                    <a:tint val="75000"/>
                  </a:schemeClr>
                </a:solidFill>
                <a:latin typeface="Calibri" panose="020F0502020204030204" pitchFamily="34" charset="0"/>
              </a:defRPr>
            </a:lvl1pPr>
          </a:lstStyle>
          <a:p>
            <a:fld id="{AC7D5AC1-0A3F-5548-8E66-AAEC07767EA1}" type="datetime4">
              <a:rPr lang="en-US" smtClean="0"/>
              <a:pPr/>
              <a:t>February 10, 2026</a:t>
            </a:fld>
            <a:endParaRPr lang="en-US" dirty="0"/>
          </a:p>
        </p:txBody>
      </p:sp>
      <p:sp>
        <p:nvSpPr>
          <p:cNvPr id="5" name="TextBox 4">
            <a:extLst>
              <a:ext uri="{FF2B5EF4-FFF2-40B4-BE49-F238E27FC236}">
                <a16:creationId xmlns:a16="http://schemas.microsoft.com/office/drawing/2014/main" id="{C0CF56C5-FDE1-7D63-4827-78ECE47E7EC1}"/>
              </a:ext>
            </a:extLst>
          </p:cNvPr>
          <p:cNvSpPr txBox="1"/>
          <p:nvPr userDrawn="1"/>
        </p:nvSpPr>
        <p:spPr>
          <a:xfrm>
            <a:off x="676985" y="6310415"/>
            <a:ext cx="7124907" cy="461665"/>
          </a:xfrm>
          <a:prstGeom prst="rect">
            <a:avLst/>
          </a:prstGeom>
          <a:noFill/>
        </p:spPr>
        <p:txBody>
          <a:bodyPr wrap="square" rtlCol="0">
            <a:spAutoFit/>
          </a:bodyPr>
          <a:lstStyle/>
          <a:p>
            <a:pPr lvl="0"/>
            <a:r>
              <a:rPr lang="en-US" sz="800" b="0" i="0" dirty="0">
                <a:solidFill>
                  <a:schemeClr val="tx1">
                    <a:lumMod val="50000"/>
                    <a:lumOff val="50000"/>
                  </a:schemeClr>
                </a:solidFill>
                <a:effectLst/>
                <a:latin typeface="Calibri" panose="020F0502020204030204" pitchFamily="34" charset="0"/>
              </a:rPr>
              <a:t>©2026 Longbridge Financial, LLC. NMLS# 957935. 61 South Paramus Road, Suite 500, Paramus, New Jersey 07652. These materials are for general information purposes only and are not for use with individual consumers or for distribution to the general public. The information herein is not intended as legal, tax or financial planning advice and should not be relied on or construed as such. </a:t>
            </a:r>
            <a:r>
              <a:rPr lang="en-US" sz="800" b="1" i="0" dirty="0">
                <a:solidFill>
                  <a:schemeClr val="tx1">
                    <a:lumMod val="50000"/>
                    <a:lumOff val="50000"/>
                  </a:schemeClr>
                </a:solidFill>
                <a:effectLst/>
                <a:latin typeface="Calibri" panose="020F0502020204030204" pitchFamily="34" charset="0"/>
              </a:rPr>
              <a:t>These materials have not been reviewed, approved or issued by FHA, HUD or any government agency. </a:t>
            </a:r>
            <a:endParaRPr lang="en-US" sz="800" dirty="0">
              <a:solidFill>
                <a:schemeClr val="tx1">
                  <a:lumMod val="50000"/>
                  <a:lumOff val="50000"/>
                </a:schemeClr>
              </a:solidFill>
            </a:endParaRPr>
          </a:p>
        </p:txBody>
      </p:sp>
      <p:pic>
        <p:nvPicPr>
          <p:cNvPr id="6" name="Picture 5">
            <a:extLst>
              <a:ext uri="{FF2B5EF4-FFF2-40B4-BE49-F238E27FC236}">
                <a16:creationId xmlns:a16="http://schemas.microsoft.com/office/drawing/2014/main" id="{951B579C-2A10-3B4F-B481-4DD16B400A60}"/>
              </a:ext>
            </a:extLst>
          </p:cNvPr>
          <p:cNvPicPr>
            <a:picLocks noChangeAspect="1"/>
          </p:cNvPicPr>
          <p:nvPr userDrawn="1"/>
        </p:nvPicPr>
        <p:blipFill>
          <a:blip r:embed="rId2"/>
          <a:stretch>
            <a:fillRect/>
          </a:stretch>
        </p:blipFill>
        <p:spPr>
          <a:xfrm>
            <a:off x="7986624" y="6369222"/>
            <a:ext cx="1171066" cy="316002"/>
          </a:xfrm>
          <a:prstGeom prst="rect">
            <a:avLst/>
          </a:prstGeom>
        </p:spPr>
      </p:pic>
      <p:pic>
        <p:nvPicPr>
          <p:cNvPr id="7" name="Picture 6" descr="A black and green logo&#10;&#10;Description automatically generated">
            <a:extLst>
              <a:ext uri="{FF2B5EF4-FFF2-40B4-BE49-F238E27FC236}">
                <a16:creationId xmlns:a16="http://schemas.microsoft.com/office/drawing/2014/main" id="{7F1EB2C5-D78F-4ED7-E7BF-576E6696E6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025" y="440323"/>
            <a:ext cx="1557865" cy="1044717"/>
          </a:xfrm>
          <a:prstGeom prst="rect">
            <a:avLst/>
          </a:prstGeom>
        </p:spPr>
      </p:pic>
    </p:spTree>
    <p:extLst>
      <p:ext uri="{BB962C8B-B14F-4D97-AF65-F5344CB8AC3E}">
        <p14:creationId xmlns:p14="http://schemas.microsoft.com/office/powerpoint/2010/main" val="32672557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 Presenter">
    <p:bg>
      <p:bgPr>
        <a:solidFill>
          <a:srgbClr val="76BC2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2874F5-0157-8222-869E-F51D738E27C9}"/>
              </a:ext>
            </a:extLst>
          </p:cNvPr>
          <p:cNvSpPr/>
          <p:nvPr userDrawn="1"/>
        </p:nvSpPr>
        <p:spPr>
          <a:xfrm rot="5400000">
            <a:off x="5777274" y="455974"/>
            <a:ext cx="637452" cy="12192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a:extLst>
              <a:ext uri="{FF2B5EF4-FFF2-40B4-BE49-F238E27FC236}">
                <a16:creationId xmlns:a16="http://schemas.microsoft.com/office/drawing/2014/main" id="{1F5A5E6F-2AC6-4A17-0A24-3A141A981454}"/>
              </a:ext>
            </a:extLst>
          </p:cNvPr>
          <p:cNvSpPr>
            <a:spLocks noGrp="1"/>
          </p:cNvSpPr>
          <p:nvPr>
            <p:ph type="subTitle" idx="1" hasCustomPrompt="1"/>
          </p:nvPr>
        </p:nvSpPr>
        <p:spPr>
          <a:xfrm>
            <a:off x="652271" y="3810803"/>
            <a:ext cx="9144000" cy="637452"/>
          </a:xfrm>
          <a:prstGeom prst="rect">
            <a:avLst/>
          </a:prstGeom>
        </p:spPr>
        <p:txBody>
          <a:bodyPr anchor="t"/>
          <a:lstStyle>
            <a:lvl1pPr marL="0" indent="0" algn="l">
              <a:buNone/>
              <a:defRPr sz="2800" b="1" i="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Name(s)</a:t>
            </a:r>
          </a:p>
        </p:txBody>
      </p:sp>
      <p:sp>
        <p:nvSpPr>
          <p:cNvPr id="13" name="Title 1">
            <a:extLst>
              <a:ext uri="{FF2B5EF4-FFF2-40B4-BE49-F238E27FC236}">
                <a16:creationId xmlns:a16="http://schemas.microsoft.com/office/drawing/2014/main" id="{81EB11D2-0649-E54D-8C1A-8AF4DEA50D31}"/>
              </a:ext>
            </a:extLst>
          </p:cNvPr>
          <p:cNvSpPr>
            <a:spLocks noGrp="1"/>
          </p:cNvSpPr>
          <p:nvPr>
            <p:ph type="title" hasCustomPrompt="1"/>
          </p:nvPr>
        </p:nvSpPr>
        <p:spPr>
          <a:xfrm>
            <a:off x="635776" y="2520496"/>
            <a:ext cx="10515600" cy="881073"/>
          </a:xfrm>
          <a:prstGeom prst="rect">
            <a:avLst/>
          </a:prstGeom>
        </p:spPr>
        <p:txBody>
          <a:bodyPr/>
          <a:lstStyle>
            <a:lvl1pPr>
              <a:defRPr b="1" i="0">
                <a:solidFill>
                  <a:schemeClr val="bg1"/>
                </a:solidFill>
                <a:latin typeface="Calibri" panose="020F0502020204030204" pitchFamily="34" charset="0"/>
              </a:defRPr>
            </a:lvl1pPr>
          </a:lstStyle>
          <a:p>
            <a:r>
              <a:rPr lang="en-US" dirty="0"/>
              <a:t>Use this slide for shorter titles</a:t>
            </a:r>
          </a:p>
        </p:txBody>
      </p:sp>
      <p:sp>
        <p:nvSpPr>
          <p:cNvPr id="2" name="Date Placeholder 5">
            <a:extLst>
              <a:ext uri="{FF2B5EF4-FFF2-40B4-BE49-F238E27FC236}">
                <a16:creationId xmlns:a16="http://schemas.microsoft.com/office/drawing/2014/main" id="{8343095E-7500-EA75-D5E7-F41051A6D7B8}"/>
              </a:ext>
            </a:extLst>
          </p:cNvPr>
          <p:cNvSpPr>
            <a:spLocks noGrp="1"/>
          </p:cNvSpPr>
          <p:nvPr>
            <p:ph type="dt" sz="half" idx="2"/>
          </p:nvPr>
        </p:nvSpPr>
        <p:spPr>
          <a:xfrm>
            <a:off x="9458959" y="6375400"/>
            <a:ext cx="2166111" cy="365125"/>
          </a:xfrm>
          <a:prstGeom prst="rect">
            <a:avLst/>
          </a:prstGeom>
        </p:spPr>
        <p:txBody>
          <a:bodyPr vert="horz" lIns="91440" tIns="45720" rIns="91440" bIns="45720" rtlCol="0" anchor="ctr"/>
          <a:lstStyle>
            <a:lvl1pPr algn="r">
              <a:defRPr sz="1400" b="0" i="0">
                <a:solidFill>
                  <a:schemeClr val="bg1"/>
                </a:solidFill>
                <a:latin typeface="Calibri" panose="020F0502020204030204" pitchFamily="34" charset="0"/>
              </a:defRPr>
            </a:lvl1pPr>
          </a:lstStyle>
          <a:p>
            <a:fld id="{AC7D5AC1-0A3F-5548-8E66-AAEC07767EA1}" type="datetime4">
              <a:rPr lang="en-US" smtClean="0"/>
              <a:pPr/>
              <a:t>February 10, 2026</a:t>
            </a:fld>
            <a:endParaRPr lang="en-US" dirty="0"/>
          </a:p>
        </p:txBody>
      </p:sp>
      <p:pic>
        <p:nvPicPr>
          <p:cNvPr id="4" name="Picture 3">
            <a:extLst>
              <a:ext uri="{FF2B5EF4-FFF2-40B4-BE49-F238E27FC236}">
                <a16:creationId xmlns:a16="http://schemas.microsoft.com/office/drawing/2014/main" id="{F35F5924-2FD8-6DE7-A3F6-FD781EE976AA}"/>
              </a:ext>
            </a:extLst>
          </p:cNvPr>
          <p:cNvPicPr>
            <a:picLocks noChangeAspect="1"/>
          </p:cNvPicPr>
          <p:nvPr userDrawn="1"/>
        </p:nvPicPr>
        <p:blipFill>
          <a:blip r:embed="rId2"/>
          <a:stretch>
            <a:fillRect/>
          </a:stretch>
        </p:blipFill>
        <p:spPr>
          <a:xfrm>
            <a:off x="7988914" y="6375400"/>
            <a:ext cx="1171066" cy="316002"/>
          </a:xfrm>
          <a:prstGeom prst="rect">
            <a:avLst/>
          </a:prstGeom>
        </p:spPr>
      </p:pic>
      <p:sp>
        <p:nvSpPr>
          <p:cNvPr id="6" name="TextBox 5">
            <a:extLst>
              <a:ext uri="{FF2B5EF4-FFF2-40B4-BE49-F238E27FC236}">
                <a16:creationId xmlns:a16="http://schemas.microsoft.com/office/drawing/2014/main" id="{5E08C16F-1915-1C2A-0CE2-69283C68F42D}"/>
              </a:ext>
            </a:extLst>
          </p:cNvPr>
          <p:cNvSpPr txBox="1"/>
          <p:nvPr userDrawn="1"/>
        </p:nvSpPr>
        <p:spPr>
          <a:xfrm>
            <a:off x="676985" y="6310415"/>
            <a:ext cx="7124907" cy="461665"/>
          </a:xfrm>
          <a:prstGeom prst="rect">
            <a:avLst/>
          </a:prstGeom>
          <a:noFill/>
        </p:spPr>
        <p:txBody>
          <a:bodyPr wrap="square" rtlCol="0">
            <a:spAutoFit/>
          </a:bodyPr>
          <a:lstStyle/>
          <a:p>
            <a:pPr lvl="0"/>
            <a:r>
              <a:rPr lang="en-US" sz="800" b="0" i="0" dirty="0">
                <a:solidFill>
                  <a:schemeClr val="bg1"/>
                </a:solidFill>
                <a:effectLst/>
                <a:latin typeface="Calibri" panose="020F0502020204030204" pitchFamily="34" charset="0"/>
              </a:rPr>
              <a:t>©2025 Longbridge Financial, LLC. NMLS# 957935. 61 South Paramus Road, Suite 500, Paramus, New Jersey 07652. These materials are for general information purposes only and are not for use with individual consumers or for distribution to the general public. The information herein is not intended as legal, tax or financial planning advice and should not be relied on or construed as such. </a:t>
            </a:r>
            <a:r>
              <a:rPr lang="en-US" sz="800" b="1" i="0" dirty="0">
                <a:solidFill>
                  <a:schemeClr val="bg1"/>
                </a:solidFill>
                <a:effectLst/>
                <a:latin typeface="Calibri" panose="020F0502020204030204" pitchFamily="34" charset="0"/>
              </a:rPr>
              <a:t>These materials have not been reviewed, approved or issued by FHA, HUD or any government agency. </a:t>
            </a:r>
            <a:endParaRPr lang="en-US" sz="800" dirty="0">
              <a:solidFill>
                <a:schemeClr val="bg1"/>
              </a:solidFill>
            </a:endParaRPr>
          </a:p>
        </p:txBody>
      </p:sp>
      <p:pic>
        <p:nvPicPr>
          <p:cNvPr id="3" name="Picture 2" descr="A black and white logo&#10;&#10;Description automatically generated">
            <a:extLst>
              <a:ext uri="{FF2B5EF4-FFF2-40B4-BE49-F238E27FC236}">
                <a16:creationId xmlns:a16="http://schemas.microsoft.com/office/drawing/2014/main" id="{E9F8ADC4-176E-8324-A233-3AE15535C1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985" y="529539"/>
            <a:ext cx="1477406" cy="990760"/>
          </a:xfrm>
          <a:prstGeom prst="rect">
            <a:avLst/>
          </a:prstGeom>
        </p:spPr>
      </p:pic>
    </p:spTree>
    <p:extLst>
      <p:ext uri="{BB962C8B-B14F-4D97-AF65-F5344CB8AC3E}">
        <p14:creationId xmlns:p14="http://schemas.microsoft.com/office/powerpoint/2010/main" val="42458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 Presente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4776B8-86B1-6B95-475E-B0F31E85E401}"/>
              </a:ext>
            </a:extLst>
          </p:cNvPr>
          <p:cNvSpPr>
            <a:spLocks noGrp="1"/>
          </p:cNvSpPr>
          <p:nvPr>
            <p:ph type="subTitle" idx="1" hasCustomPrompt="1"/>
          </p:nvPr>
        </p:nvSpPr>
        <p:spPr>
          <a:xfrm>
            <a:off x="652271" y="3810803"/>
            <a:ext cx="9144000" cy="637452"/>
          </a:xfrm>
          <a:prstGeom prst="rect">
            <a:avLst/>
          </a:prstGeom>
        </p:spPr>
        <p:txBody>
          <a:bodyPr anchor="t"/>
          <a:lstStyle>
            <a:lvl1pPr marL="0" indent="0" algn="l">
              <a:buNone/>
              <a:defRPr sz="2800" b="1" i="0">
                <a:solidFill>
                  <a:srgbClr val="8CC640"/>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Name(s)</a:t>
            </a:r>
          </a:p>
        </p:txBody>
      </p:sp>
      <p:sp>
        <p:nvSpPr>
          <p:cNvPr id="8" name="Title 1">
            <a:extLst>
              <a:ext uri="{FF2B5EF4-FFF2-40B4-BE49-F238E27FC236}">
                <a16:creationId xmlns:a16="http://schemas.microsoft.com/office/drawing/2014/main" id="{69B7E91D-05B1-9EC8-9723-5AE769C6C833}"/>
              </a:ext>
            </a:extLst>
          </p:cNvPr>
          <p:cNvSpPr>
            <a:spLocks noGrp="1"/>
          </p:cNvSpPr>
          <p:nvPr>
            <p:ph type="title" hasCustomPrompt="1"/>
          </p:nvPr>
        </p:nvSpPr>
        <p:spPr>
          <a:xfrm>
            <a:off x="635776" y="2520496"/>
            <a:ext cx="10515600" cy="881073"/>
          </a:xfrm>
          <a:prstGeom prst="rect">
            <a:avLst/>
          </a:prstGeom>
        </p:spPr>
        <p:txBody>
          <a:bodyPr/>
          <a:lstStyle>
            <a:lvl1pPr>
              <a:defRPr b="1" i="0">
                <a:latin typeface="Calibri" panose="020F0502020204030204" pitchFamily="34" charset="0"/>
              </a:defRPr>
            </a:lvl1pPr>
          </a:lstStyle>
          <a:p>
            <a:r>
              <a:rPr lang="en-US" dirty="0"/>
              <a:t>Use this slide for shorter titles</a:t>
            </a:r>
          </a:p>
        </p:txBody>
      </p:sp>
      <p:sp>
        <p:nvSpPr>
          <p:cNvPr id="17" name="Rectangle 16">
            <a:extLst>
              <a:ext uri="{FF2B5EF4-FFF2-40B4-BE49-F238E27FC236}">
                <a16:creationId xmlns:a16="http://schemas.microsoft.com/office/drawing/2014/main" id="{3BBAE819-9C39-1CD1-AD76-7CEFFF816EF9}"/>
              </a:ext>
            </a:extLst>
          </p:cNvPr>
          <p:cNvSpPr/>
          <p:nvPr userDrawn="1"/>
        </p:nvSpPr>
        <p:spPr>
          <a:xfrm flipV="1">
            <a:off x="652271" y="6182701"/>
            <a:ext cx="10972800" cy="27432"/>
          </a:xfrm>
          <a:prstGeom prst="rect">
            <a:avLst/>
          </a:prstGeom>
          <a:solidFill>
            <a:srgbClr val="76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2" name="Date Placeholder 5">
            <a:extLst>
              <a:ext uri="{FF2B5EF4-FFF2-40B4-BE49-F238E27FC236}">
                <a16:creationId xmlns:a16="http://schemas.microsoft.com/office/drawing/2014/main" id="{D181F6F6-F38E-2E51-E373-4FEB910A202E}"/>
              </a:ext>
            </a:extLst>
          </p:cNvPr>
          <p:cNvSpPr>
            <a:spLocks noGrp="1"/>
          </p:cNvSpPr>
          <p:nvPr>
            <p:ph type="dt" sz="half" idx="2"/>
          </p:nvPr>
        </p:nvSpPr>
        <p:spPr>
          <a:xfrm>
            <a:off x="9576485" y="6375400"/>
            <a:ext cx="2048585" cy="365125"/>
          </a:xfrm>
          <a:prstGeom prst="rect">
            <a:avLst/>
          </a:prstGeom>
        </p:spPr>
        <p:txBody>
          <a:bodyPr vert="horz" lIns="91440" tIns="45720" rIns="91440" bIns="45720" rtlCol="0" anchor="ctr"/>
          <a:lstStyle>
            <a:lvl1pPr algn="r">
              <a:defRPr sz="1600" b="0" i="0">
                <a:solidFill>
                  <a:schemeClr val="tx1">
                    <a:tint val="75000"/>
                  </a:schemeClr>
                </a:solidFill>
                <a:latin typeface="Calibri" panose="020F0502020204030204" pitchFamily="34" charset="0"/>
              </a:defRPr>
            </a:lvl1pPr>
          </a:lstStyle>
          <a:p>
            <a:fld id="{AC7D5AC1-0A3F-5548-8E66-AAEC07767EA1}" type="datetime4">
              <a:rPr lang="en-US" smtClean="0"/>
              <a:pPr/>
              <a:t>February 10, 2026</a:t>
            </a:fld>
            <a:endParaRPr lang="en-US" dirty="0"/>
          </a:p>
        </p:txBody>
      </p:sp>
      <p:pic>
        <p:nvPicPr>
          <p:cNvPr id="6" name="Picture 5">
            <a:extLst>
              <a:ext uri="{FF2B5EF4-FFF2-40B4-BE49-F238E27FC236}">
                <a16:creationId xmlns:a16="http://schemas.microsoft.com/office/drawing/2014/main" id="{F8103612-2C89-7C7D-958E-F5F6C0020FD3}"/>
              </a:ext>
            </a:extLst>
          </p:cNvPr>
          <p:cNvPicPr>
            <a:picLocks noChangeAspect="1"/>
          </p:cNvPicPr>
          <p:nvPr userDrawn="1"/>
        </p:nvPicPr>
        <p:blipFill>
          <a:blip r:embed="rId2"/>
          <a:stretch>
            <a:fillRect/>
          </a:stretch>
        </p:blipFill>
        <p:spPr>
          <a:xfrm>
            <a:off x="7986624" y="6369222"/>
            <a:ext cx="1171066" cy="316002"/>
          </a:xfrm>
          <a:prstGeom prst="rect">
            <a:avLst/>
          </a:prstGeom>
        </p:spPr>
      </p:pic>
      <p:sp>
        <p:nvSpPr>
          <p:cNvPr id="7" name="TextBox 6">
            <a:extLst>
              <a:ext uri="{FF2B5EF4-FFF2-40B4-BE49-F238E27FC236}">
                <a16:creationId xmlns:a16="http://schemas.microsoft.com/office/drawing/2014/main" id="{21B72CC2-925F-8691-6560-E2D56FF3F91B}"/>
              </a:ext>
            </a:extLst>
          </p:cNvPr>
          <p:cNvSpPr txBox="1"/>
          <p:nvPr userDrawn="1"/>
        </p:nvSpPr>
        <p:spPr>
          <a:xfrm>
            <a:off x="676985" y="6310415"/>
            <a:ext cx="7124907" cy="461665"/>
          </a:xfrm>
          <a:prstGeom prst="rect">
            <a:avLst/>
          </a:prstGeom>
          <a:noFill/>
        </p:spPr>
        <p:txBody>
          <a:bodyPr wrap="square" rtlCol="0">
            <a:spAutoFit/>
          </a:bodyPr>
          <a:lstStyle/>
          <a:p>
            <a:pPr lvl="0"/>
            <a:r>
              <a:rPr lang="en-US" sz="800" b="0" i="0" dirty="0">
                <a:solidFill>
                  <a:schemeClr val="tx1">
                    <a:lumMod val="50000"/>
                    <a:lumOff val="50000"/>
                  </a:schemeClr>
                </a:solidFill>
                <a:effectLst/>
                <a:latin typeface="Calibri" panose="020F0502020204030204" pitchFamily="34" charset="0"/>
              </a:rPr>
              <a:t>©2026 Longbridge Financial, LLC. NMLS# 957935. 61 South Paramus Road, Suite 500, Paramus, New Jersey 07652. These materials are for general information purposes only and are not for use with individual consumers or for distribution to the general public. The information herein is not intended as legal, tax or financial planning advice and should not be relied on or construed as such. </a:t>
            </a:r>
            <a:r>
              <a:rPr lang="en-US" sz="800" b="1" i="0" dirty="0">
                <a:solidFill>
                  <a:schemeClr val="tx1">
                    <a:lumMod val="50000"/>
                    <a:lumOff val="50000"/>
                  </a:schemeClr>
                </a:solidFill>
                <a:effectLst/>
                <a:latin typeface="Calibri" panose="020F0502020204030204" pitchFamily="34" charset="0"/>
              </a:rPr>
              <a:t>These materials have not been reviewed, approved or issued by FHA, HUD or any government agency. </a:t>
            </a:r>
            <a:endParaRPr lang="en-US" sz="800" dirty="0">
              <a:solidFill>
                <a:schemeClr val="tx1">
                  <a:lumMod val="50000"/>
                  <a:lumOff val="50000"/>
                </a:schemeClr>
              </a:solidFill>
            </a:endParaRPr>
          </a:p>
        </p:txBody>
      </p:sp>
      <p:pic>
        <p:nvPicPr>
          <p:cNvPr id="5" name="Picture 4" descr="A black and green logo&#10;&#10;Description automatically generated">
            <a:extLst>
              <a:ext uri="{FF2B5EF4-FFF2-40B4-BE49-F238E27FC236}">
                <a16:creationId xmlns:a16="http://schemas.microsoft.com/office/drawing/2014/main" id="{25210277-6791-C485-37B0-C5D2FB66D1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025" y="440323"/>
            <a:ext cx="1557865" cy="1044717"/>
          </a:xfrm>
          <a:prstGeom prst="rect">
            <a:avLst/>
          </a:prstGeom>
        </p:spPr>
      </p:pic>
    </p:spTree>
    <p:extLst>
      <p:ext uri="{BB962C8B-B14F-4D97-AF65-F5344CB8AC3E}">
        <p14:creationId xmlns:p14="http://schemas.microsoft.com/office/powerpoint/2010/main" val="19947999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New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B91D-BDB5-8025-05BB-72C51F173316}"/>
              </a:ext>
            </a:extLst>
          </p:cNvPr>
          <p:cNvSpPr>
            <a:spLocks noGrp="1"/>
          </p:cNvSpPr>
          <p:nvPr>
            <p:ph type="ctrTitle" hasCustomPrompt="1"/>
          </p:nvPr>
        </p:nvSpPr>
        <p:spPr>
          <a:xfrm>
            <a:off x="635518" y="1551571"/>
            <a:ext cx="9144000" cy="2387600"/>
          </a:xfrm>
          <a:prstGeom prst="rect">
            <a:avLst/>
          </a:prstGeom>
        </p:spPr>
        <p:txBody>
          <a:bodyPr anchor="b"/>
          <a:lstStyle>
            <a:lvl1pPr algn="l">
              <a:defRPr sz="6000" b="1" i="0">
                <a:solidFill>
                  <a:srgbClr val="8CC640"/>
                </a:solidFill>
                <a:latin typeface="Calibri" panose="020F0502020204030204" pitchFamily="34" charset="0"/>
              </a:defRPr>
            </a:lvl1pPr>
          </a:lstStyle>
          <a:p>
            <a:r>
              <a:rPr lang="en-US" dirty="0"/>
              <a:t>Section Title/Subtitle</a:t>
            </a:r>
          </a:p>
        </p:txBody>
      </p:sp>
      <p:sp>
        <p:nvSpPr>
          <p:cNvPr id="3" name="Subtitle 2">
            <a:extLst>
              <a:ext uri="{FF2B5EF4-FFF2-40B4-BE49-F238E27FC236}">
                <a16:creationId xmlns:a16="http://schemas.microsoft.com/office/drawing/2014/main" id="{39716539-E077-B6F3-7A59-71A6D3EF84CE}"/>
              </a:ext>
            </a:extLst>
          </p:cNvPr>
          <p:cNvSpPr>
            <a:spLocks noGrp="1"/>
          </p:cNvSpPr>
          <p:nvPr>
            <p:ph type="subTitle" idx="1" hasCustomPrompt="1"/>
          </p:nvPr>
        </p:nvSpPr>
        <p:spPr>
          <a:xfrm>
            <a:off x="635518" y="4031246"/>
            <a:ext cx="9144000" cy="941970"/>
          </a:xfrm>
          <a:prstGeom prst="rect">
            <a:avLst/>
          </a:prstGeom>
        </p:spPr>
        <p:txBody>
          <a:bodyPr anchor="b"/>
          <a:lstStyle>
            <a:lvl1pPr marL="0" indent="0" algn="l">
              <a:buNone/>
              <a:defRPr sz="2400" b="1" i="0">
                <a:solidFill>
                  <a:srgbClr val="7B7C7F"/>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Short description of this section/what is to be covered in the slides ahead.</a:t>
            </a:r>
          </a:p>
        </p:txBody>
      </p:sp>
      <p:sp>
        <p:nvSpPr>
          <p:cNvPr id="4" name="Rectangle 3">
            <a:extLst>
              <a:ext uri="{FF2B5EF4-FFF2-40B4-BE49-F238E27FC236}">
                <a16:creationId xmlns:a16="http://schemas.microsoft.com/office/drawing/2014/main" id="{ED2D7371-4BE1-C1FB-95B6-0F80944873C1}"/>
              </a:ext>
            </a:extLst>
          </p:cNvPr>
          <p:cNvSpPr/>
          <p:nvPr userDrawn="1"/>
        </p:nvSpPr>
        <p:spPr>
          <a:xfrm flipV="1">
            <a:off x="635518" y="5206999"/>
            <a:ext cx="640080" cy="99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6" name="Rectangle 5">
            <a:extLst>
              <a:ext uri="{FF2B5EF4-FFF2-40B4-BE49-F238E27FC236}">
                <a16:creationId xmlns:a16="http://schemas.microsoft.com/office/drawing/2014/main" id="{326E84C6-E743-9541-6F25-2E8836A0FBCD}"/>
              </a:ext>
            </a:extLst>
          </p:cNvPr>
          <p:cNvSpPr/>
          <p:nvPr userDrawn="1"/>
        </p:nvSpPr>
        <p:spPr>
          <a:xfrm>
            <a:off x="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021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Title/ New Section">
    <p:bg>
      <p:bgPr>
        <a:solidFill>
          <a:srgbClr val="76BC2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B91D-BDB5-8025-05BB-72C51F173316}"/>
              </a:ext>
            </a:extLst>
          </p:cNvPr>
          <p:cNvSpPr>
            <a:spLocks noGrp="1"/>
          </p:cNvSpPr>
          <p:nvPr>
            <p:ph type="ctrTitle" hasCustomPrompt="1"/>
          </p:nvPr>
        </p:nvSpPr>
        <p:spPr>
          <a:xfrm>
            <a:off x="635518" y="1551571"/>
            <a:ext cx="9144000" cy="2387600"/>
          </a:xfrm>
          <a:prstGeom prst="rect">
            <a:avLst/>
          </a:prstGeom>
        </p:spPr>
        <p:txBody>
          <a:bodyPr anchor="b"/>
          <a:lstStyle>
            <a:lvl1pPr algn="l">
              <a:defRPr sz="6000" b="1" i="0">
                <a:solidFill>
                  <a:schemeClr val="bg1"/>
                </a:solidFill>
                <a:latin typeface="Calibri" panose="020F0502020204030204" pitchFamily="34" charset="0"/>
              </a:defRPr>
            </a:lvl1pPr>
          </a:lstStyle>
          <a:p>
            <a:r>
              <a:rPr lang="en-US" dirty="0"/>
              <a:t>Section Title/Subtitle</a:t>
            </a:r>
          </a:p>
        </p:txBody>
      </p:sp>
      <p:sp>
        <p:nvSpPr>
          <p:cNvPr id="3" name="Subtitle 2">
            <a:extLst>
              <a:ext uri="{FF2B5EF4-FFF2-40B4-BE49-F238E27FC236}">
                <a16:creationId xmlns:a16="http://schemas.microsoft.com/office/drawing/2014/main" id="{39716539-E077-B6F3-7A59-71A6D3EF84CE}"/>
              </a:ext>
            </a:extLst>
          </p:cNvPr>
          <p:cNvSpPr>
            <a:spLocks noGrp="1"/>
          </p:cNvSpPr>
          <p:nvPr>
            <p:ph type="subTitle" idx="1" hasCustomPrompt="1"/>
          </p:nvPr>
        </p:nvSpPr>
        <p:spPr>
          <a:xfrm>
            <a:off x="635518" y="4031246"/>
            <a:ext cx="9144000" cy="941970"/>
          </a:xfrm>
          <a:prstGeom prst="rect">
            <a:avLst/>
          </a:prstGeom>
        </p:spPr>
        <p:txBody>
          <a:bodyPr anchor="b"/>
          <a:lstStyle>
            <a:lvl1pPr marL="0" indent="0" algn="l">
              <a:buNone/>
              <a:defRPr sz="2400" b="1" i="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Short description of this section/what is to be covered in the slides ahead.</a:t>
            </a:r>
          </a:p>
        </p:txBody>
      </p:sp>
      <p:sp>
        <p:nvSpPr>
          <p:cNvPr id="4" name="Rectangle 3">
            <a:extLst>
              <a:ext uri="{FF2B5EF4-FFF2-40B4-BE49-F238E27FC236}">
                <a16:creationId xmlns:a16="http://schemas.microsoft.com/office/drawing/2014/main" id="{ED2D7371-4BE1-C1FB-95B6-0F80944873C1}"/>
              </a:ext>
            </a:extLst>
          </p:cNvPr>
          <p:cNvSpPr/>
          <p:nvPr userDrawn="1"/>
        </p:nvSpPr>
        <p:spPr>
          <a:xfrm flipV="1">
            <a:off x="635518" y="5206999"/>
            <a:ext cx="640080" cy="99429"/>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8" name="Rectangle 7">
            <a:extLst>
              <a:ext uri="{FF2B5EF4-FFF2-40B4-BE49-F238E27FC236}">
                <a16:creationId xmlns:a16="http://schemas.microsoft.com/office/drawing/2014/main" id="{A948E27C-0293-3B21-B5C8-D25A836C56B3}"/>
              </a:ext>
            </a:extLst>
          </p:cNvPr>
          <p:cNvSpPr/>
          <p:nvPr userDrawn="1"/>
        </p:nvSpPr>
        <p:spPr>
          <a:xfrm>
            <a:off x="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3177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CFCC2CF2-289B-435F-1045-873EEE3A4A5C}"/>
              </a:ext>
            </a:extLst>
          </p:cNvPr>
          <p:cNvSpPr>
            <a:spLocks noGrp="1"/>
          </p:cNvSpPr>
          <p:nvPr>
            <p:ph idx="1" hasCustomPrompt="1"/>
          </p:nvPr>
        </p:nvSpPr>
        <p:spPr>
          <a:xfrm>
            <a:off x="613227" y="1584585"/>
            <a:ext cx="10528300"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4" name="Rectangle 3">
            <a:extLst>
              <a:ext uri="{FF2B5EF4-FFF2-40B4-BE49-F238E27FC236}">
                <a16:creationId xmlns:a16="http://schemas.microsoft.com/office/drawing/2014/main" id="{E6080655-ED5E-6E0A-AEAE-EBEABEDAC964}"/>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50F8B36-5C61-968C-2BCE-C70AA2FC0FF6}"/>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8">
            <a:extLst>
              <a:ext uri="{FF2B5EF4-FFF2-40B4-BE49-F238E27FC236}">
                <a16:creationId xmlns:a16="http://schemas.microsoft.com/office/drawing/2014/main" id="{E163B0AA-F65B-1E5B-4B33-F4D54AD3FD8B}"/>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8" name="Picture 7">
            <a:extLst>
              <a:ext uri="{FF2B5EF4-FFF2-40B4-BE49-F238E27FC236}">
                <a16:creationId xmlns:a16="http://schemas.microsoft.com/office/drawing/2014/main" id="{B5C018D4-AA4B-DE03-2CEC-A6F51435D795}"/>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15" name="Content Placeholder 10">
            <a:extLst>
              <a:ext uri="{FF2B5EF4-FFF2-40B4-BE49-F238E27FC236}">
                <a16:creationId xmlns:a16="http://schemas.microsoft.com/office/drawing/2014/main" id="{B0189DF5-1CD6-CD5E-12BA-C378886A2087}"/>
              </a:ext>
            </a:extLst>
          </p:cNvPr>
          <p:cNvSpPr>
            <a:spLocks noGrp="1"/>
          </p:cNvSpPr>
          <p:nvPr>
            <p:ph sz="quarter" idx="10" hasCustomPrompt="1"/>
          </p:nvPr>
        </p:nvSpPr>
        <p:spPr>
          <a:xfrm>
            <a:off x="521787" y="6287601"/>
            <a:ext cx="10620830" cy="275482"/>
          </a:xfrm>
          <a:prstGeom prst="rect">
            <a:avLst/>
          </a:prstGeom>
        </p:spPr>
        <p:txBody>
          <a:bodyPr anchor="b"/>
          <a:lstStyle>
            <a:lvl1pPr marL="0" indent="0">
              <a:buNone/>
              <a:defRPr sz="800" b="0" i="0">
                <a:solidFill>
                  <a:srgbClr val="76777B"/>
                </a:solidFill>
                <a:latin typeface="Calibri" panose="020F0502020204030204" pitchFamily="34" charset="0"/>
              </a:defRPr>
            </a:lvl1pPr>
          </a:lstStyle>
          <a:p>
            <a:pPr lvl="0"/>
            <a:r>
              <a:rPr lang="en-US" dirty="0"/>
              <a:t>&lt;Disclosures/Footnotes&gt;</a:t>
            </a:r>
          </a:p>
        </p:txBody>
      </p:sp>
      <p:sp>
        <p:nvSpPr>
          <p:cNvPr id="10" name="Rectangle 9">
            <a:extLst>
              <a:ext uri="{FF2B5EF4-FFF2-40B4-BE49-F238E27FC236}">
                <a16:creationId xmlns:a16="http://schemas.microsoft.com/office/drawing/2014/main" id="{F3FD07CC-3AB8-091D-28D5-37002607C6EC}"/>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5" name="TextBox 4">
            <a:extLst>
              <a:ext uri="{FF2B5EF4-FFF2-40B4-BE49-F238E27FC236}">
                <a16:creationId xmlns:a16="http://schemas.microsoft.com/office/drawing/2014/main" id="{1C76591D-B85C-2EBC-4B12-9BC1F3D178F8}"/>
              </a:ext>
            </a:extLst>
          </p:cNvPr>
          <p:cNvSpPr txBox="1"/>
          <p:nvPr userDrawn="1"/>
        </p:nvSpPr>
        <p:spPr>
          <a:xfrm>
            <a:off x="514716" y="6563083"/>
            <a:ext cx="10779360" cy="207749"/>
          </a:xfrm>
          <a:prstGeom prst="rect">
            <a:avLst/>
          </a:prstGeom>
          <a:noFill/>
        </p:spPr>
        <p:txBody>
          <a:bodyPr wrap="square" rtlCol="0">
            <a:spAutoFit/>
          </a:bodyPr>
          <a:lstStyle/>
          <a:p>
            <a:pPr lvl="0">
              <a:lnSpc>
                <a:spcPts val="860"/>
              </a:lnSpc>
              <a:spcAft>
                <a:spcPts val="300"/>
              </a:spcAft>
            </a:pPr>
            <a:r>
              <a:rPr lang="en-US" sz="800" dirty="0">
                <a:solidFill>
                  <a:schemeClr val="tx1">
                    <a:lumMod val="50000"/>
                    <a:lumOff val="50000"/>
                  </a:schemeClr>
                </a:solidFill>
              </a:rPr>
              <a:t>©2026 Longbridge Financial, LLC. NMLS ID # 957935. NOT FOR FURTHER DISTRIBUTION.</a:t>
            </a:r>
            <a:endParaRPr lang="en-US" sz="800" spc="-50" baseline="0" dirty="0">
              <a:solidFill>
                <a:schemeClr val="tx1">
                  <a:lumMod val="50000"/>
                  <a:lumOff val="50000"/>
                </a:schemeClr>
              </a:solidFill>
            </a:endParaRPr>
          </a:p>
        </p:txBody>
      </p:sp>
    </p:spTree>
    <p:extLst>
      <p:ext uri="{BB962C8B-B14F-4D97-AF65-F5344CB8AC3E}">
        <p14:creationId xmlns:p14="http://schemas.microsoft.com/office/powerpoint/2010/main" val="845613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F68971-0A2F-2DD6-483F-0A1B5B334C4B}"/>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2" name="Content Placeholder 2">
            <a:extLst>
              <a:ext uri="{FF2B5EF4-FFF2-40B4-BE49-F238E27FC236}">
                <a16:creationId xmlns:a16="http://schemas.microsoft.com/office/drawing/2014/main" id="{0C418166-5AEF-26D9-8D88-6567BACD9CE6}"/>
              </a:ext>
            </a:extLst>
          </p:cNvPr>
          <p:cNvSpPr>
            <a:spLocks noGrp="1"/>
          </p:cNvSpPr>
          <p:nvPr>
            <p:ph idx="13" hasCustomPrompt="1"/>
          </p:nvPr>
        </p:nvSpPr>
        <p:spPr>
          <a:xfrm>
            <a:off x="613227" y="1584585"/>
            <a:ext cx="5040441"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15" name="Content Placeholder 2">
            <a:extLst>
              <a:ext uri="{FF2B5EF4-FFF2-40B4-BE49-F238E27FC236}">
                <a16:creationId xmlns:a16="http://schemas.microsoft.com/office/drawing/2014/main" id="{4A50C4BF-EBF6-AFFE-831B-7A878851F877}"/>
              </a:ext>
            </a:extLst>
          </p:cNvPr>
          <p:cNvSpPr>
            <a:spLocks noGrp="1"/>
          </p:cNvSpPr>
          <p:nvPr>
            <p:ph idx="14" hasCustomPrompt="1"/>
          </p:nvPr>
        </p:nvSpPr>
        <p:spPr>
          <a:xfrm>
            <a:off x="6093571" y="1584585"/>
            <a:ext cx="5040441"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16" name="Title 1">
            <a:extLst>
              <a:ext uri="{FF2B5EF4-FFF2-40B4-BE49-F238E27FC236}">
                <a16:creationId xmlns:a16="http://schemas.microsoft.com/office/drawing/2014/main" id="{10449A0F-3770-EEA9-6C07-ECADA6925CF1}"/>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12" name="Rectangle 11">
            <a:extLst>
              <a:ext uri="{FF2B5EF4-FFF2-40B4-BE49-F238E27FC236}">
                <a16:creationId xmlns:a16="http://schemas.microsoft.com/office/drawing/2014/main" id="{85103B3C-B4AF-9608-708C-37DCB426345C}"/>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C1E0DE-F8D4-F635-5939-F5C7ADB2B173}"/>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8">
            <a:extLst>
              <a:ext uri="{FF2B5EF4-FFF2-40B4-BE49-F238E27FC236}">
                <a16:creationId xmlns:a16="http://schemas.microsoft.com/office/drawing/2014/main" id="{1DF9BCAA-7A52-2835-C21C-E0360215AE32}"/>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dirty="0">
              <a:latin typeface="Calibri" panose="020F0502020204030204" pitchFamily="34" charset="0"/>
            </a:endParaRPr>
          </a:p>
        </p:txBody>
      </p:sp>
      <p:pic>
        <p:nvPicPr>
          <p:cNvPr id="19" name="Picture 18">
            <a:extLst>
              <a:ext uri="{FF2B5EF4-FFF2-40B4-BE49-F238E27FC236}">
                <a16:creationId xmlns:a16="http://schemas.microsoft.com/office/drawing/2014/main" id="{E3CCA554-3988-268E-2A6B-7EDA1E82315D}"/>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3" name="Content Placeholder 10">
            <a:extLst>
              <a:ext uri="{FF2B5EF4-FFF2-40B4-BE49-F238E27FC236}">
                <a16:creationId xmlns:a16="http://schemas.microsoft.com/office/drawing/2014/main" id="{1BFD2E61-FAF0-3612-6679-0025B7A7A846}"/>
              </a:ext>
            </a:extLst>
          </p:cNvPr>
          <p:cNvSpPr>
            <a:spLocks noGrp="1"/>
          </p:cNvSpPr>
          <p:nvPr>
            <p:ph sz="quarter" idx="10" hasCustomPrompt="1"/>
          </p:nvPr>
        </p:nvSpPr>
        <p:spPr>
          <a:xfrm>
            <a:off x="521787" y="6287601"/>
            <a:ext cx="10620830" cy="275482"/>
          </a:xfrm>
          <a:prstGeom prst="rect">
            <a:avLst/>
          </a:prstGeom>
        </p:spPr>
        <p:txBody>
          <a:bodyPr anchor="b"/>
          <a:lstStyle>
            <a:lvl1pPr marL="0" indent="0">
              <a:buNone/>
              <a:defRPr sz="800" b="0" i="0">
                <a:solidFill>
                  <a:srgbClr val="76777B"/>
                </a:solidFill>
                <a:latin typeface="Calibri" panose="020F0502020204030204" pitchFamily="34" charset="0"/>
              </a:defRPr>
            </a:lvl1pPr>
          </a:lstStyle>
          <a:p>
            <a:pPr lvl="0"/>
            <a:r>
              <a:rPr lang="en-US" dirty="0"/>
              <a:t>&lt;Disclosures/Footnotes&gt;</a:t>
            </a:r>
          </a:p>
        </p:txBody>
      </p:sp>
      <p:sp>
        <p:nvSpPr>
          <p:cNvPr id="5" name="TextBox 4">
            <a:extLst>
              <a:ext uri="{FF2B5EF4-FFF2-40B4-BE49-F238E27FC236}">
                <a16:creationId xmlns:a16="http://schemas.microsoft.com/office/drawing/2014/main" id="{3FE0D57A-B501-6DE0-12AB-0235DF893C29}"/>
              </a:ext>
            </a:extLst>
          </p:cNvPr>
          <p:cNvSpPr txBox="1"/>
          <p:nvPr userDrawn="1"/>
        </p:nvSpPr>
        <p:spPr>
          <a:xfrm>
            <a:off x="514716" y="6563083"/>
            <a:ext cx="10779360" cy="207749"/>
          </a:xfrm>
          <a:prstGeom prst="rect">
            <a:avLst/>
          </a:prstGeom>
          <a:noFill/>
        </p:spPr>
        <p:txBody>
          <a:bodyPr wrap="square" rtlCol="0">
            <a:spAutoFit/>
          </a:bodyPr>
          <a:lstStyle/>
          <a:p>
            <a:pPr lvl="0">
              <a:lnSpc>
                <a:spcPts val="860"/>
              </a:lnSpc>
              <a:spcAft>
                <a:spcPts val="300"/>
              </a:spcAft>
            </a:pPr>
            <a:r>
              <a:rPr lang="en-US" sz="800" dirty="0">
                <a:solidFill>
                  <a:schemeClr val="tx1">
                    <a:lumMod val="50000"/>
                    <a:lumOff val="50000"/>
                  </a:schemeClr>
                </a:solidFill>
              </a:rPr>
              <a:t>©2026 Longbridge Financial, LLC. NMLS ID # 957935. NOT FOR FURTHER DISTRIBUTION.</a:t>
            </a:r>
            <a:endParaRPr lang="en-US" sz="800" spc="-50" baseline="0" dirty="0">
              <a:solidFill>
                <a:schemeClr val="tx1">
                  <a:lumMod val="50000"/>
                  <a:lumOff val="50000"/>
                </a:schemeClr>
              </a:solidFill>
            </a:endParaRPr>
          </a:p>
        </p:txBody>
      </p:sp>
    </p:spTree>
    <p:extLst>
      <p:ext uri="{BB962C8B-B14F-4D97-AF65-F5344CB8AC3E}">
        <p14:creationId xmlns:p14="http://schemas.microsoft.com/office/powerpoint/2010/main" val="1442416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nten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8F73FF-ECE6-51E5-DFDC-47EB8A2BE36C}"/>
              </a:ext>
            </a:extLst>
          </p:cNvPr>
          <p:cNvSpPr>
            <a:spLocks noGrp="1"/>
          </p:cNvSpPr>
          <p:nvPr>
            <p:ph type="pic" idx="1" hasCustomPrompt="1"/>
          </p:nvPr>
        </p:nvSpPr>
        <p:spPr>
          <a:xfrm>
            <a:off x="7164873" y="1584585"/>
            <a:ext cx="3976654" cy="4211374"/>
          </a:xfrm>
          <a:prstGeom prst="rect">
            <a:avLst/>
          </a:prstGeom>
        </p:spPr>
        <p:txBody>
          <a:bodyPr anchor="ctr"/>
          <a:lstStyle>
            <a:lvl1pPr marL="0" indent="0" algn="ctr">
              <a:buNone/>
              <a:defRPr sz="3200">
                <a:solidFill>
                  <a:srgbClr val="76777B"/>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6" name="Rectangle 5">
            <a:extLst>
              <a:ext uri="{FF2B5EF4-FFF2-40B4-BE49-F238E27FC236}">
                <a16:creationId xmlns:a16="http://schemas.microsoft.com/office/drawing/2014/main" id="{05A7B875-857E-D728-37CA-21BEEAC878D9}"/>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sp>
        <p:nvSpPr>
          <p:cNvPr id="14" name="Content Placeholder 2">
            <a:extLst>
              <a:ext uri="{FF2B5EF4-FFF2-40B4-BE49-F238E27FC236}">
                <a16:creationId xmlns:a16="http://schemas.microsoft.com/office/drawing/2014/main" id="{EA828557-17C7-EE16-8DCC-B8667F9FF76F}"/>
              </a:ext>
            </a:extLst>
          </p:cNvPr>
          <p:cNvSpPr>
            <a:spLocks noGrp="1"/>
          </p:cNvSpPr>
          <p:nvPr>
            <p:ph idx="15" hasCustomPrompt="1"/>
          </p:nvPr>
        </p:nvSpPr>
        <p:spPr>
          <a:xfrm>
            <a:off x="613227" y="1584585"/>
            <a:ext cx="6311900" cy="4211374"/>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15" name="Title 1">
            <a:extLst>
              <a:ext uri="{FF2B5EF4-FFF2-40B4-BE49-F238E27FC236}">
                <a16:creationId xmlns:a16="http://schemas.microsoft.com/office/drawing/2014/main" id="{18521EAF-EEC8-39D1-5002-745015E2BA38}"/>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13" name="Rectangle 12">
            <a:extLst>
              <a:ext uri="{FF2B5EF4-FFF2-40B4-BE49-F238E27FC236}">
                <a16:creationId xmlns:a16="http://schemas.microsoft.com/office/drawing/2014/main" id="{40948C9B-34FD-DC4C-02BC-4453AD63305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9F5CF4D-7F8E-C861-FCC0-328729EE317A}"/>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18">
            <a:extLst>
              <a:ext uri="{FF2B5EF4-FFF2-40B4-BE49-F238E27FC236}">
                <a16:creationId xmlns:a16="http://schemas.microsoft.com/office/drawing/2014/main" id="{9C23BB89-1041-FA46-3DDC-E09C4CD3E46C}"/>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dirty="0">
              <a:latin typeface="Calibri" panose="020F0502020204030204" pitchFamily="34" charset="0"/>
            </a:endParaRPr>
          </a:p>
        </p:txBody>
      </p:sp>
      <p:pic>
        <p:nvPicPr>
          <p:cNvPr id="21" name="Picture 20">
            <a:extLst>
              <a:ext uri="{FF2B5EF4-FFF2-40B4-BE49-F238E27FC236}">
                <a16:creationId xmlns:a16="http://schemas.microsoft.com/office/drawing/2014/main" id="{2548821F-E641-0AD9-77A8-4EE482CA549A}"/>
              </a:ext>
            </a:extLst>
          </p:cNvPr>
          <p:cNvPicPr>
            <a:picLocks noChangeAspect="1"/>
          </p:cNvPicPr>
          <p:nvPr userDrawn="1"/>
        </p:nvPicPr>
        <p:blipFill>
          <a:blip r:embed="rId2"/>
          <a:stretch>
            <a:fillRect/>
          </a:stretch>
        </p:blipFill>
        <p:spPr>
          <a:xfrm>
            <a:off x="11758172" y="543593"/>
            <a:ext cx="382601" cy="115670"/>
          </a:xfrm>
          <a:prstGeom prst="rect">
            <a:avLst/>
          </a:prstGeom>
        </p:spPr>
      </p:pic>
      <p:pic>
        <p:nvPicPr>
          <p:cNvPr id="25" name="Picture 24" descr="A bridge with a city in the background&#10;&#10;Description automatically generated with medium confidence">
            <a:extLst>
              <a:ext uri="{FF2B5EF4-FFF2-40B4-BE49-F238E27FC236}">
                <a16:creationId xmlns:a16="http://schemas.microsoft.com/office/drawing/2014/main" id="{ACE4AA8A-908C-9A7E-C91A-C0EDCA084F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323" t="1" r="60853" b="46231"/>
          <a:stretch/>
        </p:blipFill>
        <p:spPr>
          <a:xfrm>
            <a:off x="7164873" y="1584586"/>
            <a:ext cx="3976654" cy="4211374"/>
          </a:xfrm>
          <a:prstGeom prst="rect">
            <a:avLst/>
          </a:prstGeom>
        </p:spPr>
      </p:pic>
      <p:sp>
        <p:nvSpPr>
          <p:cNvPr id="2" name="Content Placeholder 10">
            <a:extLst>
              <a:ext uri="{FF2B5EF4-FFF2-40B4-BE49-F238E27FC236}">
                <a16:creationId xmlns:a16="http://schemas.microsoft.com/office/drawing/2014/main" id="{E3DCFBB0-BDD9-8B4D-29DA-B63DEE702413}"/>
              </a:ext>
            </a:extLst>
          </p:cNvPr>
          <p:cNvSpPr>
            <a:spLocks noGrp="1"/>
          </p:cNvSpPr>
          <p:nvPr>
            <p:ph sz="quarter" idx="10" hasCustomPrompt="1"/>
          </p:nvPr>
        </p:nvSpPr>
        <p:spPr>
          <a:xfrm>
            <a:off x="521787" y="6287601"/>
            <a:ext cx="10620830" cy="275482"/>
          </a:xfrm>
          <a:prstGeom prst="rect">
            <a:avLst/>
          </a:prstGeom>
        </p:spPr>
        <p:txBody>
          <a:bodyPr anchor="b"/>
          <a:lstStyle>
            <a:lvl1pPr marL="0" indent="0">
              <a:buNone/>
              <a:defRPr sz="800" b="0" i="0">
                <a:solidFill>
                  <a:srgbClr val="76777B"/>
                </a:solidFill>
                <a:latin typeface="Calibri" panose="020F0502020204030204" pitchFamily="34" charset="0"/>
              </a:defRPr>
            </a:lvl1pPr>
          </a:lstStyle>
          <a:p>
            <a:pPr lvl="0"/>
            <a:r>
              <a:rPr lang="en-US" dirty="0"/>
              <a:t>&lt;Disclosures/Footnotes&gt;</a:t>
            </a:r>
          </a:p>
        </p:txBody>
      </p:sp>
      <p:sp>
        <p:nvSpPr>
          <p:cNvPr id="5" name="TextBox 4">
            <a:extLst>
              <a:ext uri="{FF2B5EF4-FFF2-40B4-BE49-F238E27FC236}">
                <a16:creationId xmlns:a16="http://schemas.microsoft.com/office/drawing/2014/main" id="{0EC5D131-CFF8-997D-2781-3BDF9C95A05C}"/>
              </a:ext>
            </a:extLst>
          </p:cNvPr>
          <p:cNvSpPr txBox="1"/>
          <p:nvPr userDrawn="1"/>
        </p:nvSpPr>
        <p:spPr>
          <a:xfrm>
            <a:off x="514716" y="6563083"/>
            <a:ext cx="10779360" cy="207749"/>
          </a:xfrm>
          <a:prstGeom prst="rect">
            <a:avLst/>
          </a:prstGeom>
          <a:noFill/>
        </p:spPr>
        <p:txBody>
          <a:bodyPr wrap="square" rtlCol="0">
            <a:spAutoFit/>
          </a:bodyPr>
          <a:lstStyle/>
          <a:p>
            <a:pPr lvl="0">
              <a:lnSpc>
                <a:spcPts val="860"/>
              </a:lnSpc>
              <a:spcAft>
                <a:spcPts val="300"/>
              </a:spcAft>
            </a:pPr>
            <a:r>
              <a:rPr lang="en-US" sz="800" dirty="0">
                <a:solidFill>
                  <a:schemeClr val="tx1">
                    <a:lumMod val="50000"/>
                    <a:lumOff val="50000"/>
                  </a:schemeClr>
                </a:solidFill>
              </a:rPr>
              <a:t>©2026 Longbridge Financial, LLC. NMLS ID # 957935. NOT FOR FURTHER DISTRIBUTION.</a:t>
            </a:r>
            <a:endParaRPr lang="en-US" sz="800" spc="-50" baseline="0" dirty="0">
              <a:solidFill>
                <a:schemeClr val="tx1">
                  <a:lumMod val="50000"/>
                  <a:lumOff val="50000"/>
                </a:schemeClr>
              </a:solidFill>
            </a:endParaRPr>
          </a:p>
        </p:txBody>
      </p:sp>
    </p:spTree>
    <p:extLst>
      <p:ext uri="{BB962C8B-B14F-4D97-AF65-F5344CB8AC3E}">
        <p14:creationId xmlns:p14="http://schemas.microsoft.com/office/powerpoint/2010/main" val="357086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mp; Two Content AL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F68971-0A2F-2DD6-483F-0A1B5B334C4B}"/>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76777B"/>
              </a:highligh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0C418166-5AEF-26D9-8D88-6567BACD9CE6}"/>
              </a:ext>
            </a:extLst>
          </p:cNvPr>
          <p:cNvSpPr>
            <a:spLocks noGrp="1"/>
          </p:cNvSpPr>
          <p:nvPr>
            <p:ph idx="13" hasCustomPrompt="1"/>
          </p:nvPr>
        </p:nvSpPr>
        <p:spPr>
          <a:xfrm>
            <a:off x="613227" y="1584585"/>
            <a:ext cx="5040441" cy="4211374"/>
          </a:xfrm>
          <a:prstGeom prst="rect">
            <a:avLst/>
          </a:prstGeom>
        </p:spPr>
        <p:txBody>
          <a:bodyPr/>
          <a:lstStyle>
            <a:lvl1pPr>
              <a:defRPr b="1" i="0">
                <a:solidFill>
                  <a:srgbClr val="7B7C7F"/>
                </a:solidFill>
                <a:latin typeface="Calibri" panose="020F0502020204030204" pitchFamily="34" charset="0"/>
              </a:defRPr>
            </a:lvl1pPr>
            <a:lvl2pPr>
              <a:defRPr b="0" i="0">
                <a:solidFill>
                  <a:srgbClr val="7B7C7F"/>
                </a:solidFill>
                <a:latin typeface="Calibri" panose="020F0502020204030204" pitchFamily="34" charset="0"/>
              </a:defRPr>
            </a:lvl2pPr>
            <a:lvl3pPr>
              <a:defRPr b="0" i="0">
                <a:solidFill>
                  <a:srgbClr val="7B7C7F"/>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5" name="Content Placeholder 2">
            <a:extLst>
              <a:ext uri="{FF2B5EF4-FFF2-40B4-BE49-F238E27FC236}">
                <a16:creationId xmlns:a16="http://schemas.microsoft.com/office/drawing/2014/main" id="{4A50C4BF-EBF6-AFFE-831B-7A878851F877}"/>
              </a:ext>
            </a:extLst>
          </p:cNvPr>
          <p:cNvSpPr>
            <a:spLocks noGrp="1"/>
          </p:cNvSpPr>
          <p:nvPr>
            <p:ph idx="14" hasCustomPrompt="1"/>
          </p:nvPr>
        </p:nvSpPr>
        <p:spPr>
          <a:xfrm>
            <a:off x="6093571" y="1584585"/>
            <a:ext cx="5040441" cy="4211374"/>
          </a:xfrm>
          <a:prstGeom prst="rect">
            <a:avLst/>
          </a:prstGeom>
        </p:spPr>
        <p:txBody>
          <a:bodyPr/>
          <a:lstStyle>
            <a:lvl1pPr>
              <a:defRPr b="1" i="0">
                <a:solidFill>
                  <a:srgbClr val="7B7C7F"/>
                </a:solidFill>
                <a:latin typeface="Calibri" panose="020F0502020204030204" pitchFamily="34" charset="0"/>
              </a:defRPr>
            </a:lvl1pPr>
            <a:lvl2pPr>
              <a:defRPr b="0" i="0">
                <a:solidFill>
                  <a:srgbClr val="7B7C7F"/>
                </a:solidFill>
                <a:latin typeface="Calibri" panose="020F0502020204030204" pitchFamily="34" charset="0"/>
              </a:defRPr>
            </a:lvl2pPr>
            <a:lvl3pPr>
              <a:defRPr b="0" i="0">
                <a:solidFill>
                  <a:srgbClr val="7B7C7F"/>
                </a:solidFill>
                <a:latin typeface="Calibri" panose="020F0502020204030204" pitchFamily="34" charset="0"/>
              </a:defRPr>
            </a:lvl3pPr>
          </a:lstStyle>
          <a:p>
            <a:pPr lvl="0"/>
            <a:r>
              <a:rPr lang="en-US"/>
              <a:t>Main Bullet</a:t>
            </a:r>
          </a:p>
          <a:p>
            <a:pPr lvl="1"/>
            <a:r>
              <a:rPr lang="en-US"/>
              <a:t>Sub-bullet 1</a:t>
            </a:r>
          </a:p>
          <a:p>
            <a:pPr lvl="2"/>
            <a:r>
              <a:rPr lang="en-US"/>
              <a:t>Sub-bullet 2</a:t>
            </a:r>
          </a:p>
        </p:txBody>
      </p:sp>
      <p:sp>
        <p:nvSpPr>
          <p:cNvPr id="16" name="Title 1">
            <a:extLst>
              <a:ext uri="{FF2B5EF4-FFF2-40B4-BE49-F238E27FC236}">
                <a16:creationId xmlns:a16="http://schemas.microsoft.com/office/drawing/2014/main" id="{10449A0F-3770-EEA9-6C07-ECADA6925CF1}"/>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12" name="Rectangle 11">
            <a:extLst>
              <a:ext uri="{FF2B5EF4-FFF2-40B4-BE49-F238E27FC236}">
                <a16:creationId xmlns:a16="http://schemas.microsoft.com/office/drawing/2014/main" id="{85103B3C-B4AF-9608-708C-37DCB426345C}"/>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Slide Number Placeholder 18">
            <a:extLst>
              <a:ext uri="{FF2B5EF4-FFF2-40B4-BE49-F238E27FC236}">
                <a16:creationId xmlns:a16="http://schemas.microsoft.com/office/drawing/2014/main" id="{1DF9BCAA-7A52-2835-C21C-E0360215AE32}"/>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 name="Content Placeholder 10">
            <a:extLst>
              <a:ext uri="{FF2B5EF4-FFF2-40B4-BE49-F238E27FC236}">
                <a16:creationId xmlns:a16="http://schemas.microsoft.com/office/drawing/2014/main" id="{114240E8-E696-76BB-3BA6-82E0D0CE0C2E}"/>
              </a:ext>
            </a:extLst>
          </p:cNvPr>
          <p:cNvSpPr>
            <a:spLocks noGrp="1"/>
          </p:cNvSpPr>
          <p:nvPr>
            <p:ph sz="quarter" idx="10" hasCustomPrompt="1"/>
          </p:nvPr>
        </p:nvSpPr>
        <p:spPr>
          <a:xfrm>
            <a:off x="1775013" y="6236572"/>
            <a:ext cx="7978588"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dirty="0"/>
              <a:t>&lt;Disclosures/Footnotes&gt;</a:t>
            </a:r>
          </a:p>
        </p:txBody>
      </p:sp>
      <p:pic>
        <p:nvPicPr>
          <p:cNvPr id="7" name="Picture 6">
            <a:extLst>
              <a:ext uri="{FF2B5EF4-FFF2-40B4-BE49-F238E27FC236}">
                <a16:creationId xmlns:a16="http://schemas.microsoft.com/office/drawing/2014/main" id="{96F9A45F-42B3-BD74-45C2-4FE05566B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161" y="6082221"/>
            <a:ext cx="1177011" cy="524041"/>
          </a:xfrm>
          <a:prstGeom prst="rect">
            <a:avLst/>
          </a:prstGeom>
        </p:spPr>
      </p:pic>
    </p:spTree>
    <p:extLst>
      <p:ext uri="{BB962C8B-B14F-4D97-AF65-F5344CB8AC3E}">
        <p14:creationId xmlns:p14="http://schemas.microsoft.com/office/powerpoint/2010/main" val="4159001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Chart/Dat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E7A1E2-48E7-A007-EE9C-A47944567DFA}"/>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graphicFrame>
        <p:nvGraphicFramePr>
          <p:cNvPr id="10" name="Table 10">
            <a:extLst>
              <a:ext uri="{FF2B5EF4-FFF2-40B4-BE49-F238E27FC236}">
                <a16:creationId xmlns:a16="http://schemas.microsoft.com/office/drawing/2014/main" id="{43B08D97-CE3F-B252-A9F4-373D1A57942E}"/>
              </a:ext>
            </a:extLst>
          </p:cNvPr>
          <p:cNvGraphicFramePr>
            <a:graphicFrameLocks noGrp="1"/>
          </p:cNvGraphicFramePr>
          <p:nvPr userDrawn="1">
            <p:extLst>
              <p:ext uri="{D42A27DB-BD31-4B8C-83A1-F6EECF244321}">
                <p14:modId xmlns:p14="http://schemas.microsoft.com/office/powerpoint/2010/main" val="1408546244"/>
              </p:ext>
            </p:extLst>
          </p:nvPr>
        </p:nvGraphicFramePr>
        <p:xfrm>
          <a:off x="1962410" y="3429000"/>
          <a:ext cx="8267180" cy="2326497"/>
        </p:xfrm>
        <a:graphic>
          <a:graphicData uri="http://schemas.openxmlformats.org/drawingml/2006/table">
            <a:tbl>
              <a:tblPr firstRow="1" bandRow="1">
                <a:tableStyleId>{93296810-A885-4BE3-A3E7-6D5BEEA58F35}</a:tableStyleId>
              </a:tblPr>
              <a:tblGrid>
                <a:gridCol w="1653436">
                  <a:extLst>
                    <a:ext uri="{9D8B030D-6E8A-4147-A177-3AD203B41FA5}">
                      <a16:colId xmlns:a16="http://schemas.microsoft.com/office/drawing/2014/main" val="3320508603"/>
                    </a:ext>
                  </a:extLst>
                </a:gridCol>
                <a:gridCol w="1653436">
                  <a:extLst>
                    <a:ext uri="{9D8B030D-6E8A-4147-A177-3AD203B41FA5}">
                      <a16:colId xmlns:a16="http://schemas.microsoft.com/office/drawing/2014/main" val="9225341"/>
                    </a:ext>
                  </a:extLst>
                </a:gridCol>
                <a:gridCol w="1653436">
                  <a:extLst>
                    <a:ext uri="{9D8B030D-6E8A-4147-A177-3AD203B41FA5}">
                      <a16:colId xmlns:a16="http://schemas.microsoft.com/office/drawing/2014/main" val="503183948"/>
                    </a:ext>
                  </a:extLst>
                </a:gridCol>
                <a:gridCol w="1653436">
                  <a:extLst>
                    <a:ext uri="{9D8B030D-6E8A-4147-A177-3AD203B41FA5}">
                      <a16:colId xmlns:a16="http://schemas.microsoft.com/office/drawing/2014/main" val="2021472850"/>
                    </a:ext>
                  </a:extLst>
                </a:gridCol>
                <a:gridCol w="1653436">
                  <a:extLst>
                    <a:ext uri="{9D8B030D-6E8A-4147-A177-3AD203B41FA5}">
                      <a16:colId xmlns:a16="http://schemas.microsoft.com/office/drawing/2014/main" val="3918534134"/>
                    </a:ext>
                  </a:extLst>
                </a:gridCol>
              </a:tblGrid>
              <a:tr h="440547">
                <a:tc>
                  <a:txBody>
                    <a:bodyPr/>
                    <a:lstStyle/>
                    <a:p>
                      <a:pPr algn="ctr"/>
                      <a:r>
                        <a:rPr lang="en-US" sz="1600" dirty="0">
                          <a:solidFill>
                            <a:schemeClr val="bg1"/>
                          </a:solidFill>
                        </a:rPr>
                        <a:t>Headline 1</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mn-lt"/>
                          <a:ea typeface="+mn-ea"/>
                          <a:cs typeface="+mn-cs"/>
                        </a:rPr>
                        <a:t>Headline</a:t>
                      </a:r>
                      <a:r>
                        <a:rPr lang="en-US" sz="1600" dirty="0">
                          <a:solidFill>
                            <a:schemeClr val="bg1"/>
                          </a:solidFill>
                        </a:rPr>
                        <a:t> 2</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mn-lt"/>
                          <a:ea typeface="+mn-ea"/>
                          <a:cs typeface="+mn-cs"/>
                        </a:rPr>
                        <a:t>Headline</a:t>
                      </a:r>
                      <a:r>
                        <a:rPr lang="en-US" sz="1600" dirty="0">
                          <a:solidFill>
                            <a:schemeClr val="bg1"/>
                          </a:solidFill>
                        </a:rPr>
                        <a:t> 3</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mn-lt"/>
                          <a:ea typeface="+mn-ea"/>
                          <a:cs typeface="+mn-cs"/>
                        </a:rPr>
                        <a:t>Headline</a:t>
                      </a:r>
                      <a:r>
                        <a:rPr lang="en-US" sz="1600" dirty="0">
                          <a:solidFill>
                            <a:schemeClr val="bg1"/>
                          </a:solidFill>
                        </a:rPr>
                        <a:t> 4</a:t>
                      </a:r>
                    </a:p>
                  </a:txBody>
                  <a:tcPr marL="93006" marR="93006" marT="46503" marB="46503" anchor="ctr">
                    <a:solidFill>
                      <a:srgbClr val="8CC6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mn-lt"/>
                          <a:ea typeface="+mn-ea"/>
                          <a:cs typeface="+mn-cs"/>
                        </a:rPr>
                        <a:t>Headline</a:t>
                      </a:r>
                      <a:r>
                        <a:rPr lang="en-US" sz="1600" dirty="0">
                          <a:solidFill>
                            <a:schemeClr val="bg1"/>
                          </a:solidFill>
                        </a:rPr>
                        <a:t> 5</a:t>
                      </a:r>
                    </a:p>
                  </a:txBody>
                  <a:tcPr marL="93006" marR="93006" marT="46503" marB="46503" anchor="ctr">
                    <a:solidFill>
                      <a:srgbClr val="8CC640"/>
                    </a:solidFill>
                  </a:tcPr>
                </a:tc>
                <a:extLst>
                  <a:ext uri="{0D108BD9-81ED-4DB2-BD59-A6C34878D82A}">
                    <a16:rowId xmlns:a16="http://schemas.microsoft.com/office/drawing/2014/main" val="3536793329"/>
                  </a:ext>
                </a:extLst>
              </a:tr>
              <a:tr h="377190">
                <a:tc>
                  <a:txBody>
                    <a:bodyPr/>
                    <a:lstStyle/>
                    <a:p>
                      <a:pPr algn="ctr"/>
                      <a:r>
                        <a:rPr lang="en-US" sz="1200" dirty="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2147913074"/>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3218992527"/>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3228138978"/>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410907736"/>
                  </a:ext>
                </a:extLst>
              </a:tr>
              <a:tr h="377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7B7C7F"/>
                          </a:solidFill>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7B7C7F"/>
                          </a:solidFill>
                          <a:latin typeface="+mn-lt"/>
                          <a:ea typeface="+mn-ea"/>
                          <a:cs typeface="+mn-cs"/>
                        </a:rPr>
                        <a:t>Sample Content</a:t>
                      </a:r>
                    </a:p>
                  </a:txBody>
                  <a:tcPr marL="93006" marR="93006" marT="46503" marB="46503" anchor="ctr">
                    <a:solidFill>
                      <a:srgbClr val="F0F0F0"/>
                    </a:solidFill>
                  </a:tcPr>
                </a:tc>
                <a:extLst>
                  <a:ext uri="{0D108BD9-81ED-4DB2-BD59-A6C34878D82A}">
                    <a16:rowId xmlns:a16="http://schemas.microsoft.com/office/drawing/2014/main" val="2066281336"/>
                  </a:ext>
                </a:extLst>
              </a:tr>
            </a:tbl>
          </a:graphicData>
        </a:graphic>
      </p:graphicFrame>
      <p:sp>
        <p:nvSpPr>
          <p:cNvPr id="14" name="Content Placeholder 2">
            <a:extLst>
              <a:ext uri="{FF2B5EF4-FFF2-40B4-BE49-F238E27FC236}">
                <a16:creationId xmlns:a16="http://schemas.microsoft.com/office/drawing/2014/main" id="{715E0AFB-C342-7DBB-00C5-F7F1B1FCD0E4}"/>
              </a:ext>
            </a:extLst>
          </p:cNvPr>
          <p:cNvSpPr>
            <a:spLocks noGrp="1"/>
          </p:cNvSpPr>
          <p:nvPr>
            <p:ph idx="15" hasCustomPrompt="1"/>
          </p:nvPr>
        </p:nvSpPr>
        <p:spPr>
          <a:xfrm>
            <a:off x="613226" y="1584585"/>
            <a:ext cx="10515599" cy="1656456"/>
          </a:xfrm>
          <a:prstGeom prst="rect">
            <a:avLst/>
          </a:prstGeom>
        </p:spPr>
        <p:txBody>
          <a:bodyPr/>
          <a:lstStyle>
            <a:lvl1pPr>
              <a:defRPr b="1" i="0">
                <a:solidFill>
                  <a:srgbClr val="76777B"/>
                </a:solidFill>
                <a:latin typeface="Calibri" panose="020F0502020204030204" pitchFamily="34" charset="0"/>
              </a:defRPr>
            </a:lvl1pPr>
            <a:lvl2pPr>
              <a:defRPr b="0" i="0">
                <a:solidFill>
                  <a:srgbClr val="76777B"/>
                </a:solidFill>
                <a:latin typeface="Calibri" panose="020F0502020204030204" pitchFamily="34" charset="0"/>
              </a:defRPr>
            </a:lvl2pPr>
            <a:lvl3pPr>
              <a:defRPr b="0" i="0">
                <a:solidFill>
                  <a:srgbClr val="76777B"/>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15" name="Title 1">
            <a:extLst>
              <a:ext uri="{FF2B5EF4-FFF2-40B4-BE49-F238E27FC236}">
                <a16:creationId xmlns:a16="http://schemas.microsoft.com/office/drawing/2014/main" id="{6EEF1935-60B2-7EB4-64FF-197FC63F7FDB}"/>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16" name="Rectangle 15">
            <a:extLst>
              <a:ext uri="{FF2B5EF4-FFF2-40B4-BE49-F238E27FC236}">
                <a16:creationId xmlns:a16="http://schemas.microsoft.com/office/drawing/2014/main" id="{4D0E9C20-C839-D207-FFC6-DA720E93425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CEBB0A4-BEC0-C614-56F9-3A36ECB9A6FF}"/>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lide Number Placeholder 18">
            <a:extLst>
              <a:ext uri="{FF2B5EF4-FFF2-40B4-BE49-F238E27FC236}">
                <a16:creationId xmlns:a16="http://schemas.microsoft.com/office/drawing/2014/main" id="{BBC08084-8CD1-4BD1-0B78-64A7BE901DF6}"/>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dirty="0">
              <a:latin typeface="Calibri" panose="020F0502020204030204" pitchFamily="34" charset="0"/>
            </a:endParaRPr>
          </a:p>
        </p:txBody>
      </p:sp>
      <p:pic>
        <p:nvPicPr>
          <p:cNvPr id="21" name="Picture 20">
            <a:extLst>
              <a:ext uri="{FF2B5EF4-FFF2-40B4-BE49-F238E27FC236}">
                <a16:creationId xmlns:a16="http://schemas.microsoft.com/office/drawing/2014/main" id="{30622714-9960-5426-7C3F-2A485F1ED110}"/>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2" name="Content Placeholder 10">
            <a:extLst>
              <a:ext uri="{FF2B5EF4-FFF2-40B4-BE49-F238E27FC236}">
                <a16:creationId xmlns:a16="http://schemas.microsoft.com/office/drawing/2014/main" id="{A02BF682-3737-0BED-C37B-B9B2ACFB3281}"/>
              </a:ext>
            </a:extLst>
          </p:cNvPr>
          <p:cNvSpPr>
            <a:spLocks noGrp="1"/>
          </p:cNvSpPr>
          <p:nvPr>
            <p:ph sz="quarter" idx="10" hasCustomPrompt="1"/>
          </p:nvPr>
        </p:nvSpPr>
        <p:spPr>
          <a:xfrm>
            <a:off x="521787" y="6287601"/>
            <a:ext cx="10620830" cy="275482"/>
          </a:xfrm>
          <a:prstGeom prst="rect">
            <a:avLst/>
          </a:prstGeom>
        </p:spPr>
        <p:txBody>
          <a:bodyPr anchor="b"/>
          <a:lstStyle>
            <a:lvl1pPr marL="0" indent="0">
              <a:buNone/>
              <a:defRPr sz="800" b="0" i="0">
                <a:solidFill>
                  <a:srgbClr val="76777B"/>
                </a:solidFill>
                <a:latin typeface="Calibri" panose="020F0502020204030204" pitchFamily="34" charset="0"/>
              </a:defRPr>
            </a:lvl1pPr>
          </a:lstStyle>
          <a:p>
            <a:pPr lvl="0"/>
            <a:r>
              <a:rPr lang="en-US" dirty="0"/>
              <a:t>&lt;Disclosures/Footnotes&gt;</a:t>
            </a:r>
          </a:p>
        </p:txBody>
      </p:sp>
      <p:sp>
        <p:nvSpPr>
          <p:cNvPr id="4" name="TextBox 3">
            <a:extLst>
              <a:ext uri="{FF2B5EF4-FFF2-40B4-BE49-F238E27FC236}">
                <a16:creationId xmlns:a16="http://schemas.microsoft.com/office/drawing/2014/main" id="{BB0C88EB-ADFE-86DE-3A9F-802FE9077C2F}"/>
              </a:ext>
            </a:extLst>
          </p:cNvPr>
          <p:cNvSpPr txBox="1"/>
          <p:nvPr userDrawn="1"/>
        </p:nvSpPr>
        <p:spPr>
          <a:xfrm>
            <a:off x="514716" y="6563083"/>
            <a:ext cx="10779360" cy="207749"/>
          </a:xfrm>
          <a:prstGeom prst="rect">
            <a:avLst/>
          </a:prstGeom>
          <a:noFill/>
        </p:spPr>
        <p:txBody>
          <a:bodyPr wrap="square" rtlCol="0">
            <a:spAutoFit/>
          </a:bodyPr>
          <a:lstStyle/>
          <a:p>
            <a:pPr lvl="0">
              <a:lnSpc>
                <a:spcPts val="860"/>
              </a:lnSpc>
              <a:spcAft>
                <a:spcPts val="300"/>
              </a:spcAft>
            </a:pPr>
            <a:r>
              <a:rPr lang="en-US" sz="800" dirty="0">
                <a:solidFill>
                  <a:schemeClr val="tx1">
                    <a:lumMod val="50000"/>
                    <a:lumOff val="50000"/>
                  </a:schemeClr>
                </a:solidFill>
              </a:rPr>
              <a:t>©2026 Longbridge Financial, LLC. NMLS ID # 957935. NOT FOR FURTHER DISTRIBUTION.</a:t>
            </a:r>
            <a:endParaRPr lang="en-US" sz="800" spc="-50" baseline="0" dirty="0">
              <a:solidFill>
                <a:schemeClr val="tx1">
                  <a:lumMod val="50000"/>
                  <a:lumOff val="50000"/>
                </a:schemeClr>
              </a:solidFill>
            </a:endParaRPr>
          </a:p>
        </p:txBody>
      </p:sp>
    </p:spTree>
    <p:extLst>
      <p:ext uri="{BB962C8B-B14F-4D97-AF65-F5344CB8AC3E}">
        <p14:creationId xmlns:p14="http://schemas.microsoft.com/office/powerpoint/2010/main" val="2042531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Chart/Dat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046D3-9EE7-FE4E-2B8B-2599C4171AD4}"/>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76777B"/>
              </a:highlight>
            </a:endParaRPr>
          </a:p>
        </p:txBody>
      </p:sp>
      <p:graphicFrame>
        <p:nvGraphicFramePr>
          <p:cNvPr id="3" name="Chart 2">
            <a:extLst>
              <a:ext uri="{FF2B5EF4-FFF2-40B4-BE49-F238E27FC236}">
                <a16:creationId xmlns:a16="http://schemas.microsoft.com/office/drawing/2014/main" id="{2C583B60-D0B4-5FB9-C428-685946A9C40A}"/>
              </a:ext>
            </a:extLst>
          </p:cNvPr>
          <p:cNvGraphicFramePr/>
          <p:nvPr userDrawn="1">
            <p:extLst>
              <p:ext uri="{D42A27DB-BD31-4B8C-83A1-F6EECF244321}">
                <p14:modId xmlns:p14="http://schemas.microsoft.com/office/powerpoint/2010/main" val="2407813886"/>
              </p:ext>
            </p:extLst>
          </p:nvPr>
        </p:nvGraphicFramePr>
        <p:xfrm>
          <a:off x="2473777" y="1605753"/>
          <a:ext cx="6794500" cy="4529667"/>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A13A3DB5-76DB-E58A-F60E-5F52625C6C30}"/>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solidFill>
                  <a:srgbClr val="8CC640"/>
                </a:solidFill>
                <a:latin typeface="Calibri" panose="020F0502020204030204" pitchFamily="34" charset="0"/>
              </a:defRPr>
            </a:lvl1pPr>
          </a:lstStyle>
          <a:p>
            <a:r>
              <a:rPr lang="en-US" dirty="0"/>
              <a:t>Slide Title</a:t>
            </a:r>
          </a:p>
        </p:txBody>
      </p:sp>
      <p:sp>
        <p:nvSpPr>
          <p:cNvPr id="12" name="Rectangle 11">
            <a:extLst>
              <a:ext uri="{FF2B5EF4-FFF2-40B4-BE49-F238E27FC236}">
                <a16:creationId xmlns:a16="http://schemas.microsoft.com/office/drawing/2014/main" id="{E17A1626-5E0C-EC30-4C2A-7A0ADEE02D18}"/>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F23372F-762F-B5EB-B3FE-F9B1879EF517}"/>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8">
            <a:extLst>
              <a:ext uri="{FF2B5EF4-FFF2-40B4-BE49-F238E27FC236}">
                <a16:creationId xmlns:a16="http://schemas.microsoft.com/office/drawing/2014/main" id="{9D84818C-FEEE-1F71-6AB2-C0FCCE4925BB}"/>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dirty="0">
              <a:latin typeface="Calibri" panose="020F0502020204030204" pitchFamily="34" charset="0"/>
            </a:endParaRPr>
          </a:p>
        </p:txBody>
      </p:sp>
      <p:pic>
        <p:nvPicPr>
          <p:cNvPr id="15" name="Picture 14">
            <a:extLst>
              <a:ext uri="{FF2B5EF4-FFF2-40B4-BE49-F238E27FC236}">
                <a16:creationId xmlns:a16="http://schemas.microsoft.com/office/drawing/2014/main" id="{6A8951A9-9996-9309-D466-82F64272C665}"/>
              </a:ext>
            </a:extLst>
          </p:cNvPr>
          <p:cNvPicPr>
            <a:picLocks noChangeAspect="1"/>
          </p:cNvPicPr>
          <p:nvPr userDrawn="1"/>
        </p:nvPicPr>
        <p:blipFill>
          <a:blip r:embed="rId3"/>
          <a:stretch>
            <a:fillRect/>
          </a:stretch>
        </p:blipFill>
        <p:spPr>
          <a:xfrm>
            <a:off x="11758172" y="543593"/>
            <a:ext cx="382601" cy="115670"/>
          </a:xfrm>
          <a:prstGeom prst="rect">
            <a:avLst/>
          </a:prstGeom>
        </p:spPr>
      </p:pic>
      <p:sp>
        <p:nvSpPr>
          <p:cNvPr id="2" name="Content Placeholder 10">
            <a:extLst>
              <a:ext uri="{FF2B5EF4-FFF2-40B4-BE49-F238E27FC236}">
                <a16:creationId xmlns:a16="http://schemas.microsoft.com/office/drawing/2014/main" id="{C5D4A14C-5647-0C1F-E24D-4050F2D2B9C0}"/>
              </a:ext>
            </a:extLst>
          </p:cNvPr>
          <p:cNvSpPr>
            <a:spLocks noGrp="1"/>
          </p:cNvSpPr>
          <p:nvPr>
            <p:ph sz="quarter" idx="10" hasCustomPrompt="1"/>
          </p:nvPr>
        </p:nvSpPr>
        <p:spPr>
          <a:xfrm>
            <a:off x="521787" y="6287601"/>
            <a:ext cx="10620830" cy="275482"/>
          </a:xfrm>
          <a:prstGeom prst="rect">
            <a:avLst/>
          </a:prstGeom>
        </p:spPr>
        <p:txBody>
          <a:bodyPr anchor="b"/>
          <a:lstStyle>
            <a:lvl1pPr marL="0" indent="0">
              <a:buNone/>
              <a:defRPr sz="800" b="0" i="0">
                <a:solidFill>
                  <a:srgbClr val="76777B"/>
                </a:solidFill>
                <a:latin typeface="Calibri" panose="020F0502020204030204" pitchFamily="34" charset="0"/>
              </a:defRPr>
            </a:lvl1pPr>
          </a:lstStyle>
          <a:p>
            <a:pPr lvl="0"/>
            <a:r>
              <a:rPr lang="en-US" dirty="0"/>
              <a:t>&lt;Disclosures/Footnotes&gt;</a:t>
            </a:r>
          </a:p>
        </p:txBody>
      </p:sp>
      <p:sp>
        <p:nvSpPr>
          <p:cNvPr id="5" name="TextBox 4">
            <a:extLst>
              <a:ext uri="{FF2B5EF4-FFF2-40B4-BE49-F238E27FC236}">
                <a16:creationId xmlns:a16="http://schemas.microsoft.com/office/drawing/2014/main" id="{7C5A1BA0-6055-8819-D333-F8735731DD76}"/>
              </a:ext>
            </a:extLst>
          </p:cNvPr>
          <p:cNvSpPr txBox="1"/>
          <p:nvPr userDrawn="1"/>
        </p:nvSpPr>
        <p:spPr>
          <a:xfrm>
            <a:off x="514716" y="6563083"/>
            <a:ext cx="10779360" cy="207749"/>
          </a:xfrm>
          <a:prstGeom prst="rect">
            <a:avLst/>
          </a:prstGeom>
          <a:noFill/>
        </p:spPr>
        <p:txBody>
          <a:bodyPr wrap="square" rtlCol="0">
            <a:spAutoFit/>
          </a:bodyPr>
          <a:lstStyle/>
          <a:p>
            <a:pPr lvl="0">
              <a:lnSpc>
                <a:spcPts val="860"/>
              </a:lnSpc>
              <a:spcAft>
                <a:spcPts val="300"/>
              </a:spcAft>
            </a:pPr>
            <a:r>
              <a:rPr lang="en-US" sz="800" dirty="0">
                <a:solidFill>
                  <a:schemeClr val="tx1">
                    <a:lumMod val="50000"/>
                    <a:lumOff val="50000"/>
                  </a:schemeClr>
                </a:solidFill>
              </a:rPr>
              <a:t>©2026 Longbridge Financial, LLC. NMLS ID # 957935. NOT FOR FURTHER DISTRIBUTION.</a:t>
            </a:r>
            <a:endParaRPr lang="en-US" sz="800" spc="-50" baseline="0" dirty="0">
              <a:solidFill>
                <a:schemeClr val="tx1">
                  <a:lumMod val="50000"/>
                  <a:lumOff val="50000"/>
                </a:schemeClr>
              </a:solidFill>
            </a:endParaRPr>
          </a:p>
        </p:txBody>
      </p:sp>
    </p:spTree>
    <p:extLst>
      <p:ext uri="{BB962C8B-B14F-4D97-AF65-F5344CB8AC3E}">
        <p14:creationId xmlns:p14="http://schemas.microsoft.com/office/powerpoint/2010/main" val="368252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1437E1-27C0-4527-B17F-FD199E0579D7}"/>
              </a:ext>
            </a:extLst>
          </p:cNvPr>
          <p:cNvSpPr txBox="1"/>
          <p:nvPr userDrawn="1"/>
        </p:nvSpPr>
        <p:spPr>
          <a:xfrm>
            <a:off x="0" y="2321004"/>
            <a:ext cx="11696699" cy="2215991"/>
          </a:xfrm>
          <a:prstGeom prst="rect">
            <a:avLst/>
          </a:prstGeom>
          <a:noFill/>
        </p:spPr>
        <p:txBody>
          <a:bodyPr wrap="square" rtlCol="0">
            <a:spAutoFit/>
          </a:bodyPr>
          <a:lstStyle/>
          <a:p>
            <a:pPr algn="ctr"/>
            <a:r>
              <a:rPr lang="en-US" sz="13800" b="1" i="0" spc="700" baseline="0" dirty="0">
                <a:solidFill>
                  <a:srgbClr val="414042"/>
                </a:solidFill>
                <a:latin typeface="Calibri" panose="020F0502020204030204" pitchFamily="34" charset="0"/>
              </a:rPr>
              <a:t>Q</a:t>
            </a:r>
            <a:r>
              <a:rPr lang="en-US" sz="13800" b="1" i="0" spc="700" baseline="0" dirty="0">
                <a:solidFill>
                  <a:srgbClr val="8CC640"/>
                </a:solidFill>
                <a:latin typeface="Calibri" panose="020F0502020204030204" pitchFamily="34" charset="0"/>
              </a:rPr>
              <a:t>&amp;</a:t>
            </a:r>
            <a:r>
              <a:rPr lang="en-US" sz="13800" b="1" i="0" spc="700" baseline="0" dirty="0">
                <a:solidFill>
                  <a:srgbClr val="414042"/>
                </a:solidFill>
                <a:latin typeface="Calibri" panose="020F0502020204030204" pitchFamily="34" charset="0"/>
              </a:rPr>
              <a:t>A</a:t>
            </a:r>
          </a:p>
        </p:txBody>
      </p:sp>
      <p:sp>
        <p:nvSpPr>
          <p:cNvPr id="9" name="Rectangle 8">
            <a:extLst>
              <a:ext uri="{FF2B5EF4-FFF2-40B4-BE49-F238E27FC236}">
                <a16:creationId xmlns:a16="http://schemas.microsoft.com/office/drawing/2014/main" id="{D1566E43-3CFF-98F5-DD94-CA50859892DA}"/>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C3C2165-B12B-6B96-7C8E-94D65CFEA27E}"/>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8">
            <a:extLst>
              <a:ext uri="{FF2B5EF4-FFF2-40B4-BE49-F238E27FC236}">
                <a16:creationId xmlns:a16="http://schemas.microsoft.com/office/drawing/2014/main" id="{23EA816C-B867-A58B-A98E-0A49F91FAA0E}"/>
              </a:ext>
            </a:extLst>
          </p:cNvPr>
          <p:cNvSpPr txBox="1">
            <a:spLocks/>
          </p:cNvSpPr>
          <p:nvPr userDrawn="1"/>
        </p:nvSpPr>
        <p:spPr>
          <a:xfrm>
            <a:off x="11696700" y="6355333"/>
            <a:ext cx="495300" cy="492729"/>
          </a:xfrm>
          <a:prstGeom prst="rect">
            <a:avLst/>
          </a:prstGeom>
        </p:spPr>
        <p:txBody>
          <a:bodyPr anchor="ctr" anchorCtr="0"/>
          <a:lstStyle>
            <a:defPPr>
              <a:defRPr lang="en-US"/>
            </a:defPPr>
            <a:lvl1pPr marL="0" algn="ctr" defTabSz="914400" rtl="0" eaLnBrk="1" latinLnBrk="0" hangingPunct="1">
              <a:defRPr sz="1200" b="1" i="0" kern="1200">
                <a:solidFill>
                  <a:schemeClr val="bg1"/>
                </a:solidFill>
                <a:latin typeface="Proxima Nova Th"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0899B-0CC7-2C4C-8D27-D3BB834F200E}" type="slidenum">
              <a:rPr lang="en-US" b="0" i="0" smtClean="0">
                <a:latin typeface="Calibri" panose="020F0502020204030204" pitchFamily="34" charset="0"/>
              </a:rPr>
              <a:pPr/>
              <a:t>‹#›</a:t>
            </a:fld>
            <a:endParaRPr lang="en-US" b="0" i="0" dirty="0">
              <a:latin typeface="Calibri" panose="020F0502020204030204" pitchFamily="34" charset="0"/>
            </a:endParaRPr>
          </a:p>
        </p:txBody>
      </p:sp>
      <p:pic>
        <p:nvPicPr>
          <p:cNvPr id="12" name="Picture 11">
            <a:extLst>
              <a:ext uri="{FF2B5EF4-FFF2-40B4-BE49-F238E27FC236}">
                <a16:creationId xmlns:a16="http://schemas.microsoft.com/office/drawing/2014/main" id="{C0CE7629-68E7-C1A5-5A38-69BD8C648F3F}"/>
              </a:ext>
            </a:extLst>
          </p:cNvPr>
          <p:cNvPicPr>
            <a:picLocks noChangeAspect="1"/>
          </p:cNvPicPr>
          <p:nvPr userDrawn="1"/>
        </p:nvPicPr>
        <p:blipFill>
          <a:blip r:embed="rId2"/>
          <a:stretch>
            <a:fillRect/>
          </a:stretch>
        </p:blipFill>
        <p:spPr>
          <a:xfrm>
            <a:off x="11758172" y="543593"/>
            <a:ext cx="382601" cy="115670"/>
          </a:xfrm>
          <a:prstGeom prst="rect">
            <a:avLst/>
          </a:prstGeom>
        </p:spPr>
      </p:pic>
    </p:spTree>
    <p:extLst>
      <p:ext uri="{BB962C8B-B14F-4D97-AF65-F5344CB8AC3E}">
        <p14:creationId xmlns:p14="http://schemas.microsoft.com/office/powerpoint/2010/main" val="527229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We Heart Partn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13B7E8-5DCA-A24B-FB07-6BFB770FB764}"/>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213649F-60E2-8DE8-1401-844E01CAC16E}"/>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8">
            <a:extLst>
              <a:ext uri="{FF2B5EF4-FFF2-40B4-BE49-F238E27FC236}">
                <a16:creationId xmlns:a16="http://schemas.microsoft.com/office/drawing/2014/main" id="{FB482B6E-A7A0-F6A5-46B6-F8C7AA2172A8}"/>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15" name="Picture 14">
            <a:extLst>
              <a:ext uri="{FF2B5EF4-FFF2-40B4-BE49-F238E27FC236}">
                <a16:creationId xmlns:a16="http://schemas.microsoft.com/office/drawing/2014/main" id="{4904FFC6-D4EE-8C72-456A-8081994FD526}"/>
              </a:ext>
            </a:extLst>
          </p:cNvPr>
          <p:cNvPicPr>
            <a:picLocks noChangeAspect="1"/>
          </p:cNvPicPr>
          <p:nvPr userDrawn="1"/>
        </p:nvPicPr>
        <p:blipFill>
          <a:blip r:embed="rId2"/>
          <a:stretch>
            <a:fillRect/>
          </a:stretch>
        </p:blipFill>
        <p:spPr>
          <a:xfrm>
            <a:off x="11758172" y="543593"/>
            <a:ext cx="382601" cy="115670"/>
          </a:xfrm>
          <a:prstGeom prst="rect">
            <a:avLst/>
          </a:prstGeom>
        </p:spPr>
      </p:pic>
      <p:grpSp>
        <p:nvGrpSpPr>
          <p:cNvPr id="6" name="Group 5">
            <a:extLst>
              <a:ext uri="{FF2B5EF4-FFF2-40B4-BE49-F238E27FC236}">
                <a16:creationId xmlns:a16="http://schemas.microsoft.com/office/drawing/2014/main" id="{B22B5B53-9421-4B94-9329-20431B4DFA8E}"/>
              </a:ext>
            </a:extLst>
          </p:cNvPr>
          <p:cNvGrpSpPr/>
          <p:nvPr userDrawn="1"/>
        </p:nvGrpSpPr>
        <p:grpSpPr>
          <a:xfrm>
            <a:off x="1296268" y="1584609"/>
            <a:ext cx="10400432" cy="1015663"/>
            <a:chOff x="1165929" y="1640268"/>
            <a:chExt cx="10400432" cy="1015663"/>
          </a:xfrm>
        </p:grpSpPr>
        <p:sp>
          <p:nvSpPr>
            <p:cNvPr id="4" name="TextBox 3">
              <a:extLst>
                <a:ext uri="{FF2B5EF4-FFF2-40B4-BE49-F238E27FC236}">
                  <a16:creationId xmlns:a16="http://schemas.microsoft.com/office/drawing/2014/main" id="{E4E46374-62A7-E2B7-2882-AA07C42EF951}"/>
                </a:ext>
              </a:extLst>
            </p:cNvPr>
            <p:cNvSpPr txBox="1"/>
            <p:nvPr userDrawn="1"/>
          </p:nvSpPr>
          <p:spPr>
            <a:xfrm>
              <a:off x="2084532" y="1640268"/>
              <a:ext cx="9481829" cy="1015663"/>
            </a:xfrm>
            <a:prstGeom prst="rect">
              <a:avLst/>
            </a:prstGeom>
            <a:noFill/>
          </p:spPr>
          <p:txBody>
            <a:bodyPr wrap="square" rtlCol="0">
              <a:spAutoFit/>
            </a:bodyPr>
            <a:lstStyle/>
            <a:p>
              <a:pPr algn="l"/>
              <a:r>
                <a:rPr lang="en-US" sz="6000" b="1" i="0" spc="0" baseline="0" dirty="0">
                  <a:solidFill>
                    <a:srgbClr val="414042"/>
                  </a:solidFill>
                  <a:latin typeface="Calibri" panose="020F0502020204030204" pitchFamily="34" charset="0"/>
                </a:rPr>
                <a:t>Proud Partner</a:t>
              </a:r>
              <a:endParaRPr lang="en-US" sz="6000" b="0" i="0" spc="0" baseline="0" dirty="0">
                <a:solidFill>
                  <a:srgbClr val="76777B"/>
                </a:solidFill>
                <a:latin typeface="Calibri" panose="020F0502020204030204" pitchFamily="34" charset="0"/>
              </a:endParaRPr>
            </a:p>
          </p:txBody>
        </p:sp>
        <p:pic>
          <p:nvPicPr>
            <p:cNvPr id="3" name="Picture 2">
              <a:extLst>
                <a:ext uri="{FF2B5EF4-FFF2-40B4-BE49-F238E27FC236}">
                  <a16:creationId xmlns:a16="http://schemas.microsoft.com/office/drawing/2014/main" id="{1BDABDF6-F401-FC6A-6B82-2351D2671D5B}"/>
                </a:ext>
              </a:extLst>
            </p:cNvPr>
            <p:cNvPicPr>
              <a:picLocks noChangeAspect="1"/>
            </p:cNvPicPr>
            <p:nvPr userDrawn="1"/>
          </p:nvPicPr>
          <p:blipFill>
            <a:blip r:embed="rId3"/>
            <a:stretch>
              <a:fillRect/>
            </a:stretch>
          </p:blipFill>
          <p:spPr>
            <a:xfrm>
              <a:off x="1165929" y="1757568"/>
              <a:ext cx="846606" cy="781062"/>
            </a:xfrm>
            <a:prstGeom prst="rect">
              <a:avLst/>
            </a:prstGeom>
          </p:spPr>
        </p:pic>
      </p:grpSp>
      <p:pic>
        <p:nvPicPr>
          <p:cNvPr id="2050" name="Picture 2" descr="FPA Digital Media | Financial Planning Association">
            <a:extLst>
              <a:ext uri="{FF2B5EF4-FFF2-40B4-BE49-F238E27FC236}">
                <a16:creationId xmlns:a16="http://schemas.microsoft.com/office/drawing/2014/main" id="{BDD0336C-EC13-4B5A-5A34-B98EFC304F9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55085" y="2830734"/>
            <a:ext cx="7182678" cy="292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394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NFS B2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511627" y="1288746"/>
            <a:ext cx="10515600" cy="745217"/>
          </a:xfrm>
          <a:prstGeom prst="rect">
            <a:avLst/>
          </a:prstGeom>
        </p:spPr>
        <p:txBody>
          <a:bodyPr>
            <a:noAutofit/>
          </a:bodyPr>
          <a:lstStyle>
            <a:lvl1pPr algn="ctr">
              <a:defRPr sz="4800" b="1" i="0">
                <a:latin typeface="Calibri" panose="020F0502020204030204" pitchFamily="34" charset="0"/>
              </a:defRPr>
            </a:lvl1pPr>
          </a:lstStyle>
          <a:p>
            <a:r>
              <a:rPr lang="en-US" dirty="0"/>
              <a:t>THANK YOU</a:t>
            </a:r>
          </a:p>
        </p:txBody>
      </p:sp>
      <p:sp>
        <p:nvSpPr>
          <p:cNvPr id="15" name="Rectangle 14">
            <a:extLst>
              <a:ext uri="{FF2B5EF4-FFF2-40B4-BE49-F238E27FC236}">
                <a16:creationId xmlns:a16="http://schemas.microsoft.com/office/drawing/2014/main" id="{7EC100CB-5011-4787-DF38-DCCA698AC03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84503F-4B84-0A61-1A72-6C9C2FD29D47}"/>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8">
            <a:extLst>
              <a:ext uri="{FF2B5EF4-FFF2-40B4-BE49-F238E27FC236}">
                <a16:creationId xmlns:a16="http://schemas.microsoft.com/office/drawing/2014/main" id="{120179E9-ADFE-0933-D96A-5578854AAAA8}"/>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18" name="Picture 17">
            <a:extLst>
              <a:ext uri="{FF2B5EF4-FFF2-40B4-BE49-F238E27FC236}">
                <a16:creationId xmlns:a16="http://schemas.microsoft.com/office/drawing/2014/main" id="{2B25D8CC-6BEC-DE2A-42C7-22230C9E7B82}"/>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10" name="TextBox 9">
            <a:extLst>
              <a:ext uri="{FF2B5EF4-FFF2-40B4-BE49-F238E27FC236}">
                <a16:creationId xmlns:a16="http://schemas.microsoft.com/office/drawing/2014/main" id="{28F46148-F7A8-0A63-55EB-59910F264637}"/>
              </a:ext>
            </a:extLst>
          </p:cNvPr>
          <p:cNvSpPr txBox="1"/>
          <p:nvPr userDrawn="1"/>
        </p:nvSpPr>
        <p:spPr>
          <a:xfrm>
            <a:off x="514716" y="5015934"/>
            <a:ext cx="10779360" cy="1131079"/>
          </a:xfrm>
          <a:prstGeom prst="rect">
            <a:avLst/>
          </a:prstGeom>
          <a:noFill/>
        </p:spPr>
        <p:txBody>
          <a:bodyPr wrap="square" rtlCol="0">
            <a:spAutoFit/>
          </a:bodyPr>
          <a:lstStyle/>
          <a:p>
            <a:pPr lvl="0">
              <a:lnSpc>
                <a:spcPts val="860"/>
              </a:lnSpc>
              <a:spcAft>
                <a:spcPts val="300"/>
              </a:spcAft>
            </a:pP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Platinum Reverse Mortgage (“Platinum”) is </a:t>
            </a: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Financial, LLC’s proprietary loan program and is not affiliated with the Home Equity Conversion Mortgage (HECM) loan program, which is insured by FHA. Platinum is available to qualified borrowers who also may be eligible for FHA’s HECM program or are seeking loan proceeds that are higher than FHA’s HECM program limit. Platinum currently is available only for eligible properties in select states. Please contact your loan originator to see if it is currently available in your state. </a:t>
            </a:r>
          </a:p>
          <a:p>
            <a:pPr lvl="0">
              <a:lnSpc>
                <a:spcPts val="860"/>
              </a:lnSpc>
              <a:spcAft>
                <a:spcPts val="300"/>
              </a:spcAft>
            </a:pPr>
            <a:r>
              <a:rPr lang="en-US" sz="800" b="1" i="0" spc="-50" baseline="0" dirty="0">
                <a:solidFill>
                  <a:schemeClr val="tx1">
                    <a:lumMod val="50000"/>
                    <a:lumOff val="50000"/>
                  </a:schemeClr>
                </a:solidFill>
                <a:effectLst/>
                <a:latin typeface="Calibri" panose="020F0502020204030204" pitchFamily="34" charset="0"/>
              </a:rPr>
              <a:t>This material has not been reviewed, approved or issued by HUD, FHA or any government agency. The company is not affiliated with or acting on behalf of or at the direction of HUD/FHA or any other government agency.   </a:t>
            </a:r>
          </a:p>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Charges such as an origination fee, mortgage insurance premiums, closing costs and/or servicing fees, if applicable, may be assessed and will be added to the loan balance. As long as you comply with the terms of the loan, you retain title until you sell or transfer the property, and, therefore, you are responsible for paying property taxes, insurance and maintenance. Failing to pay these amounts may cause the loan to become immediately due and/or subject the property to a tax lien, other encumbrance or foreclosure. The loan balance grows over time, and interest is added to that balance. Interest on a reverse mortgage is not deductible from your income tax until you repay all or part of the interest on the loan. Although the loan is non-recourse, at the maturity of the loan, the lender will have a claim against your property and you or your heirs may need to sell the property in order to repay the loan, or use other assets to repay the loan in order to retain the property.</a:t>
            </a:r>
            <a:endParaRPr lang="en-US" sz="800" b="1" i="0" spc="-50" baseline="0" dirty="0">
              <a:solidFill>
                <a:schemeClr val="tx1">
                  <a:lumMod val="50000"/>
                  <a:lumOff val="50000"/>
                </a:schemeClr>
              </a:solidFill>
              <a:effectLst/>
              <a:latin typeface="Calibri" panose="020F0502020204030204" pitchFamily="34" charset="0"/>
            </a:endParaRPr>
          </a:p>
          <a:p>
            <a:pPr lvl="0">
              <a:lnSpc>
                <a:spcPts val="860"/>
              </a:lnSpc>
              <a:spcAft>
                <a:spcPts val="300"/>
              </a:spcAft>
            </a:pPr>
            <a:endParaRPr lang="en-US" sz="800" b="1" i="0" spc="-50" baseline="0" dirty="0">
              <a:solidFill>
                <a:schemeClr val="tx1">
                  <a:lumMod val="50000"/>
                  <a:lumOff val="50000"/>
                </a:schemeClr>
              </a:solidFill>
              <a:effectLst/>
              <a:latin typeface="Calibri" panose="020F0502020204030204" pitchFamily="34" charset="0"/>
            </a:endParaRPr>
          </a:p>
        </p:txBody>
      </p:sp>
      <p:sp>
        <p:nvSpPr>
          <p:cNvPr id="11" name="Content Placeholder 11">
            <a:extLst>
              <a:ext uri="{FF2B5EF4-FFF2-40B4-BE49-F238E27FC236}">
                <a16:creationId xmlns:a16="http://schemas.microsoft.com/office/drawing/2014/main" id="{BBAB9155-D9B6-57E4-F20E-CABA288CDA21}"/>
              </a:ext>
            </a:extLst>
          </p:cNvPr>
          <p:cNvSpPr>
            <a:spLocks noGrp="1"/>
          </p:cNvSpPr>
          <p:nvPr>
            <p:ph sz="quarter" idx="12" hasCustomPrompt="1"/>
          </p:nvPr>
        </p:nvSpPr>
        <p:spPr>
          <a:xfrm>
            <a:off x="505285" y="4841402"/>
            <a:ext cx="11180762" cy="207750"/>
          </a:xfrm>
          <a:prstGeom prst="rect">
            <a:avLst/>
          </a:prstGeom>
        </p:spPr>
        <p:txBody>
          <a:bodyPr/>
          <a:lstStyle>
            <a:lvl1pPr marL="0" indent="0">
              <a:buNone/>
              <a:defRPr sz="800">
                <a:solidFill>
                  <a:schemeClr val="tx1">
                    <a:lumMod val="50000"/>
                    <a:lumOff val="50000"/>
                  </a:schemeClr>
                </a:solidFill>
              </a:defRPr>
            </a:lvl1pPr>
          </a:lstStyle>
          <a:p>
            <a:pPr lvl="0"/>
            <a:r>
              <a:rPr lang="en-US" sz="800" dirty="0"/>
              <a:t>&lt;Disclosures/Footnotes&gt;</a:t>
            </a:r>
            <a:endParaRPr lang="en-US" dirty="0"/>
          </a:p>
        </p:txBody>
      </p:sp>
      <p:pic>
        <p:nvPicPr>
          <p:cNvPr id="14" name="Picture 13">
            <a:extLst>
              <a:ext uri="{FF2B5EF4-FFF2-40B4-BE49-F238E27FC236}">
                <a16:creationId xmlns:a16="http://schemas.microsoft.com/office/drawing/2014/main" id="{34D2F16E-5945-32FE-2F61-92D4DC05AAB6}"/>
              </a:ext>
            </a:extLst>
          </p:cNvPr>
          <p:cNvPicPr>
            <a:picLocks noChangeAspect="1"/>
          </p:cNvPicPr>
          <p:nvPr userDrawn="1"/>
        </p:nvPicPr>
        <p:blipFill>
          <a:blip r:embed="rId3"/>
          <a:stretch>
            <a:fillRect/>
          </a:stretch>
        </p:blipFill>
        <p:spPr>
          <a:xfrm>
            <a:off x="10342817" y="6315010"/>
            <a:ext cx="1171066" cy="316002"/>
          </a:xfrm>
          <a:prstGeom prst="rect">
            <a:avLst/>
          </a:prstGeom>
        </p:spPr>
      </p:pic>
      <p:sp>
        <p:nvSpPr>
          <p:cNvPr id="3" name="TextBox 2">
            <a:extLst>
              <a:ext uri="{FF2B5EF4-FFF2-40B4-BE49-F238E27FC236}">
                <a16:creationId xmlns:a16="http://schemas.microsoft.com/office/drawing/2014/main" id="{0B58DD98-0C9A-A423-F8C4-832DEB1BA04B}"/>
              </a:ext>
            </a:extLst>
          </p:cNvPr>
          <p:cNvSpPr txBox="1"/>
          <p:nvPr userDrawn="1"/>
        </p:nvSpPr>
        <p:spPr>
          <a:xfrm>
            <a:off x="505284" y="5953593"/>
            <a:ext cx="9908715" cy="669414"/>
          </a:xfrm>
          <a:prstGeom prst="rect">
            <a:avLst/>
          </a:prstGeom>
          <a:noFill/>
        </p:spPr>
        <p:txBody>
          <a:bodyPr wrap="square" rtlCol="0">
            <a:spAutoFit/>
          </a:bodyPr>
          <a:lstStyle/>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©2026 Longbridge Financial, LLC NMLS# 957935. 61 South Paramus Road, Suite 500, Paramus, NJ 07652. 1-855-523-4326. For licensing information, go to: www.nmlsconsumeraccess.org. For additional Longbridge licensing and disclosures, please visit: https://longbridge-financial.com/licensing. Longbridge Financial Company Licensing Information: Arizona Mortgage Banker License #0930082; Licensed by the Department of Financial Protection and Innovation under the California Residential Mortgage Lending Act; Loans made or arranged pursuant to a California Financing Law license; Georgia Mortgage Lender Licensee #44082; Massachusetts Mortgage Lender License # ML957935; Licensed by the New Jersey Department of Banking &amp; Insurance; Licensed Mortgage Banker-NYS Department of Financial Services -in-state branch address 6161 South Park Avenue Room 2, Hamburg, NY 14075; Rhode Island Licensed Lender. For California, Texas, and Nebraska consumers: For information about our privacy practices, please visit https://www.longbridge-financial.com/privacy. Not all products and options are available in all states. Terms subject to change without notice. Certain conditions and fees apply. This is not a loan commitment. All loans subject to approval.</a:t>
            </a:r>
          </a:p>
        </p:txBody>
      </p:sp>
      <p:cxnSp>
        <p:nvCxnSpPr>
          <p:cNvPr id="24" name="Straight Connector 23">
            <a:extLst>
              <a:ext uri="{FF2B5EF4-FFF2-40B4-BE49-F238E27FC236}">
                <a16:creationId xmlns:a16="http://schemas.microsoft.com/office/drawing/2014/main" id="{593A5E7C-37F1-3552-480F-BCECE4A32561}"/>
              </a:ext>
            </a:extLst>
          </p:cNvPr>
          <p:cNvCxnSpPr>
            <a:cxnSpLocks/>
          </p:cNvCxnSpPr>
          <p:nvPr userDrawn="1"/>
        </p:nvCxnSpPr>
        <p:spPr>
          <a:xfrm>
            <a:off x="5374105" y="3123752"/>
            <a:ext cx="7218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 Placeholder 7">
            <a:extLst>
              <a:ext uri="{FF2B5EF4-FFF2-40B4-BE49-F238E27FC236}">
                <a16:creationId xmlns:a16="http://schemas.microsoft.com/office/drawing/2014/main" id="{C7EF36C6-25BD-48ED-2AB7-6E884882F497}"/>
              </a:ext>
            </a:extLst>
          </p:cNvPr>
          <p:cNvSpPr>
            <a:spLocks noGrp="1"/>
          </p:cNvSpPr>
          <p:nvPr>
            <p:ph type="body" sz="quarter" idx="14" hasCustomPrompt="1"/>
          </p:nvPr>
        </p:nvSpPr>
        <p:spPr>
          <a:xfrm>
            <a:off x="505284" y="1992741"/>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&lt;FirstName </a:t>
            </a:r>
            <a:r>
              <a:rPr lang="en-US" dirty="0" err="1"/>
              <a:t>LastName</a:t>
            </a:r>
            <a:r>
              <a:rPr lang="en-US" dirty="0"/>
              <a:t>&gt;</a:t>
            </a:r>
          </a:p>
        </p:txBody>
      </p:sp>
      <p:sp>
        <p:nvSpPr>
          <p:cNvPr id="26" name="Text Placeholder 7">
            <a:extLst>
              <a:ext uri="{FF2B5EF4-FFF2-40B4-BE49-F238E27FC236}">
                <a16:creationId xmlns:a16="http://schemas.microsoft.com/office/drawing/2014/main" id="{DBF19E81-6361-A38A-F8B3-D42E64210358}"/>
              </a:ext>
            </a:extLst>
          </p:cNvPr>
          <p:cNvSpPr>
            <a:spLocks noGrp="1"/>
          </p:cNvSpPr>
          <p:nvPr>
            <p:ph type="body" sz="quarter" idx="15" hasCustomPrompt="1"/>
          </p:nvPr>
        </p:nvSpPr>
        <p:spPr>
          <a:xfrm>
            <a:off x="505284" y="2327798"/>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&lt;Title&gt;</a:t>
            </a:r>
          </a:p>
        </p:txBody>
      </p:sp>
      <p:sp>
        <p:nvSpPr>
          <p:cNvPr id="27" name="Text Placeholder 7">
            <a:extLst>
              <a:ext uri="{FF2B5EF4-FFF2-40B4-BE49-F238E27FC236}">
                <a16:creationId xmlns:a16="http://schemas.microsoft.com/office/drawing/2014/main" id="{AF827E9E-304D-6C67-2E4B-AD1C2A980CFD}"/>
              </a:ext>
            </a:extLst>
          </p:cNvPr>
          <p:cNvSpPr>
            <a:spLocks noGrp="1"/>
          </p:cNvSpPr>
          <p:nvPr>
            <p:ph type="body" sz="quarter" idx="16" hasCustomPrompt="1"/>
          </p:nvPr>
        </p:nvSpPr>
        <p:spPr>
          <a:xfrm>
            <a:off x="505284" y="2662856"/>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&lt;Cell Phone Number&gt;</a:t>
            </a:r>
          </a:p>
        </p:txBody>
      </p:sp>
      <p:sp>
        <p:nvSpPr>
          <p:cNvPr id="28" name="Text Placeholder 7">
            <a:extLst>
              <a:ext uri="{FF2B5EF4-FFF2-40B4-BE49-F238E27FC236}">
                <a16:creationId xmlns:a16="http://schemas.microsoft.com/office/drawing/2014/main" id="{B2373D05-AA9A-FAFB-2857-2255009B4FB0}"/>
              </a:ext>
            </a:extLst>
          </p:cNvPr>
          <p:cNvSpPr>
            <a:spLocks noGrp="1"/>
          </p:cNvSpPr>
          <p:nvPr>
            <p:ph type="body" sz="quarter" idx="17" hasCustomPrompt="1"/>
          </p:nvPr>
        </p:nvSpPr>
        <p:spPr>
          <a:xfrm>
            <a:off x="505284" y="3261894"/>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&lt;NMLS#&gt;</a:t>
            </a:r>
          </a:p>
        </p:txBody>
      </p:sp>
      <p:sp>
        <p:nvSpPr>
          <p:cNvPr id="29" name="Text Placeholder 7">
            <a:extLst>
              <a:ext uri="{FF2B5EF4-FFF2-40B4-BE49-F238E27FC236}">
                <a16:creationId xmlns:a16="http://schemas.microsoft.com/office/drawing/2014/main" id="{2E2DA296-79A4-AC26-5097-B3261DE94133}"/>
              </a:ext>
            </a:extLst>
          </p:cNvPr>
          <p:cNvSpPr>
            <a:spLocks noGrp="1"/>
          </p:cNvSpPr>
          <p:nvPr>
            <p:ph type="body" sz="quarter" idx="18" hasCustomPrompt="1"/>
          </p:nvPr>
        </p:nvSpPr>
        <p:spPr>
          <a:xfrm>
            <a:off x="505284" y="3596951"/>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&lt;Office Phone Number&gt;</a:t>
            </a:r>
          </a:p>
        </p:txBody>
      </p:sp>
      <p:sp>
        <p:nvSpPr>
          <p:cNvPr id="30" name="Text Placeholder 7">
            <a:extLst>
              <a:ext uri="{FF2B5EF4-FFF2-40B4-BE49-F238E27FC236}">
                <a16:creationId xmlns:a16="http://schemas.microsoft.com/office/drawing/2014/main" id="{8290245F-33D5-DD63-0BED-031EBF17F1C4}"/>
              </a:ext>
            </a:extLst>
          </p:cNvPr>
          <p:cNvSpPr>
            <a:spLocks noGrp="1"/>
          </p:cNvSpPr>
          <p:nvPr>
            <p:ph type="body" sz="quarter" idx="19" hasCustomPrompt="1"/>
          </p:nvPr>
        </p:nvSpPr>
        <p:spPr>
          <a:xfrm>
            <a:off x="505284" y="3932009"/>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&lt;Email Address&gt;</a:t>
            </a:r>
          </a:p>
        </p:txBody>
      </p:sp>
      <p:sp>
        <p:nvSpPr>
          <p:cNvPr id="31" name="Text Placeholder 7">
            <a:extLst>
              <a:ext uri="{FF2B5EF4-FFF2-40B4-BE49-F238E27FC236}">
                <a16:creationId xmlns:a16="http://schemas.microsoft.com/office/drawing/2014/main" id="{D62FB9D2-BDF3-104A-829C-BEC1562BC6AF}"/>
              </a:ext>
            </a:extLst>
          </p:cNvPr>
          <p:cNvSpPr>
            <a:spLocks noGrp="1"/>
          </p:cNvSpPr>
          <p:nvPr>
            <p:ph type="body" sz="quarter" idx="20" hasCustomPrompt="1"/>
          </p:nvPr>
        </p:nvSpPr>
        <p:spPr>
          <a:xfrm>
            <a:off x="505284" y="4255492"/>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&lt;Website&gt;</a:t>
            </a:r>
          </a:p>
        </p:txBody>
      </p:sp>
      <p:sp>
        <p:nvSpPr>
          <p:cNvPr id="5" name="Text Placeholder 7">
            <a:extLst>
              <a:ext uri="{FF2B5EF4-FFF2-40B4-BE49-F238E27FC236}">
                <a16:creationId xmlns:a16="http://schemas.microsoft.com/office/drawing/2014/main" id="{60952948-AF1D-B45D-6EBD-0B40D2883930}"/>
              </a:ext>
            </a:extLst>
          </p:cNvPr>
          <p:cNvSpPr>
            <a:spLocks noGrp="1"/>
          </p:cNvSpPr>
          <p:nvPr>
            <p:ph type="body" sz="quarter" idx="21" hasCustomPrompt="1"/>
          </p:nvPr>
        </p:nvSpPr>
        <p:spPr>
          <a:xfrm>
            <a:off x="505284" y="4575719"/>
            <a:ext cx="10515600" cy="300474"/>
          </a:xfrm>
          <a:prstGeom prst="rect">
            <a:avLst/>
          </a:prstGeom>
        </p:spPr>
        <p:txBody>
          <a:bodyPr/>
          <a:lstStyle>
            <a:lvl1pPr marL="0" indent="0" algn="ctr">
              <a:buNone/>
              <a:defRPr lang="en-US" sz="1100" b="0" i="0" kern="1200" dirty="0">
                <a:solidFill>
                  <a:srgbClr val="76777B"/>
                </a:solidFill>
                <a:latin typeface="Calibri" panose="020F0502020204030204" pitchFamily="34" charset="0"/>
                <a:ea typeface="+mn-ea"/>
                <a:cs typeface="+mn-cs"/>
              </a:defRPr>
            </a:lvl1pPr>
          </a:lstStyle>
          <a:p>
            <a:pPr lvl="0"/>
            <a:r>
              <a:rPr lang="en-US" dirty="0"/>
              <a:t>Branch NMLS &lt;XXXXXXX&gt; | &lt;Branch Address, Suite#, City, State, Zip&gt;</a:t>
            </a:r>
          </a:p>
        </p:txBody>
      </p:sp>
      <p:pic>
        <p:nvPicPr>
          <p:cNvPr id="4" name="Picture 3" descr="A black and green logo&#10;&#10;Description automatically generated">
            <a:extLst>
              <a:ext uri="{FF2B5EF4-FFF2-40B4-BE49-F238E27FC236}">
                <a16:creationId xmlns:a16="http://schemas.microsoft.com/office/drawing/2014/main" id="{2C740031-5239-4747-C4FC-ECA778F871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5691" y="398198"/>
            <a:ext cx="1307472" cy="876801"/>
          </a:xfrm>
          <a:prstGeom prst="rect">
            <a:avLst/>
          </a:prstGeom>
        </p:spPr>
      </p:pic>
    </p:spTree>
    <p:extLst>
      <p:ext uri="{BB962C8B-B14F-4D97-AF65-F5344CB8AC3E}">
        <p14:creationId xmlns:p14="http://schemas.microsoft.com/office/powerpoint/2010/main" val="2480644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NFS B2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511627" y="1315778"/>
            <a:ext cx="10515600" cy="745217"/>
          </a:xfrm>
          <a:prstGeom prst="rect">
            <a:avLst/>
          </a:prstGeom>
        </p:spPr>
        <p:txBody>
          <a:bodyPr>
            <a:noAutofit/>
          </a:bodyPr>
          <a:lstStyle>
            <a:lvl1pPr algn="ctr">
              <a:defRPr sz="5400" b="1" i="0">
                <a:latin typeface="Calibri" panose="020F0502020204030204" pitchFamily="34" charset="0"/>
              </a:defRPr>
            </a:lvl1pPr>
          </a:lstStyle>
          <a:p>
            <a:r>
              <a:rPr lang="en-US" dirty="0"/>
              <a:t>THANK YOU</a:t>
            </a:r>
          </a:p>
        </p:txBody>
      </p:sp>
      <p:sp>
        <p:nvSpPr>
          <p:cNvPr id="15" name="Rectangle 14">
            <a:extLst>
              <a:ext uri="{FF2B5EF4-FFF2-40B4-BE49-F238E27FC236}">
                <a16:creationId xmlns:a16="http://schemas.microsoft.com/office/drawing/2014/main" id="{7EC100CB-5011-4787-DF38-DCCA698AC03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84503F-4B84-0A61-1A72-6C9C2FD29D47}"/>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8">
            <a:extLst>
              <a:ext uri="{FF2B5EF4-FFF2-40B4-BE49-F238E27FC236}">
                <a16:creationId xmlns:a16="http://schemas.microsoft.com/office/drawing/2014/main" id="{120179E9-ADFE-0933-D96A-5578854AAAA8}"/>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18" name="Picture 17">
            <a:extLst>
              <a:ext uri="{FF2B5EF4-FFF2-40B4-BE49-F238E27FC236}">
                <a16:creationId xmlns:a16="http://schemas.microsoft.com/office/drawing/2014/main" id="{2B25D8CC-6BEC-DE2A-42C7-22230C9E7B82}"/>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5" name="TextBox 4">
            <a:extLst>
              <a:ext uri="{FF2B5EF4-FFF2-40B4-BE49-F238E27FC236}">
                <a16:creationId xmlns:a16="http://schemas.microsoft.com/office/drawing/2014/main" id="{7EA664A0-CBAB-0F65-FDA6-0D8F7D254E22}"/>
              </a:ext>
            </a:extLst>
          </p:cNvPr>
          <p:cNvSpPr txBox="1"/>
          <p:nvPr userDrawn="1"/>
        </p:nvSpPr>
        <p:spPr>
          <a:xfrm>
            <a:off x="514716" y="5324633"/>
            <a:ext cx="10779360" cy="938719"/>
          </a:xfrm>
          <a:prstGeom prst="rect">
            <a:avLst/>
          </a:prstGeom>
          <a:noFill/>
        </p:spPr>
        <p:txBody>
          <a:bodyPr wrap="square" rtlCol="0">
            <a:spAutoFit/>
          </a:bodyPr>
          <a:lstStyle/>
          <a:p>
            <a:pPr lvl="0">
              <a:lnSpc>
                <a:spcPts val="860"/>
              </a:lnSpc>
              <a:spcAft>
                <a:spcPts val="300"/>
              </a:spcAft>
            </a:pP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Platinum Reverse Mortgage (“Platinum”) is </a:t>
            </a: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Financial, LLC’s proprietary loan program and is not affiliated with the Home Equity Conversion Mortgage (HECM) loan program, which is insured by FHA. Platinum is available to qualified borrowers who also may be eligible for FHA’s HECM program or are seeking loan proceeds that are higher than FHA’s HECM program limit. Platinum currently is available only for eligible properties in select states. Please contact your loan originator to see if it is currently available in your state. </a:t>
            </a:r>
          </a:p>
          <a:p>
            <a:pPr lvl="0">
              <a:lnSpc>
                <a:spcPts val="860"/>
              </a:lnSpc>
              <a:spcAft>
                <a:spcPts val="300"/>
              </a:spcAft>
            </a:pPr>
            <a:r>
              <a:rPr lang="en-US" sz="800" b="0" i="0" spc="-50" baseline="0" dirty="0">
                <a:solidFill>
                  <a:schemeClr val="tx1">
                    <a:lumMod val="50000"/>
                    <a:lumOff val="50000"/>
                  </a:schemeClr>
                </a:solidFill>
                <a:effectLst/>
                <a:latin typeface="Calibri" panose="020F0502020204030204" pitchFamily="34" charset="0"/>
              </a:rPr>
              <a:t>For industry professionals only -- not intended for distribution to the general public. </a:t>
            </a:r>
          </a:p>
          <a:p>
            <a:pPr lvl="0">
              <a:lnSpc>
                <a:spcPts val="860"/>
              </a:lnSpc>
              <a:spcAft>
                <a:spcPts val="300"/>
              </a:spcAft>
            </a:pPr>
            <a:r>
              <a:rPr lang="en-US" sz="800" b="0" i="0" spc="-50" baseline="0" dirty="0">
                <a:solidFill>
                  <a:schemeClr val="tx1">
                    <a:lumMod val="50000"/>
                    <a:lumOff val="50000"/>
                  </a:schemeClr>
                </a:solidFill>
                <a:effectLst/>
                <a:latin typeface="Calibri" panose="020F0502020204030204" pitchFamily="34" charset="0"/>
              </a:rPr>
              <a:t>This is to be used for informational purposes only and should not be construed as legal advice. Please consult with your own legal/compliance department.</a:t>
            </a:r>
          </a:p>
          <a:p>
            <a:pPr lvl="0">
              <a:lnSpc>
                <a:spcPts val="860"/>
              </a:lnSpc>
              <a:spcAft>
                <a:spcPts val="300"/>
              </a:spcAft>
            </a:pPr>
            <a:r>
              <a:rPr lang="en-US" sz="800" b="1" i="0" spc="-50" baseline="0" dirty="0">
                <a:solidFill>
                  <a:schemeClr val="tx1">
                    <a:lumMod val="50000"/>
                    <a:lumOff val="50000"/>
                  </a:schemeClr>
                </a:solidFill>
                <a:effectLst/>
                <a:latin typeface="Calibri" panose="020F0502020204030204" pitchFamily="34" charset="0"/>
              </a:rPr>
              <a:t>This material has not been reviewed, approved or issued by HUD, FHA or any government agency. The company is not affiliated with or acting on behalf of or at the direction of HUD/FHA or any other government agency.   </a:t>
            </a:r>
          </a:p>
          <a:p>
            <a:pPr lvl="0">
              <a:lnSpc>
                <a:spcPts val="860"/>
              </a:lnSpc>
              <a:spcAft>
                <a:spcPts val="300"/>
              </a:spcAft>
            </a:pPr>
            <a:endParaRPr lang="en-US" sz="800" b="1" i="0" spc="-50" baseline="0" dirty="0">
              <a:solidFill>
                <a:schemeClr val="tx1">
                  <a:lumMod val="50000"/>
                  <a:lumOff val="50000"/>
                </a:schemeClr>
              </a:solidFill>
              <a:effectLst/>
              <a:latin typeface="Calibri" panose="020F0502020204030204" pitchFamily="34" charset="0"/>
            </a:endParaRPr>
          </a:p>
        </p:txBody>
      </p:sp>
      <p:sp>
        <p:nvSpPr>
          <p:cNvPr id="7" name="Content Placeholder 11">
            <a:extLst>
              <a:ext uri="{FF2B5EF4-FFF2-40B4-BE49-F238E27FC236}">
                <a16:creationId xmlns:a16="http://schemas.microsoft.com/office/drawing/2014/main" id="{13191717-7065-5C64-0AF2-77DBE22F2D82}"/>
              </a:ext>
            </a:extLst>
          </p:cNvPr>
          <p:cNvSpPr>
            <a:spLocks noGrp="1"/>
          </p:cNvSpPr>
          <p:nvPr>
            <p:ph sz="quarter" idx="12" hasCustomPrompt="1"/>
          </p:nvPr>
        </p:nvSpPr>
        <p:spPr>
          <a:xfrm>
            <a:off x="505285" y="5065225"/>
            <a:ext cx="11180762" cy="207750"/>
          </a:xfrm>
          <a:prstGeom prst="rect">
            <a:avLst/>
          </a:prstGeom>
        </p:spPr>
        <p:txBody>
          <a:bodyPr/>
          <a:lstStyle>
            <a:lvl1pPr marL="0" indent="0">
              <a:buNone/>
              <a:defRPr sz="800">
                <a:solidFill>
                  <a:schemeClr val="tx1">
                    <a:lumMod val="50000"/>
                    <a:lumOff val="50000"/>
                  </a:schemeClr>
                </a:solidFill>
              </a:defRPr>
            </a:lvl1pPr>
          </a:lstStyle>
          <a:p>
            <a:pPr lvl="0"/>
            <a:r>
              <a:rPr lang="en-US" sz="800" dirty="0"/>
              <a:t>&lt;Disclosures/Footnotes&gt;</a:t>
            </a:r>
            <a:endParaRPr lang="en-US" dirty="0"/>
          </a:p>
        </p:txBody>
      </p:sp>
      <p:pic>
        <p:nvPicPr>
          <p:cNvPr id="9" name="Picture 8">
            <a:extLst>
              <a:ext uri="{FF2B5EF4-FFF2-40B4-BE49-F238E27FC236}">
                <a16:creationId xmlns:a16="http://schemas.microsoft.com/office/drawing/2014/main" id="{AFF6F8CF-50DC-24BF-06DE-803505746E17}"/>
              </a:ext>
            </a:extLst>
          </p:cNvPr>
          <p:cNvPicPr>
            <a:picLocks noChangeAspect="1"/>
          </p:cNvPicPr>
          <p:nvPr userDrawn="1"/>
        </p:nvPicPr>
        <p:blipFill>
          <a:blip r:embed="rId3"/>
          <a:stretch>
            <a:fillRect/>
          </a:stretch>
        </p:blipFill>
        <p:spPr>
          <a:xfrm>
            <a:off x="10342817" y="6315010"/>
            <a:ext cx="1171066" cy="316002"/>
          </a:xfrm>
          <a:prstGeom prst="rect">
            <a:avLst/>
          </a:prstGeom>
        </p:spPr>
      </p:pic>
      <p:sp>
        <p:nvSpPr>
          <p:cNvPr id="12" name="TextBox 11">
            <a:extLst>
              <a:ext uri="{FF2B5EF4-FFF2-40B4-BE49-F238E27FC236}">
                <a16:creationId xmlns:a16="http://schemas.microsoft.com/office/drawing/2014/main" id="{38CCF171-EF55-6987-8911-6913EC3C8A7B}"/>
              </a:ext>
            </a:extLst>
          </p:cNvPr>
          <p:cNvSpPr txBox="1"/>
          <p:nvPr userDrawn="1"/>
        </p:nvSpPr>
        <p:spPr>
          <a:xfrm>
            <a:off x="505284" y="5953593"/>
            <a:ext cx="9908715" cy="823302"/>
          </a:xfrm>
          <a:prstGeom prst="rect">
            <a:avLst/>
          </a:prstGeom>
          <a:noFill/>
        </p:spPr>
        <p:txBody>
          <a:bodyPr wrap="square" rtlCol="0">
            <a:spAutoFit/>
          </a:bodyPr>
          <a:lstStyle/>
          <a:p>
            <a:pPr marL="0" marR="0" lvl="0" indent="0" algn="l" defTabSz="914400" rtl="0" eaLnBrk="1" fontAlgn="auto" latinLnBrk="0" hangingPunct="1">
              <a:lnSpc>
                <a:spcPts val="860"/>
              </a:lnSpc>
              <a:spcBef>
                <a:spcPts val="0"/>
              </a:spcBef>
              <a:spcAft>
                <a:spcPts val="300"/>
              </a:spcAft>
              <a:buClrTx/>
              <a:buSzTx/>
              <a:buFontTx/>
              <a:buNone/>
              <a:tabLst/>
              <a:defRPr/>
            </a:pPr>
            <a:endParaRPr lang="en-US" sz="800" b="0" i="0" spc="-50" baseline="0" dirty="0">
              <a:solidFill>
                <a:schemeClr val="tx1">
                  <a:lumMod val="50000"/>
                  <a:lumOff val="50000"/>
                </a:schemeClr>
              </a:solidFill>
              <a:effectLst/>
              <a:latin typeface="Calibri" panose="020F0502020204030204" pitchFamily="34" charset="0"/>
            </a:endParaRPr>
          </a:p>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©2026 Longbridge Financial, LLC NMLS# 957935. 61 South Paramus Road, Suite 500, Paramus, NJ 07652. 1-855-523-4326. For licensing information, go to: www.nmlsconsumeraccess.org. For additional Longbridge licensing and disclosures, please visit: https://longbridge-financial.com/licensing. Longbridge Financial Company Licensing Information: Arizona Mortgage Banker License #0930082; Licensed by the Department of Financial Protection and Innovation under the California Residential Mortgage Lending Act; Loans made or arranged pursuant to a California Financing Law license; Georgia Mortgage Lender Licensee #44082; Massachusetts Mortgage Lender License # ML957935; Licensed by the New Jersey Department of Banking &amp; Insurance; Licensed Mortgage Banker-NYS Department of Financial Services -in-state branch address 6161 South Park Avenue Room 2, Hamburg, NY 14075; Rhode Island Licensed Lender. For California, Texas, and Nebraska consumers: For information about our privacy practices, please visit https://www.longbridge-financial.com/privacy. Not all products and options are available in all states. Terms subject to change without notice. Certain conditions and fees apply. This is not a loan commitment. All loans subject to approval.</a:t>
            </a:r>
          </a:p>
        </p:txBody>
      </p:sp>
      <p:cxnSp>
        <p:nvCxnSpPr>
          <p:cNvPr id="13" name="Straight Connector 12">
            <a:extLst>
              <a:ext uri="{FF2B5EF4-FFF2-40B4-BE49-F238E27FC236}">
                <a16:creationId xmlns:a16="http://schemas.microsoft.com/office/drawing/2014/main" id="{ECAF4232-316A-106E-9B67-30FF54108308}"/>
              </a:ext>
            </a:extLst>
          </p:cNvPr>
          <p:cNvCxnSpPr>
            <a:cxnSpLocks/>
          </p:cNvCxnSpPr>
          <p:nvPr userDrawn="1"/>
        </p:nvCxnSpPr>
        <p:spPr>
          <a:xfrm>
            <a:off x="5374105" y="3299324"/>
            <a:ext cx="7218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 Placeholder 7">
            <a:extLst>
              <a:ext uri="{FF2B5EF4-FFF2-40B4-BE49-F238E27FC236}">
                <a16:creationId xmlns:a16="http://schemas.microsoft.com/office/drawing/2014/main" id="{21B4CF37-C49A-56D7-AD0D-705EEE399072}"/>
              </a:ext>
            </a:extLst>
          </p:cNvPr>
          <p:cNvSpPr>
            <a:spLocks noGrp="1"/>
          </p:cNvSpPr>
          <p:nvPr>
            <p:ph type="body" sz="quarter" idx="14" hasCustomPrompt="1"/>
          </p:nvPr>
        </p:nvSpPr>
        <p:spPr>
          <a:xfrm>
            <a:off x="505284" y="2168313"/>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&lt;FirstName </a:t>
            </a:r>
            <a:r>
              <a:rPr lang="en-US" dirty="0" err="1"/>
              <a:t>LastName</a:t>
            </a:r>
            <a:r>
              <a:rPr lang="en-US" dirty="0"/>
              <a:t>&gt;</a:t>
            </a:r>
          </a:p>
        </p:txBody>
      </p:sp>
      <p:sp>
        <p:nvSpPr>
          <p:cNvPr id="21" name="Text Placeholder 7">
            <a:extLst>
              <a:ext uri="{FF2B5EF4-FFF2-40B4-BE49-F238E27FC236}">
                <a16:creationId xmlns:a16="http://schemas.microsoft.com/office/drawing/2014/main" id="{6FAA8723-E42F-F858-2C36-79C1E4AC4A70}"/>
              </a:ext>
            </a:extLst>
          </p:cNvPr>
          <p:cNvSpPr>
            <a:spLocks noGrp="1"/>
          </p:cNvSpPr>
          <p:nvPr>
            <p:ph type="body" sz="quarter" idx="15" hasCustomPrompt="1"/>
          </p:nvPr>
        </p:nvSpPr>
        <p:spPr>
          <a:xfrm>
            <a:off x="505284" y="2503370"/>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&lt;Title&gt;</a:t>
            </a:r>
          </a:p>
        </p:txBody>
      </p:sp>
      <p:sp>
        <p:nvSpPr>
          <p:cNvPr id="22" name="Text Placeholder 7">
            <a:extLst>
              <a:ext uri="{FF2B5EF4-FFF2-40B4-BE49-F238E27FC236}">
                <a16:creationId xmlns:a16="http://schemas.microsoft.com/office/drawing/2014/main" id="{E865E54B-CCC7-F047-3E97-3E57F68AE81C}"/>
              </a:ext>
            </a:extLst>
          </p:cNvPr>
          <p:cNvSpPr>
            <a:spLocks noGrp="1"/>
          </p:cNvSpPr>
          <p:nvPr>
            <p:ph type="body" sz="quarter" idx="16" hasCustomPrompt="1"/>
          </p:nvPr>
        </p:nvSpPr>
        <p:spPr>
          <a:xfrm>
            <a:off x="505284" y="2838428"/>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&lt;Cell Phone Number&gt;</a:t>
            </a:r>
          </a:p>
        </p:txBody>
      </p:sp>
      <p:sp>
        <p:nvSpPr>
          <p:cNvPr id="23" name="Text Placeholder 7">
            <a:extLst>
              <a:ext uri="{FF2B5EF4-FFF2-40B4-BE49-F238E27FC236}">
                <a16:creationId xmlns:a16="http://schemas.microsoft.com/office/drawing/2014/main" id="{23D2026B-31F6-8D14-AA0A-89A7E6104BA9}"/>
              </a:ext>
            </a:extLst>
          </p:cNvPr>
          <p:cNvSpPr>
            <a:spLocks noGrp="1"/>
          </p:cNvSpPr>
          <p:nvPr>
            <p:ph type="body" sz="quarter" idx="17" hasCustomPrompt="1"/>
          </p:nvPr>
        </p:nvSpPr>
        <p:spPr>
          <a:xfrm>
            <a:off x="505284" y="3437466"/>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&lt;NMLS#&gt;</a:t>
            </a:r>
          </a:p>
        </p:txBody>
      </p:sp>
      <p:sp>
        <p:nvSpPr>
          <p:cNvPr id="24" name="Text Placeholder 7">
            <a:extLst>
              <a:ext uri="{FF2B5EF4-FFF2-40B4-BE49-F238E27FC236}">
                <a16:creationId xmlns:a16="http://schemas.microsoft.com/office/drawing/2014/main" id="{ECA3DC0C-5109-95C0-B837-ECEA83AAAD0E}"/>
              </a:ext>
            </a:extLst>
          </p:cNvPr>
          <p:cNvSpPr>
            <a:spLocks noGrp="1"/>
          </p:cNvSpPr>
          <p:nvPr>
            <p:ph type="body" sz="quarter" idx="18" hasCustomPrompt="1"/>
          </p:nvPr>
        </p:nvSpPr>
        <p:spPr>
          <a:xfrm>
            <a:off x="505284" y="3772523"/>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&lt;Office Phone Number&gt;</a:t>
            </a:r>
          </a:p>
        </p:txBody>
      </p:sp>
      <p:sp>
        <p:nvSpPr>
          <p:cNvPr id="25" name="Text Placeholder 7">
            <a:extLst>
              <a:ext uri="{FF2B5EF4-FFF2-40B4-BE49-F238E27FC236}">
                <a16:creationId xmlns:a16="http://schemas.microsoft.com/office/drawing/2014/main" id="{475DE11F-C9BD-B033-18B5-DC95B0641D94}"/>
              </a:ext>
            </a:extLst>
          </p:cNvPr>
          <p:cNvSpPr>
            <a:spLocks noGrp="1"/>
          </p:cNvSpPr>
          <p:nvPr>
            <p:ph type="body" sz="quarter" idx="19" hasCustomPrompt="1"/>
          </p:nvPr>
        </p:nvSpPr>
        <p:spPr>
          <a:xfrm>
            <a:off x="505284" y="4107581"/>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&lt;Email Address&gt;</a:t>
            </a:r>
          </a:p>
        </p:txBody>
      </p:sp>
      <p:sp>
        <p:nvSpPr>
          <p:cNvPr id="26" name="Text Placeholder 7">
            <a:extLst>
              <a:ext uri="{FF2B5EF4-FFF2-40B4-BE49-F238E27FC236}">
                <a16:creationId xmlns:a16="http://schemas.microsoft.com/office/drawing/2014/main" id="{81EAE39D-EAAC-A824-6435-BB7405A9373B}"/>
              </a:ext>
            </a:extLst>
          </p:cNvPr>
          <p:cNvSpPr>
            <a:spLocks noGrp="1"/>
          </p:cNvSpPr>
          <p:nvPr>
            <p:ph type="body" sz="quarter" idx="20" hasCustomPrompt="1"/>
          </p:nvPr>
        </p:nvSpPr>
        <p:spPr>
          <a:xfrm>
            <a:off x="505284" y="4431064"/>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&lt;Website&gt;</a:t>
            </a:r>
          </a:p>
        </p:txBody>
      </p:sp>
      <p:sp>
        <p:nvSpPr>
          <p:cNvPr id="29" name="Text Placeholder 7">
            <a:extLst>
              <a:ext uri="{FF2B5EF4-FFF2-40B4-BE49-F238E27FC236}">
                <a16:creationId xmlns:a16="http://schemas.microsoft.com/office/drawing/2014/main" id="{B6DE2C00-B1A6-040E-B1E1-A637661B80D2}"/>
              </a:ext>
            </a:extLst>
          </p:cNvPr>
          <p:cNvSpPr>
            <a:spLocks noGrp="1"/>
          </p:cNvSpPr>
          <p:nvPr>
            <p:ph type="body" sz="quarter" idx="21" hasCustomPrompt="1"/>
          </p:nvPr>
        </p:nvSpPr>
        <p:spPr>
          <a:xfrm>
            <a:off x="505284" y="4778921"/>
            <a:ext cx="10515600" cy="300474"/>
          </a:xfrm>
          <a:prstGeom prst="rect">
            <a:avLst/>
          </a:prstGeom>
        </p:spPr>
        <p:txBody>
          <a:bodyPr/>
          <a:lstStyle>
            <a:lvl1pPr marL="0" indent="0" algn="ctr">
              <a:buNone/>
              <a:defRPr lang="en-US" sz="1100" b="0" i="0" kern="1200" dirty="0">
                <a:solidFill>
                  <a:srgbClr val="76777B"/>
                </a:solidFill>
                <a:latin typeface="Calibri" panose="020F0502020204030204" pitchFamily="34" charset="0"/>
                <a:ea typeface="+mn-ea"/>
                <a:cs typeface="+mn-cs"/>
              </a:defRPr>
            </a:lvl1pPr>
          </a:lstStyle>
          <a:p>
            <a:pPr lvl="0"/>
            <a:r>
              <a:rPr lang="en-US" dirty="0"/>
              <a:t>Branch NMLS &lt;XXXXXXX&gt; | &lt;Branch Address, Suite#, City, State, Zip&gt;</a:t>
            </a:r>
          </a:p>
        </p:txBody>
      </p:sp>
      <p:pic>
        <p:nvPicPr>
          <p:cNvPr id="3" name="Picture 2" descr="A black and green logo&#10;&#10;Description automatically generated">
            <a:extLst>
              <a:ext uri="{FF2B5EF4-FFF2-40B4-BE49-F238E27FC236}">
                <a16:creationId xmlns:a16="http://schemas.microsoft.com/office/drawing/2014/main" id="{DD276BBF-CFE3-EA26-C29B-FFC7AC9560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5691" y="398198"/>
            <a:ext cx="1307472" cy="876801"/>
          </a:xfrm>
          <a:prstGeom prst="rect">
            <a:avLst/>
          </a:prstGeom>
        </p:spPr>
      </p:pic>
    </p:spTree>
    <p:extLst>
      <p:ext uri="{BB962C8B-B14F-4D97-AF65-F5344CB8AC3E}">
        <p14:creationId xmlns:p14="http://schemas.microsoft.com/office/powerpoint/2010/main" val="12470849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Wholesale B2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511627" y="1393317"/>
            <a:ext cx="10515600" cy="745217"/>
          </a:xfrm>
          <a:prstGeom prst="rect">
            <a:avLst/>
          </a:prstGeom>
        </p:spPr>
        <p:txBody>
          <a:bodyPr>
            <a:noAutofit/>
          </a:bodyPr>
          <a:lstStyle>
            <a:lvl1pPr algn="ctr">
              <a:defRPr sz="5400" b="1" i="0">
                <a:latin typeface="Calibri" panose="020F0502020204030204" pitchFamily="34" charset="0"/>
              </a:defRPr>
            </a:lvl1pPr>
          </a:lstStyle>
          <a:p>
            <a:r>
              <a:rPr lang="en-US" dirty="0"/>
              <a:t>THANK YOU</a:t>
            </a:r>
          </a:p>
        </p:txBody>
      </p:sp>
      <p:sp>
        <p:nvSpPr>
          <p:cNvPr id="15" name="Rectangle 14">
            <a:extLst>
              <a:ext uri="{FF2B5EF4-FFF2-40B4-BE49-F238E27FC236}">
                <a16:creationId xmlns:a16="http://schemas.microsoft.com/office/drawing/2014/main" id="{7EC100CB-5011-4787-DF38-DCCA698AC03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84503F-4B84-0A61-1A72-6C9C2FD29D47}"/>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8">
            <a:extLst>
              <a:ext uri="{FF2B5EF4-FFF2-40B4-BE49-F238E27FC236}">
                <a16:creationId xmlns:a16="http://schemas.microsoft.com/office/drawing/2014/main" id="{120179E9-ADFE-0933-D96A-5578854AAAA8}"/>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18" name="Picture 17">
            <a:extLst>
              <a:ext uri="{FF2B5EF4-FFF2-40B4-BE49-F238E27FC236}">
                <a16:creationId xmlns:a16="http://schemas.microsoft.com/office/drawing/2014/main" id="{2B25D8CC-6BEC-DE2A-42C7-22230C9E7B82}"/>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10" name="TextBox 9">
            <a:extLst>
              <a:ext uri="{FF2B5EF4-FFF2-40B4-BE49-F238E27FC236}">
                <a16:creationId xmlns:a16="http://schemas.microsoft.com/office/drawing/2014/main" id="{28F46148-F7A8-0A63-55EB-59910F264637}"/>
              </a:ext>
            </a:extLst>
          </p:cNvPr>
          <p:cNvSpPr txBox="1"/>
          <p:nvPr userDrawn="1"/>
        </p:nvSpPr>
        <p:spPr>
          <a:xfrm>
            <a:off x="514716" y="5015934"/>
            <a:ext cx="10779360" cy="1284967"/>
          </a:xfrm>
          <a:prstGeom prst="rect">
            <a:avLst/>
          </a:prstGeom>
          <a:noFill/>
        </p:spPr>
        <p:txBody>
          <a:bodyPr wrap="square" rtlCol="0">
            <a:spAutoFit/>
          </a:bodyPr>
          <a:lstStyle/>
          <a:p>
            <a:pPr lvl="0">
              <a:lnSpc>
                <a:spcPts val="860"/>
              </a:lnSpc>
              <a:spcAft>
                <a:spcPts val="300"/>
              </a:spcAft>
            </a:pP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Platinum Reverse Mortgage (“Platinum”) is </a:t>
            </a: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Financial, LLC’s proprietary loan program and is not affiliated with the Home Equity Conversion Mortgage (HECM) loan program, which is insured by FHA. Platinum is available to qualified borrowers who also may be eligible for FHA’s HECM program or are seeking loan proceeds that are higher than FHA’s HECM program limit. Platinum currently is available only for eligible properties in select states. Please contact your loan originator to see if it is currently available in your state. </a:t>
            </a:r>
          </a:p>
          <a:p>
            <a:pPr lvl="0">
              <a:lnSpc>
                <a:spcPts val="860"/>
              </a:lnSpc>
              <a:spcAft>
                <a:spcPts val="300"/>
              </a:spcAft>
            </a:pPr>
            <a:r>
              <a:rPr lang="en-US" sz="800" b="0" i="0" spc="-50" baseline="0" dirty="0">
                <a:solidFill>
                  <a:schemeClr val="tx1">
                    <a:lumMod val="50000"/>
                    <a:lumOff val="50000"/>
                  </a:schemeClr>
                </a:solidFill>
                <a:effectLst/>
                <a:latin typeface="Calibri" panose="020F0502020204030204" pitchFamily="34" charset="0"/>
              </a:rPr>
              <a:t>For industry professionals only -- not intended for distribution to the general public.   </a:t>
            </a:r>
          </a:p>
          <a:p>
            <a:pPr lvl="0">
              <a:lnSpc>
                <a:spcPts val="860"/>
              </a:lnSpc>
              <a:spcAft>
                <a:spcPts val="300"/>
              </a:spcAft>
            </a:pPr>
            <a:r>
              <a:rPr lang="en-US" sz="800" b="1" i="0" spc="-50" baseline="0" dirty="0">
                <a:solidFill>
                  <a:schemeClr val="tx1">
                    <a:lumMod val="50000"/>
                    <a:lumOff val="50000"/>
                  </a:schemeClr>
                </a:solidFill>
                <a:effectLst/>
                <a:latin typeface="Calibri" panose="020F0502020204030204" pitchFamily="34" charset="0"/>
              </a:rPr>
              <a:t>This material has not been reviewed, approved or issued by HUD, FHA or any government agency. The company is not affiliated with or acting on behalf of or at the direction of HUD/FHA or any other government agency.   </a:t>
            </a:r>
          </a:p>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Charges such as an origination fee, mortgage insurance premiums, closing costs and/or servicing fees, if applicable, may be assessed and will be added to the loan balance. As long as you comply with the terms of the loan, you retain title until you sell or transfer the property, and, therefore, you are responsible for paying property taxes, insurance and maintenance. Failing to pay these amounts may cause the loan to become immediately due and/or subject the property to a tax lien, other encumbrance or foreclosure. The loan balance grows over time, and interest is added to that balance. Interest on a reverse mortgage is not deductible from your income tax until you repay all or part of the interest on the loan. Although the loan is non-recourse, at the maturity of the loan, the lender will have a claim against your property and you or your heirs may need to sell the property in order to repay the loan, or use other assets to repay the loan in order to retain the property.</a:t>
            </a:r>
            <a:endParaRPr lang="en-US" sz="800" b="1" i="0" spc="-50" baseline="0" dirty="0">
              <a:solidFill>
                <a:schemeClr val="tx1">
                  <a:lumMod val="50000"/>
                  <a:lumOff val="50000"/>
                </a:schemeClr>
              </a:solidFill>
              <a:effectLst/>
              <a:latin typeface="Calibri" panose="020F0502020204030204" pitchFamily="34" charset="0"/>
            </a:endParaRPr>
          </a:p>
          <a:p>
            <a:pPr lvl="0">
              <a:lnSpc>
                <a:spcPts val="860"/>
              </a:lnSpc>
              <a:spcAft>
                <a:spcPts val="300"/>
              </a:spcAft>
            </a:pPr>
            <a:endParaRPr lang="en-US" sz="800" b="1" i="0" spc="-50" baseline="0" dirty="0">
              <a:solidFill>
                <a:schemeClr val="tx1">
                  <a:lumMod val="50000"/>
                  <a:lumOff val="50000"/>
                </a:schemeClr>
              </a:solidFill>
              <a:effectLst/>
              <a:latin typeface="Calibri" panose="020F0502020204030204" pitchFamily="34" charset="0"/>
            </a:endParaRPr>
          </a:p>
        </p:txBody>
      </p:sp>
      <p:sp>
        <p:nvSpPr>
          <p:cNvPr id="11" name="Content Placeholder 11">
            <a:extLst>
              <a:ext uri="{FF2B5EF4-FFF2-40B4-BE49-F238E27FC236}">
                <a16:creationId xmlns:a16="http://schemas.microsoft.com/office/drawing/2014/main" id="{BBAB9155-D9B6-57E4-F20E-CABA288CDA21}"/>
              </a:ext>
            </a:extLst>
          </p:cNvPr>
          <p:cNvSpPr>
            <a:spLocks noGrp="1"/>
          </p:cNvSpPr>
          <p:nvPr>
            <p:ph sz="quarter" idx="12" hasCustomPrompt="1"/>
          </p:nvPr>
        </p:nvSpPr>
        <p:spPr>
          <a:xfrm>
            <a:off x="505285" y="4841402"/>
            <a:ext cx="11180762" cy="207750"/>
          </a:xfrm>
          <a:prstGeom prst="rect">
            <a:avLst/>
          </a:prstGeom>
        </p:spPr>
        <p:txBody>
          <a:bodyPr/>
          <a:lstStyle>
            <a:lvl1pPr marL="0" indent="0">
              <a:buNone/>
              <a:defRPr sz="800">
                <a:solidFill>
                  <a:schemeClr val="tx1">
                    <a:lumMod val="50000"/>
                    <a:lumOff val="50000"/>
                  </a:schemeClr>
                </a:solidFill>
              </a:defRPr>
            </a:lvl1pPr>
          </a:lstStyle>
          <a:p>
            <a:pPr lvl="0"/>
            <a:r>
              <a:rPr lang="en-US" sz="800" dirty="0"/>
              <a:t>&lt;Disclosures/Footnotes&gt;</a:t>
            </a:r>
            <a:endParaRPr lang="en-US" dirty="0"/>
          </a:p>
        </p:txBody>
      </p:sp>
      <p:pic>
        <p:nvPicPr>
          <p:cNvPr id="14" name="Picture 13">
            <a:extLst>
              <a:ext uri="{FF2B5EF4-FFF2-40B4-BE49-F238E27FC236}">
                <a16:creationId xmlns:a16="http://schemas.microsoft.com/office/drawing/2014/main" id="{34D2F16E-5945-32FE-2F61-92D4DC05AAB6}"/>
              </a:ext>
            </a:extLst>
          </p:cNvPr>
          <p:cNvPicPr>
            <a:picLocks noChangeAspect="1"/>
          </p:cNvPicPr>
          <p:nvPr userDrawn="1"/>
        </p:nvPicPr>
        <p:blipFill>
          <a:blip r:embed="rId3"/>
          <a:stretch>
            <a:fillRect/>
          </a:stretch>
        </p:blipFill>
        <p:spPr>
          <a:xfrm>
            <a:off x="10342817" y="6315010"/>
            <a:ext cx="1171066" cy="316002"/>
          </a:xfrm>
          <a:prstGeom prst="rect">
            <a:avLst/>
          </a:prstGeom>
        </p:spPr>
      </p:pic>
      <p:sp>
        <p:nvSpPr>
          <p:cNvPr id="3" name="TextBox 2">
            <a:extLst>
              <a:ext uri="{FF2B5EF4-FFF2-40B4-BE49-F238E27FC236}">
                <a16:creationId xmlns:a16="http://schemas.microsoft.com/office/drawing/2014/main" id="{0B58DD98-0C9A-A423-F8C4-832DEB1BA04B}"/>
              </a:ext>
            </a:extLst>
          </p:cNvPr>
          <p:cNvSpPr txBox="1"/>
          <p:nvPr userDrawn="1"/>
        </p:nvSpPr>
        <p:spPr>
          <a:xfrm>
            <a:off x="505284" y="5953593"/>
            <a:ext cx="9908715" cy="823302"/>
          </a:xfrm>
          <a:prstGeom prst="rect">
            <a:avLst/>
          </a:prstGeom>
          <a:noFill/>
        </p:spPr>
        <p:txBody>
          <a:bodyPr wrap="square" rtlCol="0">
            <a:spAutoFit/>
          </a:bodyPr>
          <a:lstStyle/>
          <a:p>
            <a:pPr marL="0" marR="0" lvl="0" indent="0" algn="l" defTabSz="914400" rtl="0" eaLnBrk="1" fontAlgn="auto" latinLnBrk="0" hangingPunct="1">
              <a:lnSpc>
                <a:spcPts val="860"/>
              </a:lnSpc>
              <a:spcBef>
                <a:spcPts val="0"/>
              </a:spcBef>
              <a:spcAft>
                <a:spcPts val="300"/>
              </a:spcAft>
              <a:buClrTx/>
              <a:buSzTx/>
              <a:buFontTx/>
              <a:buNone/>
              <a:tabLst/>
              <a:defRPr/>
            </a:pPr>
            <a:endParaRPr lang="en-US" sz="800" b="0" i="0" spc="-50" baseline="0" dirty="0">
              <a:solidFill>
                <a:schemeClr val="tx1">
                  <a:lumMod val="50000"/>
                  <a:lumOff val="50000"/>
                </a:schemeClr>
              </a:solidFill>
              <a:effectLst/>
              <a:latin typeface="Calibri" panose="020F0502020204030204" pitchFamily="34" charset="0"/>
            </a:endParaRPr>
          </a:p>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©2026 Longbridge Financial, LLC NMLS# 957935. 61 South Paramus Road, Suite 500, Paramus, NJ 07652. 1-855-523-4326. For licensing information, go to: www.nmlsconsumeraccess.org. For additional Longbridge licensing and disclosures, please visit: https://longbridge-financial.com/licensing. Longbridge Financial Company Licensing Information: Arizona Mortgage Banker License #0930082; Licensed by the Department of Financial Protection and Innovation under the California Residential Mortgage Lending Act; Loans made or arranged pursuant to a California Financing Law license; Georgia Mortgage Lender Licensee #44082; Massachusetts Mortgage Lender License # ML957935; Licensed by the New Jersey Department of Banking &amp; Insurance; Licensed Mortgage Banker-NYS Department of Financial Services -in-state branch address 6161 South Park Avenue Room 2, Hamburg, NY 14075; Rhode Island Licensed Lender. For California, Texas, and Nebraska consumers: For information about our privacy practices, please visit https://www.longbridge-financial.com/privacy. Not all products and options are available in all states. Terms subject to change without notice. Certain conditions and fees apply. This is not a loan commitment. All loans subject to approval.</a:t>
            </a:r>
          </a:p>
        </p:txBody>
      </p:sp>
      <p:cxnSp>
        <p:nvCxnSpPr>
          <p:cNvPr id="23" name="Straight Connector 22">
            <a:extLst>
              <a:ext uri="{FF2B5EF4-FFF2-40B4-BE49-F238E27FC236}">
                <a16:creationId xmlns:a16="http://schemas.microsoft.com/office/drawing/2014/main" id="{C265DD3B-C842-796A-C4A9-28E52CCF1F88}"/>
              </a:ext>
            </a:extLst>
          </p:cNvPr>
          <p:cNvCxnSpPr>
            <a:cxnSpLocks/>
          </p:cNvCxnSpPr>
          <p:nvPr userDrawn="1"/>
        </p:nvCxnSpPr>
        <p:spPr>
          <a:xfrm>
            <a:off x="5385394" y="3408947"/>
            <a:ext cx="7218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Text Placeholder 7">
            <a:extLst>
              <a:ext uri="{FF2B5EF4-FFF2-40B4-BE49-F238E27FC236}">
                <a16:creationId xmlns:a16="http://schemas.microsoft.com/office/drawing/2014/main" id="{282E6C66-184E-CCCE-4808-E13039AD98B9}"/>
              </a:ext>
            </a:extLst>
          </p:cNvPr>
          <p:cNvSpPr>
            <a:spLocks noGrp="1"/>
          </p:cNvSpPr>
          <p:nvPr>
            <p:ph type="body" sz="quarter" idx="14" hasCustomPrompt="1"/>
          </p:nvPr>
        </p:nvSpPr>
        <p:spPr>
          <a:xfrm>
            <a:off x="505284" y="2245852"/>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&lt;FirstName </a:t>
            </a:r>
            <a:r>
              <a:rPr lang="en-US" dirty="0" err="1"/>
              <a:t>LastName</a:t>
            </a:r>
            <a:r>
              <a:rPr lang="en-US" dirty="0"/>
              <a:t>&gt;</a:t>
            </a:r>
          </a:p>
        </p:txBody>
      </p:sp>
      <p:sp>
        <p:nvSpPr>
          <p:cNvPr id="32" name="Text Placeholder 7">
            <a:extLst>
              <a:ext uri="{FF2B5EF4-FFF2-40B4-BE49-F238E27FC236}">
                <a16:creationId xmlns:a16="http://schemas.microsoft.com/office/drawing/2014/main" id="{DE741ACF-713D-F5B1-83A4-948049820838}"/>
              </a:ext>
            </a:extLst>
          </p:cNvPr>
          <p:cNvSpPr>
            <a:spLocks noGrp="1"/>
          </p:cNvSpPr>
          <p:nvPr>
            <p:ph type="body" sz="quarter" idx="15" hasCustomPrompt="1"/>
          </p:nvPr>
        </p:nvSpPr>
        <p:spPr>
          <a:xfrm>
            <a:off x="505284" y="2580909"/>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&lt;Title&gt;</a:t>
            </a:r>
          </a:p>
        </p:txBody>
      </p:sp>
      <p:sp>
        <p:nvSpPr>
          <p:cNvPr id="33" name="Text Placeholder 7">
            <a:extLst>
              <a:ext uri="{FF2B5EF4-FFF2-40B4-BE49-F238E27FC236}">
                <a16:creationId xmlns:a16="http://schemas.microsoft.com/office/drawing/2014/main" id="{5CB1B287-034D-2E55-1C39-5B7D05675FD9}"/>
              </a:ext>
            </a:extLst>
          </p:cNvPr>
          <p:cNvSpPr>
            <a:spLocks noGrp="1"/>
          </p:cNvSpPr>
          <p:nvPr>
            <p:ph type="body" sz="quarter" idx="17" hasCustomPrompt="1"/>
          </p:nvPr>
        </p:nvSpPr>
        <p:spPr>
          <a:xfrm>
            <a:off x="505284" y="2903958"/>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&lt;NMLS#&gt;</a:t>
            </a:r>
          </a:p>
        </p:txBody>
      </p:sp>
      <p:sp>
        <p:nvSpPr>
          <p:cNvPr id="34" name="Text Placeholder 7">
            <a:extLst>
              <a:ext uri="{FF2B5EF4-FFF2-40B4-BE49-F238E27FC236}">
                <a16:creationId xmlns:a16="http://schemas.microsoft.com/office/drawing/2014/main" id="{3B5C1303-6B93-8A41-D759-04200DCC98CE}"/>
              </a:ext>
            </a:extLst>
          </p:cNvPr>
          <p:cNvSpPr>
            <a:spLocks noGrp="1"/>
          </p:cNvSpPr>
          <p:nvPr>
            <p:ph type="body" sz="quarter" idx="18" hasCustomPrompt="1"/>
          </p:nvPr>
        </p:nvSpPr>
        <p:spPr>
          <a:xfrm>
            <a:off x="505284" y="3577348"/>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&lt;Phone Number&gt;</a:t>
            </a:r>
          </a:p>
        </p:txBody>
      </p:sp>
      <p:sp>
        <p:nvSpPr>
          <p:cNvPr id="35" name="Text Placeholder 7">
            <a:extLst>
              <a:ext uri="{FF2B5EF4-FFF2-40B4-BE49-F238E27FC236}">
                <a16:creationId xmlns:a16="http://schemas.microsoft.com/office/drawing/2014/main" id="{BCFE3501-3CEC-5008-00BA-A5FE683B6DC3}"/>
              </a:ext>
            </a:extLst>
          </p:cNvPr>
          <p:cNvSpPr>
            <a:spLocks noGrp="1"/>
          </p:cNvSpPr>
          <p:nvPr>
            <p:ph type="body" sz="quarter" idx="19" hasCustomPrompt="1"/>
          </p:nvPr>
        </p:nvSpPr>
        <p:spPr>
          <a:xfrm>
            <a:off x="505284" y="3912406"/>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&lt;Email Address&gt;</a:t>
            </a:r>
          </a:p>
        </p:txBody>
      </p:sp>
      <p:sp>
        <p:nvSpPr>
          <p:cNvPr id="36" name="Text Placeholder 7">
            <a:extLst>
              <a:ext uri="{FF2B5EF4-FFF2-40B4-BE49-F238E27FC236}">
                <a16:creationId xmlns:a16="http://schemas.microsoft.com/office/drawing/2014/main" id="{D5EBDC5D-17C3-4116-2ACB-9AE2414009E9}"/>
              </a:ext>
            </a:extLst>
          </p:cNvPr>
          <p:cNvSpPr>
            <a:spLocks noGrp="1"/>
          </p:cNvSpPr>
          <p:nvPr>
            <p:ph type="body" sz="quarter" idx="20" hasCustomPrompt="1"/>
          </p:nvPr>
        </p:nvSpPr>
        <p:spPr>
          <a:xfrm>
            <a:off x="505284" y="4235889"/>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&lt;Website&gt;</a:t>
            </a:r>
          </a:p>
        </p:txBody>
      </p:sp>
      <p:pic>
        <p:nvPicPr>
          <p:cNvPr id="4" name="Picture 3" descr="A black and green logo&#10;&#10;Description automatically generated">
            <a:extLst>
              <a:ext uri="{FF2B5EF4-FFF2-40B4-BE49-F238E27FC236}">
                <a16:creationId xmlns:a16="http://schemas.microsoft.com/office/drawing/2014/main" id="{D6BD25A7-5DD0-51ED-33F5-612467CEA9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5691" y="398198"/>
            <a:ext cx="1307472" cy="876801"/>
          </a:xfrm>
          <a:prstGeom prst="rect">
            <a:avLst/>
          </a:prstGeom>
        </p:spPr>
      </p:pic>
    </p:spTree>
    <p:extLst>
      <p:ext uri="{BB962C8B-B14F-4D97-AF65-F5344CB8AC3E}">
        <p14:creationId xmlns:p14="http://schemas.microsoft.com/office/powerpoint/2010/main" val="3183194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Wholesale B2B">
    <p:spTree>
      <p:nvGrpSpPr>
        <p:cNvPr id="1" name=""/>
        <p:cNvGrpSpPr/>
        <p:nvPr/>
      </p:nvGrpSpPr>
      <p:grpSpPr>
        <a:xfrm>
          <a:off x="0" y="0"/>
          <a:ext cx="0" cy="0"/>
          <a:chOff x="0" y="0"/>
          <a:chExt cx="0" cy="0"/>
        </a:xfrm>
      </p:grpSpPr>
      <p:sp>
        <p:nvSpPr>
          <p:cNvPr id="26" name="Text Placeholder 7">
            <a:extLst>
              <a:ext uri="{FF2B5EF4-FFF2-40B4-BE49-F238E27FC236}">
                <a16:creationId xmlns:a16="http://schemas.microsoft.com/office/drawing/2014/main" id="{511EE15B-56C8-E08E-D3DA-9470DD880DBF}"/>
              </a:ext>
            </a:extLst>
          </p:cNvPr>
          <p:cNvSpPr>
            <a:spLocks noGrp="1"/>
          </p:cNvSpPr>
          <p:nvPr>
            <p:ph type="body" sz="quarter" idx="17" hasCustomPrompt="1"/>
          </p:nvPr>
        </p:nvSpPr>
        <p:spPr>
          <a:xfrm>
            <a:off x="505284" y="3547466"/>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&lt;NMLS#&gt;</a:t>
            </a:r>
          </a:p>
        </p:txBody>
      </p:sp>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511627" y="1554189"/>
            <a:ext cx="10515600" cy="745217"/>
          </a:xfrm>
          <a:prstGeom prst="rect">
            <a:avLst/>
          </a:prstGeom>
        </p:spPr>
        <p:txBody>
          <a:bodyPr>
            <a:noAutofit/>
          </a:bodyPr>
          <a:lstStyle>
            <a:lvl1pPr algn="ctr">
              <a:defRPr sz="5400" b="1" i="0">
                <a:latin typeface="Calibri" panose="020F0502020204030204" pitchFamily="34" charset="0"/>
              </a:defRPr>
            </a:lvl1pPr>
          </a:lstStyle>
          <a:p>
            <a:r>
              <a:rPr lang="en-US" dirty="0"/>
              <a:t>THANK YOU</a:t>
            </a:r>
          </a:p>
        </p:txBody>
      </p:sp>
      <p:sp>
        <p:nvSpPr>
          <p:cNvPr id="15" name="Rectangle 14">
            <a:extLst>
              <a:ext uri="{FF2B5EF4-FFF2-40B4-BE49-F238E27FC236}">
                <a16:creationId xmlns:a16="http://schemas.microsoft.com/office/drawing/2014/main" id="{7EC100CB-5011-4787-DF38-DCCA698AC03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84503F-4B84-0A61-1A72-6C9C2FD29D47}"/>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8">
            <a:extLst>
              <a:ext uri="{FF2B5EF4-FFF2-40B4-BE49-F238E27FC236}">
                <a16:creationId xmlns:a16="http://schemas.microsoft.com/office/drawing/2014/main" id="{120179E9-ADFE-0933-D96A-5578854AAAA8}"/>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18" name="Picture 17">
            <a:extLst>
              <a:ext uri="{FF2B5EF4-FFF2-40B4-BE49-F238E27FC236}">
                <a16:creationId xmlns:a16="http://schemas.microsoft.com/office/drawing/2014/main" id="{2B25D8CC-6BEC-DE2A-42C7-22230C9E7B82}"/>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5" name="TextBox 4">
            <a:extLst>
              <a:ext uri="{FF2B5EF4-FFF2-40B4-BE49-F238E27FC236}">
                <a16:creationId xmlns:a16="http://schemas.microsoft.com/office/drawing/2014/main" id="{0E45C2F1-A3B7-8C44-847F-506E278D262C}"/>
              </a:ext>
            </a:extLst>
          </p:cNvPr>
          <p:cNvSpPr txBox="1"/>
          <p:nvPr userDrawn="1"/>
        </p:nvSpPr>
        <p:spPr>
          <a:xfrm>
            <a:off x="514716" y="5324633"/>
            <a:ext cx="10779360" cy="938719"/>
          </a:xfrm>
          <a:prstGeom prst="rect">
            <a:avLst/>
          </a:prstGeom>
          <a:noFill/>
        </p:spPr>
        <p:txBody>
          <a:bodyPr wrap="square" rtlCol="0">
            <a:spAutoFit/>
          </a:bodyPr>
          <a:lstStyle/>
          <a:p>
            <a:pPr lvl="0">
              <a:lnSpc>
                <a:spcPts val="860"/>
              </a:lnSpc>
              <a:spcAft>
                <a:spcPts val="300"/>
              </a:spcAft>
            </a:pP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Platinum Reverse Mortgage (“Platinum”) is </a:t>
            </a: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Financial, LLC’s proprietary loan program and is not affiliated with the Home Equity Conversion Mortgage (HECM) loan program, which is insured by FHA. Platinum is available to qualified borrowers who also may be eligible for FHA’s HECM program or are seeking loan proceeds that are higher than FHA’s HECM program limit. Platinum currently is available only for eligible properties in select states. Please contact your loan originator to see if it is currently available in your state. </a:t>
            </a:r>
          </a:p>
          <a:p>
            <a:pPr lvl="0">
              <a:lnSpc>
                <a:spcPts val="860"/>
              </a:lnSpc>
              <a:spcAft>
                <a:spcPts val="300"/>
              </a:spcAft>
            </a:pPr>
            <a:r>
              <a:rPr lang="en-US" sz="800" b="0" i="0" spc="-50" baseline="0" dirty="0">
                <a:solidFill>
                  <a:schemeClr val="tx1">
                    <a:lumMod val="50000"/>
                    <a:lumOff val="50000"/>
                  </a:schemeClr>
                </a:solidFill>
                <a:effectLst/>
                <a:latin typeface="Calibri" panose="020F0502020204030204" pitchFamily="34" charset="0"/>
              </a:rPr>
              <a:t>For industry professionals only -- not intended for distribution to the general public. </a:t>
            </a:r>
          </a:p>
          <a:p>
            <a:pPr lvl="0">
              <a:lnSpc>
                <a:spcPts val="860"/>
              </a:lnSpc>
              <a:spcAft>
                <a:spcPts val="300"/>
              </a:spcAft>
            </a:pPr>
            <a:r>
              <a:rPr lang="en-US" sz="800" b="0" i="0" spc="-50" baseline="0" dirty="0">
                <a:solidFill>
                  <a:schemeClr val="tx1">
                    <a:lumMod val="50000"/>
                    <a:lumOff val="50000"/>
                  </a:schemeClr>
                </a:solidFill>
                <a:effectLst/>
                <a:latin typeface="Calibri" panose="020F0502020204030204" pitchFamily="34" charset="0"/>
              </a:rPr>
              <a:t>This is to be used for informational purposes only and should not be construed as legal advice. Please consult with your own legal/compliance department.</a:t>
            </a:r>
          </a:p>
          <a:p>
            <a:pPr lvl="0">
              <a:lnSpc>
                <a:spcPts val="860"/>
              </a:lnSpc>
              <a:spcAft>
                <a:spcPts val="300"/>
              </a:spcAft>
            </a:pPr>
            <a:r>
              <a:rPr lang="en-US" sz="800" b="1" i="0" spc="-50" baseline="0" dirty="0">
                <a:solidFill>
                  <a:schemeClr val="tx1">
                    <a:lumMod val="50000"/>
                    <a:lumOff val="50000"/>
                  </a:schemeClr>
                </a:solidFill>
                <a:effectLst/>
                <a:latin typeface="Calibri" panose="020F0502020204030204" pitchFamily="34" charset="0"/>
              </a:rPr>
              <a:t>This material has not been reviewed, approved or issued by HUD, FHA or any government agency. The company is not affiliated with or acting on behalf of or at the direction of HUD/FHA or any other government agency.   </a:t>
            </a:r>
          </a:p>
          <a:p>
            <a:pPr lvl="0">
              <a:lnSpc>
                <a:spcPts val="860"/>
              </a:lnSpc>
              <a:spcAft>
                <a:spcPts val="300"/>
              </a:spcAft>
            </a:pPr>
            <a:endParaRPr lang="en-US" sz="800" b="1" i="0" spc="-50" baseline="0" dirty="0">
              <a:solidFill>
                <a:schemeClr val="tx1">
                  <a:lumMod val="50000"/>
                  <a:lumOff val="50000"/>
                </a:schemeClr>
              </a:solidFill>
              <a:effectLst/>
              <a:latin typeface="Calibri" panose="020F0502020204030204" pitchFamily="34" charset="0"/>
            </a:endParaRPr>
          </a:p>
        </p:txBody>
      </p:sp>
      <p:sp>
        <p:nvSpPr>
          <p:cNvPr id="6" name="Content Placeholder 11">
            <a:extLst>
              <a:ext uri="{FF2B5EF4-FFF2-40B4-BE49-F238E27FC236}">
                <a16:creationId xmlns:a16="http://schemas.microsoft.com/office/drawing/2014/main" id="{F31711C1-9058-8191-95DC-D6EA461D34A4}"/>
              </a:ext>
            </a:extLst>
          </p:cNvPr>
          <p:cNvSpPr>
            <a:spLocks noGrp="1"/>
          </p:cNvSpPr>
          <p:nvPr>
            <p:ph sz="quarter" idx="12" hasCustomPrompt="1"/>
          </p:nvPr>
        </p:nvSpPr>
        <p:spPr>
          <a:xfrm>
            <a:off x="505285" y="5065225"/>
            <a:ext cx="11180762" cy="207750"/>
          </a:xfrm>
          <a:prstGeom prst="rect">
            <a:avLst/>
          </a:prstGeom>
        </p:spPr>
        <p:txBody>
          <a:bodyPr/>
          <a:lstStyle>
            <a:lvl1pPr marL="0" indent="0">
              <a:buNone/>
              <a:defRPr sz="800">
                <a:solidFill>
                  <a:schemeClr val="tx1">
                    <a:lumMod val="50000"/>
                    <a:lumOff val="50000"/>
                  </a:schemeClr>
                </a:solidFill>
              </a:defRPr>
            </a:lvl1pPr>
          </a:lstStyle>
          <a:p>
            <a:pPr lvl="0"/>
            <a:r>
              <a:rPr lang="en-US" sz="800" dirty="0"/>
              <a:t>&lt;Disclosures/Footnotes&gt;</a:t>
            </a:r>
            <a:endParaRPr lang="en-US" dirty="0"/>
          </a:p>
        </p:txBody>
      </p:sp>
      <p:pic>
        <p:nvPicPr>
          <p:cNvPr id="7" name="Picture 6">
            <a:extLst>
              <a:ext uri="{FF2B5EF4-FFF2-40B4-BE49-F238E27FC236}">
                <a16:creationId xmlns:a16="http://schemas.microsoft.com/office/drawing/2014/main" id="{3B10EE90-3AE9-DDB5-1AB9-9B25B0FA8B32}"/>
              </a:ext>
            </a:extLst>
          </p:cNvPr>
          <p:cNvPicPr>
            <a:picLocks noChangeAspect="1"/>
          </p:cNvPicPr>
          <p:nvPr userDrawn="1"/>
        </p:nvPicPr>
        <p:blipFill>
          <a:blip r:embed="rId3"/>
          <a:stretch>
            <a:fillRect/>
          </a:stretch>
        </p:blipFill>
        <p:spPr>
          <a:xfrm>
            <a:off x="10342817" y="6315010"/>
            <a:ext cx="1171066" cy="316002"/>
          </a:xfrm>
          <a:prstGeom prst="rect">
            <a:avLst/>
          </a:prstGeom>
        </p:spPr>
      </p:pic>
      <p:sp>
        <p:nvSpPr>
          <p:cNvPr id="9" name="TextBox 8">
            <a:extLst>
              <a:ext uri="{FF2B5EF4-FFF2-40B4-BE49-F238E27FC236}">
                <a16:creationId xmlns:a16="http://schemas.microsoft.com/office/drawing/2014/main" id="{1D7721AA-212F-FB49-E4C4-91DF3B7F08E1}"/>
              </a:ext>
            </a:extLst>
          </p:cNvPr>
          <p:cNvSpPr txBox="1"/>
          <p:nvPr userDrawn="1"/>
        </p:nvSpPr>
        <p:spPr>
          <a:xfrm>
            <a:off x="505284" y="5953593"/>
            <a:ext cx="9908715" cy="823302"/>
          </a:xfrm>
          <a:prstGeom prst="rect">
            <a:avLst/>
          </a:prstGeom>
          <a:noFill/>
        </p:spPr>
        <p:txBody>
          <a:bodyPr wrap="square" rtlCol="0">
            <a:spAutoFit/>
          </a:bodyPr>
          <a:lstStyle/>
          <a:p>
            <a:pPr marL="0" marR="0" lvl="0" indent="0" algn="l" defTabSz="914400" rtl="0" eaLnBrk="1" fontAlgn="auto" latinLnBrk="0" hangingPunct="1">
              <a:lnSpc>
                <a:spcPts val="860"/>
              </a:lnSpc>
              <a:spcBef>
                <a:spcPts val="0"/>
              </a:spcBef>
              <a:spcAft>
                <a:spcPts val="300"/>
              </a:spcAft>
              <a:buClrTx/>
              <a:buSzTx/>
              <a:buFontTx/>
              <a:buNone/>
              <a:tabLst/>
              <a:defRPr/>
            </a:pPr>
            <a:endParaRPr lang="en-US" sz="800" b="0" i="0" spc="-50" baseline="0" dirty="0">
              <a:solidFill>
                <a:schemeClr val="tx1">
                  <a:lumMod val="50000"/>
                  <a:lumOff val="50000"/>
                </a:schemeClr>
              </a:solidFill>
              <a:effectLst/>
              <a:latin typeface="Calibri" panose="020F0502020204030204" pitchFamily="34" charset="0"/>
            </a:endParaRPr>
          </a:p>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©2026 Longbridge Financial, LLC NMLS# 957935. 61 South Paramus Road, Suite 500, Paramus, NJ 07652. 1-855-523-4326. For licensing information, go to: www.nmlsconsumeraccess.org. For additional Longbridge licensing and disclosures, please visit: https://longbridge-financial.com/licensing. Longbridge Financial Company Licensing Information: Arizona Mortgage Banker License #0930082; Licensed by the Department of Financial Protection and Innovation under the California Residential Mortgage Lending Act; Loans made or arranged pursuant to a California Financing Law license; Georgia Mortgage Lender Licensee #44082; Massachusetts Mortgage Lender License # ML957935; Licensed by the New Jersey Department of Banking &amp; Insurance; Licensed Mortgage Banker-NYS Department of Financial Services -in-state branch address 6161 South Park Avenue Room 2, Hamburg, NY 14075; Rhode Island Licensed Lender. For California, Texas, and Nebraska consumers: For information about our privacy practices, please visit https://www.longbridge-financial.com/privacy. Not all products and options are available in all states. Terms subject to change without notice. Certain conditions and fees apply. This is not a loan commitment. All loans subject to approval.</a:t>
            </a:r>
          </a:p>
        </p:txBody>
      </p:sp>
      <p:cxnSp>
        <p:nvCxnSpPr>
          <p:cNvPr id="24" name="Straight Connector 23">
            <a:extLst>
              <a:ext uri="{FF2B5EF4-FFF2-40B4-BE49-F238E27FC236}">
                <a16:creationId xmlns:a16="http://schemas.microsoft.com/office/drawing/2014/main" id="{E2191EC9-0569-C097-744B-F04E54D880D9}"/>
              </a:ext>
            </a:extLst>
          </p:cNvPr>
          <p:cNvCxnSpPr>
            <a:cxnSpLocks/>
          </p:cNvCxnSpPr>
          <p:nvPr userDrawn="1"/>
        </p:nvCxnSpPr>
        <p:spPr>
          <a:xfrm>
            <a:off x="5385394" y="3200398"/>
            <a:ext cx="7218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 Placeholder 7">
            <a:extLst>
              <a:ext uri="{FF2B5EF4-FFF2-40B4-BE49-F238E27FC236}">
                <a16:creationId xmlns:a16="http://schemas.microsoft.com/office/drawing/2014/main" id="{D57020AD-BDFF-435C-0059-1887341210EA}"/>
              </a:ext>
            </a:extLst>
          </p:cNvPr>
          <p:cNvSpPr>
            <a:spLocks noGrp="1"/>
          </p:cNvSpPr>
          <p:nvPr>
            <p:ph type="body" sz="quarter" idx="14" hasCustomPrompt="1"/>
          </p:nvPr>
        </p:nvSpPr>
        <p:spPr>
          <a:xfrm>
            <a:off x="505284" y="2550650"/>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&lt;FirstName </a:t>
            </a:r>
            <a:r>
              <a:rPr lang="en-US" dirty="0" err="1"/>
              <a:t>LastName</a:t>
            </a:r>
            <a:r>
              <a:rPr lang="en-US" dirty="0"/>
              <a:t>&gt;</a:t>
            </a:r>
          </a:p>
        </p:txBody>
      </p:sp>
      <p:sp>
        <p:nvSpPr>
          <p:cNvPr id="27" name="Text Placeholder 7">
            <a:extLst>
              <a:ext uri="{FF2B5EF4-FFF2-40B4-BE49-F238E27FC236}">
                <a16:creationId xmlns:a16="http://schemas.microsoft.com/office/drawing/2014/main" id="{B03F0095-FC91-8F74-3ABE-27B8DD6D4B64}"/>
              </a:ext>
            </a:extLst>
          </p:cNvPr>
          <p:cNvSpPr>
            <a:spLocks noGrp="1"/>
          </p:cNvSpPr>
          <p:nvPr>
            <p:ph type="body" sz="quarter" idx="18" hasCustomPrompt="1"/>
          </p:nvPr>
        </p:nvSpPr>
        <p:spPr>
          <a:xfrm>
            <a:off x="505284" y="3882146"/>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&lt;Phone Number&gt;</a:t>
            </a:r>
          </a:p>
        </p:txBody>
      </p:sp>
      <p:sp>
        <p:nvSpPr>
          <p:cNvPr id="28" name="Text Placeholder 7">
            <a:extLst>
              <a:ext uri="{FF2B5EF4-FFF2-40B4-BE49-F238E27FC236}">
                <a16:creationId xmlns:a16="http://schemas.microsoft.com/office/drawing/2014/main" id="{9CA2EEDC-6FEE-760C-C11C-6557D298B176}"/>
              </a:ext>
            </a:extLst>
          </p:cNvPr>
          <p:cNvSpPr>
            <a:spLocks noGrp="1"/>
          </p:cNvSpPr>
          <p:nvPr>
            <p:ph type="body" sz="quarter" idx="19" hasCustomPrompt="1"/>
          </p:nvPr>
        </p:nvSpPr>
        <p:spPr>
          <a:xfrm>
            <a:off x="505284" y="4217204"/>
            <a:ext cx="10515600" cy="300474"/>
          </a:xfrm>
          <a:prstGeom prst="rect">
            <a:avLst/>
          </a:prstGeom>
        </p:spPr>
        <p:txBody>
          <a:bodyPr/>
          <a:lstStyle>
            <a:lvl1pPr marL="0" indent="0" algn="ctr">
              <a:buNone/>
              <a:defRPr lang="en-US" sz="2000" b="0" i="0" kern="1200" dirty="0">
                <a:solidFill>
                  <a:srgbClr val="76777B"/>
                </a:solidFill>
                <a:latin typeface="Calibri" panose="020F0502020204030204" pitchFamily="34" charset="0"/>
                <a:ea typeface="+mn-ea"/>
                <a:cs typeface="+mn-cs"/>
              </a:defRPr>
            </a:lvl1pPr>
          </a:lstStyle>
          <a:p>
            <a:pPr lvl="0"/>
            <a:r>
              <a:rPr lang="en-US" dirty="0"/>
              <a:t>&lt;Email Address&gt;</a:t>
            </a:r>
          </a:p>
        </p:txBody>
      </p:sp>
      <p:pic>
        <p:nvPicPr>
          <p:cNvPr id="4" name="Picture 3" descr="A black and green logo&#10;&#10;Description automatically generated">
            <a:extLst>
              <a:ext uri="{FF2B5EF4-FFF2-40B4-BE49-F238E27FC236}">
                <a16:creationId xmlns:a16="http://schemas.microsoft.com/office/drawing/2014/main" id="{0E25AC54-3924-2950-4257-CC3E8C228D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5691" y="398198"/>
            <a:ext cx="1307472" cy="876801"/>
          </a:xfrm>
          <a:prstGeom prst="rect">
            <a:avLst/>
          </a:prstGeom>
        </p:spPr>
      </p:pic>
    </p:spTree>
    <p:extLst>
      <p:ext uri="{BB962C8B-B14F-4D97-AF65-F5344CB8AC3E}">
        <p14:creationId xmlns:p14="http://schemas.microsoft.com/office/powerpoint/2010/main" val="1898261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Retail B2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511627" y="1792775"/>
            <a:ext cx="10515600" cy="745217"/>
          </a:xfrm>
          <a:prstGeom prst="rect">
            <a:avLst/>
          </a:prstGeom>
        </p:spPr>
        <p:txBody>
          <a:bodyPr>
            <a:noAutofit/>
          </a:bodyPr>
          <a:lstStyle>
            <a:lvl1pPr algn="ctr">
              <a:defRPr sz="5400" b="1" i="0">
                <a:latin typeface="Calibri" panose="020F0502020204030204" pitchFamily="34" charset="0"/>
              </a:defRPr>
            </a:lvl1pPr>
          </a:lstStyle>
          <a:p>
            <a:r>
              <a:rPr lang="en-US" dirty="0"/>
              <a:t>THANK YOU</a:t>
            </a:r>
          </a:p>
        </p:txBody>
      </p:sp>
      <p:sp>
        <p:nvSpPr>
          <p:cNvPr id="15" name="Rectangle 14">
            <a:extLst>
              <a:ext uri="{FF2B5EF4-FFF2-40B4-BE49-F238E27FC236}">
                <a16:creationId xmlns:a16="http://schemas.microsoft.com/office/drawing/2014/main" id="{7EC100CB-5011-4787-DF38-DCCA698AC03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84503F-4B84-0A61-1A72-6C9C2FD29D47}"/>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8">
            <a:extLst>
              <a:ext uri="{FF2B5EF4-FFF2-40B4-BE49-F238E27FC236}">
                <a16:creationId xmlns:a16="http://schemas.microsoft.com/office/drawing/2014/main" id="{120179E9-ADFE-0933-D96A-5578854AAAA8}"/>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18" name="Picture 17">
            <a:extLst>
              <a:ext uri="{FF2B5EF4-FFF2-40B4-BE49-F238E27FC236}">
                <a16:creationId xmlns:a16="http://schemas.microsoft.com/office/drawing/2014/main" id="{2B25D8CC-6BEC-DE2A-42C7-22230C9E7B82}"/>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20" name="TextBox 19">
            <a:extLst>
              <a:ext uri="{FF2B5EF4-FFF2-40B4-BE49-F238E27FC236}">
                <a16:creationId xmlns:a16="http://schemas.microsoft.com/office/drawing/2014/main" id="{7E55E2AA-D742-D13E-BBDF-0CAEC31B841E}"/>
              </a:ext>
            </a:extLst>
          </p:cNvPr>
          <p:cNvSpPr txBox="1"/>
          <p:nvPr userDrawn="1"/>
        </p:nvSpPr>
        <p:spPr>
          <a:xfrm>
            <a:off x="2812068" y="3149358"/>
            <a:ext cx="5919537" cy="1585049"/>
          </a:xfrm>
          <a:prstGeom prst="rect">
            <a:avLst/>
          </a:prstGeom>
        </p:spPr>
        <p:txBody>
          <a:bodyPr/>
          <a:lstStyle>
            <a:lvl1pPr lvl="0" indent="0" algn="ctr">
              <a:lnSpc>
                <a:spcPct val="90000"/>
              </a:lnSpc>
              <a:spcBef>
                <a:spcPts val="1000"/>
              </a:spcBef>
              <a:buFont typeface="Arial" panose="020B0604020202020204" pitchFamily="34" charset="0"/>
              <a:buNone/>
              <a:defRPr sz="2000" b="0" i="0">
                <a:solidFill>
                  <a:srgbClr val="76777B"/>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noProof="0" dirty="0"/>
              <a:t>855.523.4326</a:t>
            </a:r>
          </a:p>
          <a:p>
            <a:pPr lvl="0"/>
            <a:r>
              <a:rPr lang="en-US" noProof="0" dirty="0" err="1"/>
              <a:t>Info@longbridge-financial.com</a:t>
            </a:r>
            <a:endParaRPr lang="en-US" noProof="0" dirty="0"/>
          </a:p>
          <a:p>
            <a:pPr lvl="0"/>
            <a:r>
              <a:rPr lang="en-US" noProof="0" dirty="0" err="1"/>
              <a:t>longbridge-financial.com</a:t>
            </a:r>
            <a:endParaRPr lang="en-US" noProof="0" dirty="0"/>
          </a:p>
          <a:p>
            <a:pPr lvl="0"/>
            <a:endParaRPr lang="en-US" dirty="0"/>
          </a:p>
        </p:txBody>
      </p:sp>
      <p:sp>
        <p:nvSpPr>
          <p:cNvPr id="21" name="TextBox 20">
            <a:extLst>
              <a:ext uri="{FF2B5EF4-FFF2-40B4-BE49-F238E27FC236}">
                <a16:creationId xmlns:a16="http://schemas.microsoft.com/office/drawing/2014/main" id="{EE8CE69E-FE1E-DF2E-EA3B-7D425FC71BFC}"/>
              </a:ext>
            </a:extLst>
          </p:cNvPr>
          <p:cNvSpPr txBox="1"/>
          <p:nvPr userDrawn="1"/>
        </p:nvSpPr>
        <p:spPr>
          <a:xfrm>
            <a:off x="514716" y="5015934"/>
            <a:ext cx="10779360" cy="1131079"/>
          </a:xfrm>
          <a:prstGeom prst="rect">
            <a:avLst/>
          </a:prstGeom>
          <a:noFill/>
        </p:spPr>
        <p:txBody>
          <a:bodyPr wrap="square" rtlCol="0">
            <a:spAutoFit/>
          </a:bodyPr>
          <a:lstStyle/>
          <a:p>
            <a:pPr lvl="0">
              <a:lnSpc>
                <a:spcPts val="860"/>
              </a:lnSpc>
              <a:spcAft>
                <a:spcPts val="300"/>
              </a:spcAft>
            </a:pP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Platinum Reverse Mortgage (“Platinum”) is </a:t>
            </a: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Financial, LLC’s proprietary loan program and is not affiliated with the Home Equity Conversion Mortgage (HECM) loan program, which is insured by FHA. Platinum is available to qualified borrowers who also may be eligible for FHA’s HECM program or are seeking loan proceeds that are higher than FHA’s HECM program limit. Platinum currently is available only for eligible properties in select states. Please contact your loan originator to see if it is currently available in your state. </a:t>
            </a:r>
          </a:p>
          <a:p>
            <a:pPr lvl="0">
              <a:lnSpc>
                <a:spcPts val="860"/>
              </a:lnSpc>
              <a:spcAft>
                <a:spcPts val="300"/>
              </a:spcAft>
            </a:pPr>
            <a:r>
              <a:rPr lang="en-US" sz="800" b="1" i="0" spc="-50" baseline="0" dirty="0">
                <a:solidFill>
                  <a:schemeClr val="tx1">
                    <a:lumMod val="50000"/>
                    <a:lumOff val="50000"/>
                  </a:schemeClr>
                </a:solidFill>
                <a:effectLst/>
                <a:latin typeface="Calibri" panose="020F0502020204030204" pitchFamily="34" charset="0"/>
              </a:rPr>
              <a:t>This material has not been reviewed, approved or issued by HUD, FHA or any government agency. The company is not affiliated with or acting on behalf of or at the direction of HUD/FHA or any other government agency.   </a:t>
            </a:r>
          </a:p>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Charges such as an origination fee, mortgage insurance premiums, closing costs and/or servicing fees, if applicable, may be assessed and will be added to the loan balance. As long as you comply with the terms of the loan, you retain title until you sell or transfer the property, and, therefore, you are responsible for paying property taxes, insurance and maintenance. Failing to pay these amounts may cause the loan to become immediately due and/or subject the property to a tax lien, other encumbrance or foreclosure. The loan balance grows over time, and interest is added to that balance. Interest on a reverse mortgage is not deductible from your income tax until you repay all or part of the interest on the loan. Although the loan is non-recourse, at the maturity of the loan, the lender will have a claim against your property and you or your heirs may need to sell the property in order to repay the loan, or use other assets to repay the loan in order to retain the property.</a:t>
            </a:r>
            <a:endParaRPr lang="en-US" sz="800" b="1" i="0" spc="-50" baseline="0" dirty="0">
              <a:solidFill>
                <a:schemeClr val="tx1">
                  <a:lumMod val="50000"/>
                  <a:lumOff val="50000"/>
                </a:schemeClr>
              </a:solidFill>
              <a:effectLst/>
              <a:latin typeface="Calibri" panose="020F0502020204030204" pitchFamily="34" charset="0"/>
            </a:endParaRPr>
          </a:p>
          <a:p>
            <a:pPr lvl="0">
              <a:lnSpc>
                <a:spcPts val="860"/>
              </a:lnSpc>
              <a:spcAft>
                <a:spcPts val="300"/>
              </a:spcAft>
            </a:pPr>
            <a:endParaRPr lang="en-US" sz="800" b="1" i="0" spc="-50" baseline="0" dirty="0">
              <a:solidFill>
                <a:schemeClr val="tx1">
                  <a:lumMod val="50000"/>
                  <a:lumOff val="50000"/>
                </a:schemeClr>
              </a:solidFill>
              <a:effectLst/>
              <a:latin typeface="Calibri" panose="020F0502020204030204" pitchFamily="34" charset="0"/>
            </a:endParaRPr>
          </a:p>
        </p:txBody>
      </p:sp>
      <p:sp>
        <p:nvSpPr>
          <p:cNvPr id="22" name="Content Placeholder 11">
            <a:extLst>
              <a:ext uri="{FF2B5EF4-FFF2-40B4-BE49-F238E27FC236}">
                <a16:creationId xmlns:a16="http://schemas.microsoft.com/office/drawing/2014/main" id="{86DB803C-F564-585C-107D-1A1E199B422D}"/>
              </a:ext>
            </a:extLst>
          </p:cNvPr>
          <p:cNvSpPr>
            <a:spLocks noGrp="1"/>
          </p:cNvSpPr>
          <p:nvPr>
            <p:ph sz="quarter" idx="12" hasCustomPrompt="1"/>
          </p:nvPr>
        </p:nvSpPr>
        <p:spPr>
          <a:xfrm>
            <a:off x="505285" y="4841402"/>
            <a:ext cx="11180762" cy="207750"/>
          </a:xfrm>
          <a:prstGeom prst="rect">
            <a:avLst/>
          </a:prstGeom>
        </p:spPr>
        <p:txBody>
          <a:bodyPr/>
          <a:lstStyle>
            <a:lvl1pPr marL="0" indent="0">
              <a:buNone/>
              <a:defRPr sz="800">
                <a:solidFill>
                  <a:schemeClr val="tx1">
                    <a:lumMod val="50000"/>
                    <a:lumOff val="50000"/>
                  </a:schemeClr>
                </a:solidFill>
              </a:defRPr>
            </a:lvl1pPr>
          </a:lstStyle>
          <a:p>
            <a:pPr lvl="0"/>
            <a:r>
              <a:rPr lang="en-US" sz="800" dirty="0"/>
              <a:t>&lt;Disclosures/Footnotes&gt;</a:t>
            </a:r>
            <a:endParaRPr lang="en-US" dirty="0"/>
          </a:p>
        </p:txBody>
      </p:sp>
      <p:pic>
        <p:nvPicPr>
          <p:cNvPr id="23" name="Picture 22">
            <a:extLst>
              <a:ext uri="{FF2B5EF4-FFF2-40B4-BE49-F238E27FC236}">
                <a16:creationId xmlns:a16="http://schemas.microsoft.com/office/drawing/2014/main" id="{850CE81A-EA0A-A2F0-5116-28D105F583E1}"/>
              </a:ext>
            </a:extLst>
          </p:cNvPr>
          <p:cNvPicPr>
            <a:picLocks noChangeAspect="1"/>
          </p:cNvPicPr>
          <p:nvPr userDrawn="1"/>
        </p:nvPicPr>
        <p:blipFill>
          <a:blip r:embed="rId3"/>
          <a:stretch>
            <a:fillRect/>
          </a:stretch>
        </p:blipFill>
        <p:spPr>
          <a:xfrm>
            <a:off x="10342817" y="6315010"/>
            <a:ext cx="1171066" cy="316002"/>
          </a:xfrm>
          <a:prstGeom prst="rect">
            <a:avLst/>
          </a:prstGeom>
        </p:spPr>
      </p:pic>
      <p:sp>
        <p:nvSpPr>
          <p:cNvPr id="24" name="TextBox 23">
            <a:extLst>
              <a:ext uri="{FF2B5EF4-FFF2-40B4-BE49-F238E27FC236}">
                <a16:creationId xmlns:a16="http://schemas.microsoft.com/office/drawing/2014/main" id="{362CEDCE-10C5-1DC3-278E-B75593DA93F5}"/>
              </a:ext>
            </a:extLst>
          </p:cNvPr>
          <p:cNvSpPr txBox="1"/>
          <p:nvPr userDrawn="1"/>
        </p:nvSpPr>
        <p:spPr>
          <a:xfrm>
            <a:off x="505284" y="5953593"/>
            <a:ext cx="9908715" cy="669414"/>
          </a:xfrm>
          <a:prstGeom prst="rect">
            <a:avLst/>
          </a:prstGeom>
          <a:noFill/>
        </p:spPr>
        <p:txBody>
          <a:bodyPr wrap="square" rtlCol="0">
            <a:spAutoFit/>
          </a:bodyPr>
          <a:lstStyle/>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©2026 Longbridge Financial, LLC NMLS# 957935. 61 South Paramus Road, Suite 500, Paramus, NJ 07652. 1-855-523-4326. For licensing information, go to: www.nmlsconsumeraccess.org. For additional Longbridge licensing and disclosures, please visit: https://longbridge-financial.com/licensing. Longbridge Financial Company Licensing Information: Arizona Mortgage Banker License #0930082; Licensed by the Department of Financial Protection and Innovation under the California Residential Mortgage Lending Act; Loans made or arranged pursuant to a California Financing Law license; Georgia Mortgage Lender Licensee #44082; Massachusetts Mortgage Lender License # ML957935; Licensed by the New Jersey Department of Banking &amp; Insurance; Licensed Mortgage Banker-NYS Department of Financial Services -in-state branch address 6161 South Park Avenue Room 2, Hamburg, NY 14075; Rhode Island Licensed Lender. For California, Texas, and Nebraska consumers: For information about our privacy practices, please visit https://www.longbridge-financial.com/privacy. Not all products and options are available in all states. Terms subject to change without notice. Certain conditions and fees apply. This is not a loan commitment. All loans subject to approval.</a:t>
            </a:r>
          </a:p>
        </p:txBody>
      </p:sp>
      <p:pic>
        <p:nvPicPr>
          <p:cNvPr id="3" name="Picture 2" descr="A black and green logo&#10;&#10;Description automatically generated">
            <a:extLst>
              <a:ext uri="{FF2B5EF4-FFF2-40B4-BE49-F238E27FC236}">
                <a16:creationId xmlns:a16="http://schemas.microsoft.com/office/drawing/2014/main" id="{E5CA3340-4E2F-AEE1-66C9-E8FD3896DA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5691" y="398198"/>
            <a:ext cx="1307472" cy="876801"/>
          </a:xfrm>
          <a:prstGeom prst="rect">
            <a:avLst/>
          </a:prstGeom>
        </p:spPr>
      </p:pic>
    </p:spTree>
    <p:extLst>
      <p:ext uri="{BB962C8B-B14F-4D97-AF65-F5344CB8AC3E}">
        <p14:creationId xmlns:p14="http://schemas.microsoft.com/office/powerpoint/2010/main" val="4671686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B2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C100CB-5011-4787-DF38-DCCA698AC03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84503F-4B84-0A61-1A72-6C9C2FD29D47}"/>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8">
            <a:extLst>
              <a:ext uri="{FF2B5EF4-FFF2-40B4-BE49-F238E27FC236}">
                <a16:creationId xmlns:a16="http://schemas.microsoft.com/office/drawing/2014/main" id="{120179E9-ADFE-0933-D96A-5578854AAAA8}"/>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18" name="Picture 17">
            <a:extLst>
              <a:ext uri="{FF2B5EF4-FFF2-40B4-BE49-F238E27FC236}">
                <a16:creationId xmlns:a16="http://schemas.microsoft.com/office/drawing/2014/main" id="{2B25D8CC-6BEC-DE2A-42C7-22230C9E7B82}"/>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2" name="TextBox 1">
            <a:extLst>
              <a:ext uri="{FF2B5EF4-FFF2-40B4-BE49-F238E27FC236}">
                <a16:creationId xmlns:a16="http://schemas.microsoft.com/office/drawing/2014/main" id="{B62521C5-AEC8-89CC-D259-403853ED42DF}"/>
              </a:ext>
            </a:extLst>
          </p:cNvPr>
          <p:cNvSpPr txBox="1"/>
          <p:nvPr userDrawn="1"/>
        </p:nvSpPr>
        <p:spPr>
          <a:xfrm>
            <a:off x="514716" y="5015934"/>
            <a:ext cx="10779360" cy="1284967"/>
          </a:xfrm>
          <a:prstGeom prst="rect">
            <a:avLst/>
          </a:prstGeom>
          <a:noFill/>
        </p:spPr>
        <p:txBody>
          <a:bodyPr wrap="square" rtlCol="0">
            <a:spAutoFit/>
          </a:bodyPr>
          <a:lstStyle/>
          <a:p>
            <a:pPr lvl="0">
              <a:lnSpc>
                <a:spcPts val="860"/>
              </a:lnSpc>
              <a:spcAft>
                <a:spcPts val="300"/>
              </a:spcAft>
            </a:pP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Platinum Reverse Mortgage (“Platinum”) is </a:t>
            </a: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Financial, LLC’s proprietary loan program and is not affiliated with the Home Equity Conversion Mortgage (HECM) loan program, which is insured by FHA. Platinum is available to qualified borrowers who also may be eligible for FHA’s HECM program or are seeking loan proceeds that are higher than FHA’s HECM program limit. Platinum currently is available only for eligible properties in select states. Please contact your loan originator to see if it is currently available in your state. </a:t>
            </a:r>
          </a:p>
          <a:p>
            <a:pPr lvl="0">
              <a:lnSpc>
                <a:spcPts val="860"/>
              </a:lnSpc>
              <a:spcAft>
                <a:spcPts val="300"/>
              </a:spcAft>
            </a:pPr>
            <a:r>
              <a:rPr lang="en-US" sz="800" b="0" i="0" spc="-50" baseline="0" dirty="0">
                <a:solidFill>
                  <a:schemeClr val="tx1">
                    <a:lumMod val="50000"/>
                    <a:lumOff val="50000"/>
                  </a:schemeClr>
                </a:solidFill>
                <a:effectLst/>
                <a:latin typeface="Calibri" panose="020F0502020204030204" pitchFamily="34" charset="0"/>
              </a:rPr>
              <a:t>For industry professionals only -- not intended for distribution to the general public.   </a:t>
            </a:r>
          </a:p>
          <a:p>
            <a:pPr lvl="0">
              <a:lnSpc>
                <a:spcPts val="860"/>
              </a:lnSpc>
              <a:spcAft>
                <a:spcPts val="300"/>
              </a:spcAft>
            </a:pPr>
            <a:r>
              <a:rPr lang="en-US" sz="800" b="1" i="0" spc="-50" baseline="0" dirty="0">
                <a:solidFill>
                  <a:schemeClr val="tx1">
                    <a:lumMod val="50000"/>
                    <a:lumOff val="50000"/>
                  </a:schemeClr>
                </a:solidFill>
                <a:effectLst/>
                <a:latin typeface="Calibri" panose="020F0502020204030204" pitchFamily="34" charset="0"/>
              </a:rPr>
              <a:t>This material has not been reviewed, approved or issued by HUD, FHA or any government agency. The company is not affiliated with or acting on behalf of or at the direction of HUD/FHA or any other government agency.   </a:t>
            </a:r>
          </a:p>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Charges such as an origination fee, mortgage insurance premiums, closing costs and/or servicing fees, if applicable, may be assessed and will be added to the loan balance. As long as you comply with the terms of the loan, you retain title until you sell or transfer the property, and, therefore, you are responsible for paying property taxes, insurance and maintenance. Failing to pay these amounts may cause the loan to become immediately due and/or subject the property to a tax lien, other encumbrance or foreclosure. The loan balance grows over time, and interest is added to that balance. Interest on a reverse mortgage is not deductible from your income tax until you repay all or part of the interest on the loan. Although the loan is non-recourse, at the maturity of the loan, the lender will have a claim against your property and you or your heirs may need to sell the property in order to repay the loan, or use other assets to repay the loan in order to retain the property.</a:t>
            </a:r>
            <a:endParaRPr lang="en-US" sz="800" b="1" i="0" spc="-50" baseline="0" dirty="0">
              <a:solidFill>
                <a:schemeClr val="tx1">
                  <a:lumMod val="50000"/>
                  <a:lumOff val="50000"/>
                </a:schemeClr>
              </a:solidFill>
              <a:effectLst/>
              <a:latin typeface="Calibri" panose="020F0502020204030204" pitchFamily="34" charset="0"/>
            </a:endParaRPr>
          </a:p>
          <a:p>
            <a:pPr lvl="0">
              <a:lnSpc>
                <a:spcPts val="860"/>
              </a:lnSpc>
              <a:spcAft>
                <a:spcPts val="300"/>
              </a:spcAft>
            </a:pPr>
            <a:endParaRPr lang="en-US" sz="800" b="1" i="0" spc="-50" baseline="0" dirty="0">
              <a:solidFill>
                <a:schemeClr val="tx1">
                  <a:lumMod val="50000"/>
                  <a:lumOff val="50000"/>
                </a:schemeClr>
              </a:solidFill>
              <a:effectLst/>
              <a:latin typeface="Calibri" panose="020F0502020204030204" pitchFamily="34" charset="0"/>
            </a:endParaRPr>
          </a:p>
        </p:txBody>
      </p:sp>
      <p:sp>
        <p:nvSpPr>
          <p:cNvPr id="5" name="Content Placeholder 11">
            <a:extLst>
              <a:ext uri="{FF2B5EF4-FFF2-40B4-BE49-F238E27FC236}">
                <a16:creationId xmlns:a16="http://schemas.microsoft.com/office/drawing/2014/main" id="{8FF7D19D-68AD-AF05-7F34-4A2CAB8675A3}"/>
              </a:ext>
            </a:extLst>
          </p:cNvPr>
          <p:cNvSpPr>
            <a:spLocks noGrp="1"/>
          </p:cNvSpPr>
          <p:nvPr>
            <p:ph sz="quarter" idx="12" hasCustomPrompt="1"/>
          </p:nvPr>
        </p:nvSpPr>
        <p:spPr>
          <a:xfrm>
            <a:off x="505285" y="4841402"/>
            <a:ext cx="11180762" cy="207750"/>
          </a:xfrm>
          <a:prstGeom prst="rect">
            <a:avLst/>
          </a:prstGeom>
        </p:spPr>
        <p:txBody>
          <a:bodyPr/>
          <a:lstStyle>
            <a:lvl1pPr marL="0" indent="0">
              <a:buNone/>
              <a:defRPr sz="800">
                <a:solidFill>
                  <a:schemeClr val="tx1">
                    <a:lumMod val="50000"/>
                    <a:lumOff val="50000"/>
                  </a:schemeClr>
                </a:solidFill>
              </a:defRPr>
            </a:lvl1pPr>
          </a:lstStyle>
          <a:p>
            <a:pPr lvl="0"/>
            <a:r>
              <a:rPr lang="en-US" sz="800" dirty="0"/>
              <a:t>&lt;Disclosures/Footnotes&gt;</a:t>
            </a:r>
            <a:endParaRPr lang="en-US" dirty="0"/>
          </a:p>
        </p:txBody>
      </p:sp>
      <p:pic>
        <p:nvPicPr>
          <p:cNvPr id="6" name="Picture 5">
            <a:extLst>
              <a:ext uri="{FF2B5EF4-FFF2-40B4-BE49-F238E27FC236}">
                <a16:creationId xmlns:a16="http://schemas.microsoft.com/office/drawing/2014/main" id="{799809D6-A118-2F53-67A1-AA4B3727E227}"/>
              </a:ext>
            </a:extLst>
          </p:cNvPr>
          <p:cNvPicPr>
            <a:picLocks noChangeAspect="1"/>
          </p:cNvPicPr>
          <p:nvPr userDrawn="1"/>
        </p:nvPicPr>
        <p:blipFill>
          <a:blip r:embed="rId3"/>
          <a:stretch>
            <a:fillRect/>
          </a:stretch>
        </p:blipFill>
        <p:spPr>
          <a:xfrm>
            <a:off x="10342817" y="6315010"/>
            <a:ext cx="1171066" cy="316002"/>
          </a:xfrm>
          <a:prstGeom prst="rect">
            <a:avLst/>
          </a:prstGeom>
        </p:spPr>
      </p:pic>
      <p:sp>
        <p:nvSpPr>
          <p:cNvPr id="7" name="TextBox 6">
            <a:extLst>
              <a:ext uri="{FF2B5EF4-FFF2-40B4-BE49-F238E27FC236}">
                <a16:creationId xmlns:a16="http://schemas.microsoft.com/office/drawing/2014/main" id="{ADB47FFE-46A1-1AE6-F32B-AE85D5F06C32}"/>
              </a:ext>
            </a:extLst>
          </p:cNvPr>
          <p:cNvSpPr txBox="1"/>
          <p:nvPr userDrawn="1"/>
        </p:nvSpPr>
        <p:spPr>
          <a:xfrm>
            <a:off x="505284" y="5953593"/>
            <a:ext cx="9908715" cy="823302"/>
          </a:xfrm>
          <a:prstGeom prst="rect">
            <a:avLst/>
          </a:prstGeom>
          <a:noFill/>
        </p:spPr>
        <p:txBody>
          <a:bodyPr wrap="square" rtlCol="0">
            <a:spAutoFit/>
          </a:bodyPr>
          <a:lstStyle/>
          <a:p>
            <a:pPr marL="0" marR="0" lvl="0" indent="0" algn="l" defTabSz="914400" rtl="0" eaLnBrk="1" fontAlgn="auto" latinLnBrk="0" hangingPunct="1">
              <a:lnSpc>
                <a:spcPts val="860"/>
              </a:lnSpc>
              <a:spcBef>
                <a:spcPts val="0"/>
              </a:spcBef>
              <a:spcAft>
                <a:spcPts val="300"/>
              </a:spcAft>
              <a:buClrTx/>
              <a:buSzTx/>
              <a:buFontTx/>
              <a:buNone/>
              <a:tabLst/>
              <a:defRPr/>
            </a:pPr>
            <a:endParaRPr lang="en-US" sz="800" b="0" i="0" spc="-50" baseline="0" dirty="0">
              <a:solidFill>
                <a:schemeClr val="tx1">
                  <a:lumMod val="50000"/>
                  <a:lumOff val="50000"/>
                </a:schemeClr>
              </a:solidFill>
              <a:effectLst/>
              <a:latin typeface="Calibri" panose="020F0502020204030204" pitchFamily="34" charset="0"/>
            </a:endParaRPr>
          </a:p>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©2026 Longbridge Financial, LLC NMLS# 957935. 61 South Paramus Road, Suite 500, Paramus, NJ 07652. 1-855-523-4326. For licensing information, go to: www.nmlsconsumeraccess.org. For additional Longbridge licensing and disclosures, please visit: https://longbridge-financial.com/licensing. Longbridge Financial Company Licensing Information: Arizona Mortgage Banker License #0930082; Licensed by the Department of Financial Protection and Innovation under the California Residential Mortgage Lending Act; Loans made or arranged pursuant to a California Financing Law license; Georgia Mortgage Lender Licensee #44082; Massachusetts Mortgage Lender License # ML957935; Licensed by the New Jersey Department of Banking &amp; Insurance; Licensed Mortgage Banker-NYS Department of Financial Services -in-state branch address 6161 South Park Avenue Room 2, Hamburg, NY 14075; Rhode Island Licensed Lender. For California, Texas, and Nebraska consumers: For information about our privacy practices, please visit https://www.longbridge-financial.com/privacy. Not all products and options are available in all states. Terms subject to change without notice. Certain conditions and fees apply. This is not a loan commitment. All loans subject to approval.</a:t>
            </a:r>
          </a:p>
        </p:txBody>
      </p:sp>
      <p:pic>
        <p:nvPicPr>
          <p:cNvPr id="4" name="Picture 3" descr="A black and green logo&#10;&#10;Description automatically generated">
            <a:extLst>
              <a:ext uri="{FF2B5EF4-FFF2-40B4-BE49-F238E27FC236}">
                <a16:creationId xmlns:a16="http://schemas.microsoft.com/office/drawing/2014/main" id="{D239882D-997B-E351-EE14-A2F5647CBC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3478" y="1480089"/>
            <a:ext cx="3609145" cy="2420322"/>
          </a:xfrm>
          <a:prstGeom prst="rect">
            <a:avLst/>
          </a:prstGeom>
        </p:spPr>
      </p:pic>
    </p:spTree>
    <p:extLst>
      <p:ext uri="{BB962C8B-B14F-4D97-AF65-F5344CB8AC3E}">
        <p14:creationId xmlns:p14="http://schemas.microsoft.com/office/powerpoint/2010/main" val="1553588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mp; Content AL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BE2-EC54-0526-B03D-282966453863}"/>
              </a:ext>
            </a:extLst>
          </p:cNvPr>
          <p:cNvSpPr>
            <a:spLocks noGrp="1"/>
          </p:cNvSpPr>
          <p:nvPr>
            <p:ph type="title" hasCustomPrompt="1"/>
          </p:nvPr>
        </p:nvSpPr>
        <p:spPr>
          <a:xfrm>
            <a:off x="625927" y="570399"/>
            <a:ext cx="10515600" cy="745217"/>
          </a:xfrm>
          <a:prstGeom prst="rect">
            <a:avLst/>
          </a:prstGeom>
        </p:spPr>
        <p:txBody>
          <a:bodyPr>
            <a:normAutofit/>
          </a:bodyPr>
          <a:lstStyle>
            <a:lvl1pPr>
              <a:defRPr sz="3600" b="1" i="0">
                <a:latin typeface="Calibri" panose="020F0502020204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CFCC2CF2-289B-435F-1045-873EEE3A4A5C}"/>
              </a:ext>
            </a:extLst>
          </p:cNvPr>
          <p:cNvSpPr>
            <a:spLocks noGrp="1"/>
          </p:cNvSpPr>
          <p:nvPr>
            <p:ph idx="1" hasCustomPrompt="1"/>
          </p:nvPr>
        </p:nvSpPr>
        <p:spPr>
          <a:xfrm>
            <a:off x="613227" y="1584585"/>
            <a:ext cx="10528300" cy="4211374"/>
          </a:xfrm>
          <a:prstGeom prst="rect">
            <a:avLst/>
          </a:prstGeom>
        </p:spPr>
        <p:txBody>
          <a:bodyPr/>
          <a:lstStyle>
            <a:lvl1pPr>
              <a:defRPr b="1" i="0">
                <a:solidFill>
                  <a:srgbClr val="7B7C7F"/>
                </a:solidFill>
                <a:latin typeface="Calibri" panose="020F0502020204030204" pitchFamily="34" charset="0"/>
              </a:defRPr>
            </a:lvl1pPr>
            <a:lvl2pPr>
              <a:defRPr b="0" i="0">
                <a:solidFill>
                  <a:srgbClr val="7B7C7F"/>
                </a:solidFill>
                <a:latin typeface="Calibri" panose="020F0502020204030204" pitchFamily="34" charset="0"/>
              </a:defRPr>
            </a:lvl2pPr>
            <a:lvl3pPr>
              <a:defRPr b="0" i="0">
                <a:solidFill>
                  <a:srgbClr val="7B7C7F"/>
                </a:solidFill>
                <a:latin typeface="Calibri" panose="020F0502020204030204" pitchFamily="34" charset="0"/>
              </a:defRPr>
            </a:lvl3pPr>
          </a:lstStyle>
          <a:p>
            <a:pPr lvl="0"/>
            <a:r>
              <a:rPr lang="en-US" dirty="0"/>
              <a:t>Main Bullet</a:t>
            </a:r>
          </a:p>
          <a:p>
            <a:pPr lvl="1"/>
            <a:r>
              <a:rPr lang="en-US" dirty="0"/>
              <a:t>Sub-bullet 1</a:t>
            </a:r>
          </a:p>
          <a:p>
            <a:pPr lvl="2"/>
            <a:r>
              <a:rPr lang="en-US" dirty="0"/>
              <a:t>Sub-bullet 2</a:t>
            </a:r>
          </a:p>
        </p:txBody>
      </p:sp>
      <p:sp>
        <p:nvSpPr>
          <p:cNvPr id="4" name="Rectangle 3">
            <a:extLst>
              <a:ext uri="{FF2B5EF4-FFF2-40B4-BE49-F238E27FC236}">
                <a16:creationId xmlns:a16="http://schemas.microsoft.com/office/drawing/2014/main" id="{E6080655-ED5E-6E0A-AEAE-EBEABEDAC964}"/>
              </a:ext>
            </a:extLst>
          </p:cNvPr>
          <p:cNvSpPr/>
          <p:nvPr userDrawn="1"/>
        </p:nvSpPr>
        <p:spPr>
          <a:xfrm>
            <a:off x="11696700" y="0"/>
            <a:ext cx="495300" cy="6858000"/>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8">
            <a:extLst>
              <a:ext uri="{FF2B5EF4-FFF2-40B4-BE49-F238E27FC236}">
                <a16:creationId xmlns:a16="http://schemas.microsoft.com/office/drawing/2014/main" id="{E163B0AA-F65B-1E5B-4B33-F4D54AD3FD8B}"/>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a:p>
        </p:txBody>
      </p:sp>
      <p:sp>
        <p:nvSpPr>
          <p:cNvPr id="15" name="Content Placeholder 10">
            <a:extLst>
              <a:ext uri="{FF2B5EF4-FFF2-40B4-BE49-F238E27FC236}">
                <a16:creationId xmlns:a16="http://schemas.microsoft.com/office/drawing/2014/main" id="{B0189DF5-1CD6-CD5E-12BA-C378886A2087}"/>
              </a:ext>
            </a:extLst>
          </p:cNvPr>
          <p:cNvSpPr>
            <a:spLocks noGrp="1"/>
          </p:cNvSpPr>
          <p:nvPr>
            <p:ph sz="quarter" idx="10" hasCustomPrompt="1"/>
          </p:nvPr>
        </p:nvSpPr>
        <p:spPr>
          <a:xfrm>
            <a:off x="1775013" y="6236572"/>
            <a:ext cx="7978588" cy="365125"/>
          </a:xfrm>
          <a:prstGeom prst="rect">
            <a:avLst/>
          </a:prstGeom>
        </p:spPr>
        <p:txBody>
          <a:bodyPr/>
          <a:lstStyle>
            <a:lvl1pPr marL="0" indent="0">
              <a:buNone/>
              <a:defRPr sz="1000" b="0" i="0">
                <a:solidFill>
                  <a:srgbClr val="76777B"/>
                </a:solidFill>
                <a:latin typeface="Calibri" panose="020F0502020204030204" pitchFamily="34" charset="0"/>
              </a:defRPr>
            </a:lvl1pPr>
          </a:lstStyle>
          <a:p>
            <a:pPr lvl="0"/>
            <a:r>
              <a:rPr lang="en-US" dirty="0"/>
              <a:t>&lt;Disclosures/Footnotes&gt;</a:t>
            </a:r>
          </a:p>
        </p:txBody>
      </p:sp>
      <p:sp>
        <p:nvSpPr>
          <p:cNvPr id="10" name="Rectangle 9">
            <a:extLst>
              <a:ext uri="{FF2B5EF4-FFF2-40B4-BE49-F238E27FC236}">
                <a16:creationId xmlns:a16="http://schemas.microsoft.com/office/drawing/2014/main" id="{F3FD07CC-3AB8-091D-28D5-37002607C6EC}"/>
              </a:ext>
            </a:extLst>
          </p:cNvPr>
          <p:cNvSpPr/>
          <p:nvPr userDrawn="1"/>
        </p:nvSpPr>
        <p:spPr>
          <a:xfrm flipV="1">
            <a:off x="613227" y="358101"/>
            <a:ext cx="457200" cy="109728"/>
          </a:xfrm>
          <a:prstGeom prst="rect">
            <a:avLst/>
          </a:prstGeom>
          <a:solidFill>
            <a:srgbClr val="FB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6777B"/>
              </a:highlight>
            </a:endParaRPr>
          </a:p>
        </p:txBody>
      </p:sp>
      <p:pic>
        <p:nvPicPr>
          <p:cNvPr id="5" name="Picture 4">
            <a:extLst>
              <a:ext uri="{FF2B5EF4-FFF2-40B4-BE49-F238E27FC236}">
                <a16:creationId xmlns:a16="http://schemas.microsoft.com/office/drawing/2014/main" id="{33A6FE48-286D-3B9F-E90E-28732287E8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161" y="6082221"/>
            <a:ext cx="1177011" cy="524041"/>
          </a:xfrm>
          <a:prstGeom prst="rect">
            <a:avLst/>
          </a:prstGeom>
        </p:spPr>
      </p:pic>
    </p:spTree>
    <p:extLst>
      <p:ext uri="{BB962C8B-B14F-4D97-AF65-F5344CB8AC3E}">
        <p14:creationId xmlns:p14="http://schemas.microsoft.com/office/powerpoint/2010/main" val="21389372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B2B">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C100CB-5011-4787-DF38-DCCA698AC032}"/>
              </a:ext>
            </a:extLst>
          </p:cNvPr>
          <p:cNvSpPr/>
          <p:nvPr userDrawn="1"/>
        </p:nvSpPr>
        <p:spPr>
          <a:xfrm>
            <a:off x="11696700" y="9938"/>
            <a:ext cx="495300" cy="6848062"/>
          </a:xfrm>
          <a:prstGeom prst="rect">
            <a:avLst/>
          </a:prstGeom>
          <a:solidFill>
            <a:srgbClr val="8CC640"/>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84503F-4B84-0A61-1A72-6C9C2FD29D47}"/>
              </a:ext>
            </a:extLst>
          </p:cNvPr>
          <p:cNvSpPr/>
          <p:nvPr userDrawn="1"/>
        </p:nvSpPr>
        <p:spPr>
          <a:xfrm>
            <a:off x="11696700" y="0"/>
            <a:ext cx="495300" cy="1144921"/>
          </a:xfrm>
          <a:prstGeom prst="rect">
            <a:avLst/>
          </a:prstGeom>
          <a:solidFill>
            <a:srgbClr val="76BC21"/>
          </a:solidFill>
          <a:ln>
            <a:solidFill>
              <a:srgbClr val="8CC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8">
            <a:extLst>
              <a:ext uri="{FF2B5EF4-FFF2-40B4-BE49-F238E27FC236}">
                <a16:creationId xmlns:a16="http://schemas.microsoft.com/office/drawing/2014/main" id="{120179E9-ADFE-0933-D96A-5578854AAAA8}"/>
              </a:ext>
            </a:extLst>
          </p:cNvPr>
          <p:cNvSpPr>
            <a:spLocks noGrp="1"/>
          </p:cNvSpPr>
          <p:nvPr>
            <p:ph type="sldNum" sz="quarter" idx="11"/>
          </p:nvPr>
        </p:nvSpPr>
        <p:spPr>
          <a:xfrm>
            <a:off x="11696700" y="6355333"/>
            <a:ext cx="495300" cy="492729"/>
          </a:xfrm>
          <a:prstGeom prst="rect">
            <a:avLst/>
          </a:prstGeom>
        </p:spPr>
        <p:txBody>
          <a:bodyPr anchor="ctr" anchorCtr="0"/>
          <a:lstStyle>
            <a:lvl1pPr algn="ctr">
              <a:defRPr sz="1200" b="0" i="0">
                <a:solidFill>
                  <a:schemeClr val="bg1"/>
                </a:solidFill>
                <a:latin typeface="Calibri" panose="020F0502020204030204" pitchFamily="34" charset="0"/>
              </a:defRPr>
            </a:lvl1pPr>
          </a:lstStyle>
          <a:p>
            <a:fld id="{4300899B-0CC7-2C4C-8D27-D3BB834F200E}" type="slidenum">
              <a:rPr lang="en-US" smtClean="0"/>
              <a:pPr/>
              <a:t>‹#›</a:t>
            </a:fld>
            <a:endParaRPr lang="en-US" dirty="0"/>
          </a:p>
        </p:txBody>
      </p:sp>
      <p:pic>
        <p:nvPicPr>
          <p:cNvPr id="18" name="Picture 17">
            <a:extLst>
              <a:ext uri="{FF2B5EF4-FFF2-40B4-BE49-F238E27FC236}">
                <a16:creationId xmlns:a16="http://schemas.microsoft.com/office/drawing/2014/main" id="{2B25D8CC-6BEC-DE2A-42C7-22230C9E7B82}"/>
              </a:ext>
            </a:extLst>
          </p:cNvPr>
          <p:cNvPicPr>
            <a:picLocks noChangeAspect="1"/>
          </p:cNvPicPr>
          <p:nvPr userDrawn="1"/>
        </p:nvPicPr>
        <p:blipFill>
          <a:blip r:embed="rId2"/>
          <a:stretch>
            <a:fillRect/>
          </a:stretch>
        </p:blipFill>
        <p:spPr>
          <a:xfrm>
            <a:off x="11758172" y="543593"/>
            <a:ext cx="382601" cy="115670"/>
          </a:xfrm>
          <a:prstGeom prst="rect">
            <a:avLst/>
          </a:prstGeom>
        </p:spPr>
      </p:pic>
      <p:sp>
        <p:nvSpPr>
          <p:cNvPr id="2" name="TextBox 1">
            <a:extLst>
              <a:ext uri="{FF2B5EF4-FFF2-40B4-BE49-F238E27FC236}">
                <a16:creationId xmlns:a16="http://schemas.microsoft.com/office/drawing/2014/main" id="{B62521C5-AEC8-89CC-D259-403853ED42DF}"/>
              </a:ext>
            </a:extLst>
          </p:cNvPr>
          <p:cNvSpPr txBox="1"/>
          <p:nvPr userDrawn="1"/>
        </p:nvSpPr>
        <p:spPr>
          <a:xfrm>
            <a:off x="514716" y="5324633"/>
            <a:ext cx="10779360" cy="938719"/>
          </a:xfrm>
          <a:prstGeom prst="rect">
            <a:avLst/>
          </a:prstGeom>
          <a:noFill/>
        </p:spPr>
        <p:txBody>
          <a:bodyPr wrap="square" rtlCol="0">
            <a:spAutoFit/>
          </a:bodyPr>
          <a:lstStyle/>
          <a:p>
            <a:pPr lvl="0">
              <a:lnSpc>
                <a:spcPts val="860"/>
              </a:lnSpc>
              <a:spcAft>
                <a:spcPts val="300"/>
              </a:spcAft>
            </a:pP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Platinum Reverse Mortgage (“Platinum”) is </a:t>
            </a:r>
            <a:r>
              <a:rPr lang="en-US" sz="800" b="0" i="0" spc="-50" baseline="0" dirty="0" err="1">
                <a:solidFill>
                  <a:schemeClr val="tx1">
                    <a:lumMod val="50000"/>
                    <a:lumOff val="50000"/>
                  </a:schemeClr>
                </a:solidFill>
                <a:effectLst/>
                <a:latin typeface="Calibri" panose="020F0502020204030204" pitchFamily="34" charset="0"/>
              </a:rPr>
              <a:t>Longbridge</a:t>
            </a:r>
            <a:r>
              <a:rPr lang="en-US" sz="800" b="0" i="0" spc="-50" baseline="0" dirty="0">
                <a:solidFill>
                  <a:schemeClr val="tx1">
                    <a:lumMod val="50000"/>
                    <a:lumOff val="50000"/>
                  </a:schemeClr>
                </a:solidFill>
                <a:effectLst/>
                <a:latin typeface="Calibri" panose="020F0502020204030204" pitchFamily="34" charset="0"/>
              </a:rPr>
              <a:t> Financial, LLC’s proprietary loan program and is not affiliated with the Home Equity Conversion Mortgage (HECM) loan program, which is insured by FHA. Platinum is available to qualified borrowers who also may be eligible for FHA’s HECM program or are seeking loan proceeds that are higher than FHA’s HECM program limit. Platinum currently is available only for eligible properties in select states. Please contact your loan originator to see if it is currently available in your state. </a:t>
            </a:r>
          </a:p>
          <a:p>
            <a:pPr lvl="0">
              <a:lnSpc>
                <a:spcPts val="860"/>
              </a:lnSpc>
              <a:spcAft>
                <a:spcPts val="300"/>
              </a:spcAft>
            </a:pPr>
            <a:r>
              <a:rPr lang="en-US" sz="800" b="0" i="0" spc="-50" baseline="0" dirty="0">
                <a:solidFill>
                  <a:schemeClr val="tx1">
                    <a:lumMod val="50000"/>
                    <a:lumOff val="50000"/>
                  </a:schemeClr>
                </a:solidFill>
                <a:effectLst/>
                <a:latin typeface="Calibri" panose="020F0502020204030204" pitchFamily="34" charset="0"/>
              </a:rPr>
              <a:t>For industry professionals only -- not intended for distribution to the general public. </a:t>
            </a:r>
          </a:p>
          <a:p>
            <a:pPr lvl="0">
              <a:lnSpc>
                <a:spcPts val="860"/>
              </a:lnSpc>
              <a:spcAft>
                <a:spcPts val="300"/>
              </a:spcAft>
            </a:pPr>
            <a:r>
              <a:rPr lang="en-US" sz="800" b="0" i="0" spc="-50" baseline="0" dirty="0">
                <a:solidFill>
                  <a:schemeClr val="tx1">
                    <a:lumMod val="50000"/>
                    <a:lumOff val="50000"/>
                  </a:schemeClr>
                </a:solidFill>
                <a:effectLst/>
                <a:latin typeface="Calibri" panose="020F0502020204030204" pitchFamily="34" charset="0"/>
              </a:rPr>
              <a:t>This is to be used for informational purposes only and should not be construed as legal advice. Please consult with your own legal/compliance department.</a:t>
            </a:r>
          </a:p>
          <a:p>
            <a:pPr lvl="0">
              <a:lnSpc>
                <a:spcPts val="860"/>
              </a:lnSpc>
              <a:spcAft>
                <a:spcPts val="300"/>
              </a:spcAft>
            </a:pPr>
            <a:r>
              <a:rPr lang="en-US" sz="800" b="1" i="0" spc="-50" baseline="0" dirty="0">
                <a:solidFill>
                  <a:schemeClr val="tx1">
                    <a:lumMod val="50000"/>
                    <a:lumOff val="50000"/>
                  </a:schemeClr>
                </a:solidFill>
                <a:effectLst/>
                <a:latin typeface="Calibri" panose="020F0502020204030204" pitchFamily="34" charset="0"/>
              </a:rPr>
              <a:t>This material has not been reviewed, approved or issued by HUD, FHA or any government agency. The company is not affiliated with or acting on behalf of or at the direction of HUD/FHA or any other government agency.   </a:t>
            </a:r>
          </a:p>
          <a:p>
            <a:pPr lvl="0">
              <a:lnSpc>
                <a:spcPts val="860"/>
              </a:lnSpc>
              <a:spcAft>
                <a:spcPts val="300"/>
              </a:spcAft>
            </a:pPr>
            <a:endParaRPr lang="en-US" sz="800" b="1" i="0" spc="-50" baseline="0" dirty="0">
              <a:solidFill>
                <a:schemeClr val="tx1">
                  <a:lumMod val="50000"/>
                  <a:lumOff val="50000"/>
                </a:schemeClr>
              </a:solidFill>
              <a:effectLst/>
              <a:latin typeface="Calibri" panose="020F0502020204030204" pitchFamily="34" charset="0"/>
            </a:endParaRPr>
          </a:p>
        </p:txBody>
      </p:sp>
      <p:sp>
        <p:nvSpPr>
          <p:cNvPr id="5" name="Content Placeholder 11">
            <a:extLst>
              <a:ext uri="{FF2B5EF4-FFF2-40B4-BE49-F238E27FC236}">
                <a16:creationId xmlns:a16="http://schemas.microsoft.com/office/drawing/2014/main" id="{8FF7D19D-68AD-AF05-7F34-4A2CAB8675A3}"/>
              </a:ext>
            </a:extLst>
          </p:cNvPr>
          <p:cNvSpPr>
            <a:spLocks noGrp="1"/>
          </p:cNvSpPr>
          <p:nvPr>
            <p:ph sz="quarter" idx="12" hasCustomPrompt="1"/>
          </p:nvPr>
        </p:nvSpPr>
        <p:spPr>
          <a:xfrm>
            <a:off x="505285" y="5065225"/>
            <a:ext cx="11180762" cy="207750"/>
          </a:xfrm>
          <a:prstGeom prst="rect">
            <a:avLst/>
          </a:prstGeom>
        </p:spPr>
        <p:txBody>
          <a:bodyPr/>
          <a:lstStyle>
            <a:lvl1pPr marL="0" indent="0">
              <a:buNone/>
              <a:defRPr sz="800">
                <a:solidFill>
                  <a:schemeClr val="tx1">
                    <a:lumMod val="50000"/>
                    <a:lumOff val="50000"/>
                  </a:schemeClr>
                </a:solidFill>
              </a:defRPr>
            </a:lvl1pPr>
          </a:lstStyle>
          <a:p>
            <a:pPr lvl="0"/>
            <a:r>
              <a:rPr lang="en-US" sz="800" dirty="0"/>
              <a:t>&lt;Disclosures/Footnotes&gt;</a:t>
            </a:r>
            <a:endParaRPr lang="en-US" dirty="0"/>
          </a:p>
        </p:txBody>
      </p:sp>
      <p:pic>
        <p:nvPicPr>
          <p:cNvPr id="6" name="Picture 5">
            <a:extLst>
              <a:ext uri="{FF2B5EF4-FFF2-40B4-BE49-F238E27FC236}">
                <a16:creationId xmlns:a16="http://schemas.microsoft.com/office/drawing/2014/main" id="{799809D6-A118-2F53-67A1-AA4B3727E227}"/>
              </a:ext>
            </a:extLst>
          </p:cNvPr>
          <p:cNvPicPr>
            <a:picLocks noChangeAspect="1"/>
          </p:cNvPicPr>
          <p:nvPr userDrawn="1"/>
        </p:nvPicPr>
        <p:blipFill>
          <a:blip r:embed="rId3"/>
          <a:stretch>
            <a:fillRect/>
          </a:stretch>
        </p:blipFill>
        <p:spPr>
          <a:xfrm>
            <a:off x="10342817" y="6315010"/>
            <a:ext cx="1171066" cy="316002"/>
          </a:xfrm>
          <a:prstGeom prst="rect">
            <a:avLst/>
          </a:prstGeom>
        </p:spPr>
      </p:pic>
      <p:sp>
        <p:nvSpPr>
          <p:cNvPr id="7" name="TextBox 6">
            <a:extLst>
              <a:ext uri="{FF2B5EF4-FFF2-40B4-BE49-F238E27FC236}">
                <a16:creationId xmlns:a16="http://schemas.microsoft.com/office/drawing/2014/main" id="{ADB47FFE-46A1-1AE6-F32B-AE85D5F06C32}"/>
              </a:ext>
            </a:extLst>
          </p:cNvPr>
          <p:cNvSpPr txBox="1"/>
          <p:nvPr userDrawn="1"/>
        </p:nvSpPr>
        <p:spPr>
          <a:xfrm>
            <a:off x="505284" y="5953593"/>
            <a:ext cx="9908715" cy="823302"/>
          </a:xfrm>
          <a:prstGeom prst="rect">
            <a:avLst/>
          </a:prstGeom>
          <a:noFill/>
        </p:spPr>
        <p:txBody>
          <a:bodyPr wrap="square" rtlCol="0">
            <a:spAutoFit/>
          </a:bodyPr>
          <a:lstStyle/>
          <a:p>
            <a:pPr marL="0" marR="0" lvl="0" indent="0" algn="l" defTabSz="914400" rtl="0" eaLnBrk="1" fontAlgn="auto" latinLnBrk="0" hangingPunct="1">
              <a:lnSpc>
                <a:spcPts val="860"/>
              </a:lnSpc>
              <a:spcBef>
                <a:spcPts val="0"/>
              </a:spcBef>
              <a:spcAft>
                <a:spcPts val="300"/>
              </a:spcAft>
              <a:buClrTx/>
              <a:buSzTx/>
              <a:buFontTx/>
              <a:buNone/>
              <a:tabLst/>
              <a:defRPr/>
            </a:pPr>
            <a:endParaRPr lang="en-US" sz="800" b="0" i="0" spc="-50" baseline="0" dirty="0">
              <a:solidFill>
                <a:schemeClr val="tx1">
                  <a:lumMod val="50000"/>
                  <a:lumOff val="50000"/>
                </a:schemeClr>
              </a:solidFill>
              <a:effectLst/>
              <a:latin typeface="Calibri" panose="020F0502020204030204" pitchFamily="34" charset="0"/>
            </a:endParaRPr>
          </a:p>
          <a:p>
            <a:pPr marL="0" marR="0" lvl="0" indent="0" algn="l" defTabSz="914400" rtl="0" eaLnBrk="1" fontAlgn="auto" latinLnBrk="0" hangingPunct="1">
              <a:lnSpc>
                <a:spcPts val="860"/>
              </a:lnSpc>
              <a:spcBef>
                <a:spcPts val="0"/>
              </a:spcBef>
              <a:spcAft>
                <a:spcPts val="300"/>
              </a:spcAft>
              <a:buClrTx/>
              <a:buSzTx/>
              <a:buFontTx/>
              <a:buNone/>
              <a:tabLst/>
              <a:defRPr/>
            </a:pPr>
            <a:r>
              <a:rPr lang="en-US" sz="800" b="0" i="0" spc="-50" baseline="0" dirty="0">
                <a:solidFill>
                  <a:schemeClr val="tx1">
                    <a:lumMod val="50000"/>
                    <a:lumOff val="50000"/>
                  </a:schemeClr>
                </a:solidFill>
                <a:effectLst/>
                <a:latin typeface="Calibri" panose="020F0502020204030204" pitchFamily="34" charset="0"/>
              </a:rPr>
              <a:t>©2026 Longbridge Financial, LLC NMLS# 957935. 61 South Paramus Road, Suite 500, Paramus, NJ 07652. 1-855-523-4326. For licensing information, go to: www.nmlsconsumeraccess.org. For additional Longbridge licensing and disclosures, please visit: https://longbridge-financial.com/licensing. Longbridge Financial Company Licensing Information: Arizona Mortgage Banker License #0930082; Licensed by the Department of Financial Protection and Innovation under the California Residential Mortgage Lending Act; Loans made or arranged pursuant to a California Financing Law license; Georgia Mortgage Lender Licensee #44082; Massachusetts Mortgage Lender License # ML957935; Licensed by the New Jersey Department of Banking &amp; Insurance; Licensed Mortgage Banker-NYS Department of Financial Services -in-state branch address 6161 South Park Avenue Room 2, Hamburg, NY 14075; Rhode Island Licensed Lender. For California, Texas, and Nebraska consumers: For information about our privacy practices, please visit https://www.longbridge-financial.com/privacy. Not all products and options are available in all states. Terms subject to change without notice. Certain conditions and fees apply. This is not a loan commitment. All loans subject to approval.</a:t>
            </a:r>
          </a:p>
        </p:txBody>
      </p:sp>
      <p:pic>
        <p:nvPicPr>
          <p:cNvPr id="4" name="Picture 3" descr="A black and green logo&#10;&#10;Description automatically generated">
            <a:extLst>
              <a:ext uri="{FF2B5EF4-FFF2-40B4-BE49-F238E27FC236}">
                <a16:creationId xmlns:a16="http://schemas.microsoft.com/office/drawing/2014/main" id="{5AB3AA32-7B11-402C-8B86-7B6748C026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3478" y="1480089"/>
            <a:ext cx="3609145" cy="2420322"/>
          </a:xfrm>
          <a:prstGeom prst="rect">
            <a:avLst/>
          </a:prstGeom>
        </p:spPr>
      </p:pic>
    </p:spTree>
    <p:extLst>
      <p:ext uri="{BB962C8B-B14F-4D97-AF65-F5344CB8AC3E}">
        <p14:creationId xmlns:p14="http://schemas.microsoft.com/office/powerpoint/2010/main" val="3567235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CAA4-20C8-4E38-BADF-993115AD20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5404A-378D-423F-BD6F-CB65A1CA5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01F7E8-BFEC-4CA0-82EC-D7E200128993}"/>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5" name="Footer Placeholder 4">
            <a:extLst>
              <a:ext uri="{FF2B5EF4-FFF2-40B4-BE49-F238E27FC236}">
                <a16:creationId xmlns:a16="http://schemas.microsoft.com/office/drawing/2014/main" id="{29F66123-940E-4A2E-BA25-ECF7BEB69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5485E-DF53-4AF4-AF24-AF507D539373}"/>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2145963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387C-A622-4DAD-A5D9-1A6A0C1CC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45929-5536-4CD3-838C-CAE5886505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68334-718E-44CA-9889-6F38D86FCC23}"/>
              </a:ext>
            </a:extLst>
          </p:cNvPr>
          <p:cNvSpPr>
            <a:spLocks noGrp="1"/>
          </p:cNvSpPr>
          <p:nvPr>
            <p:ph type="dt" sz="half" idx="10"/>
          </p:nvPr>
        </p:nvSpPr>
        <p:spPr/>
        <p:txBody>
          <a:bodyPr/>
          <a:lstStyle/>
          <a:p>
            <a:fld id="{B631DDAB-DC65-4146-B039-BA0B13216078}" type="datetimeFigureOut">
              <a:rPr lang="en-US" smtClean="0"/>
              <a:t>2/10/2026</a:t>
            </a:fld>
            <a:endParaRPr lang="en-US"/>
          </a:p>
        </p:txBody>
      </p:sp>
      <p:sp>
        <p:nvSpPr>
          <p:cNvPr id="5" name="Footer Placeholder 4">
            <a:extLst>
              <a:ext uri="{FF2B5EF4-FFF2-40B4-BE49-F238E27FC236}">
                <a16:creationId xmlns:a16="http://schemas.microsoft.com/office/drawing/2014/main" id="{469031DC-33CD-4601-B809-8D1247AFF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C9802-395A-4639-A2F6-9B073968DD9C}"/>
              </a:ext>
            </a:extLst>
          </p:cNvPr>
          <p:cNvSpPr>
            <a:spLocks noGrp="1"/>
          </p:cNvSpPr>
          <p:nvPr>
            <p:ph type="sldNum" sz="quarter" idx="12"/>
          </p:nvPr>
        </p:nvSpPr>
        <p:spPr/>
        <p:txBody>
          <a:bodyPr/>
          <a:lstStyle/>
          <a:p>
            <a:fld id="{CCAE8772-82B3-4776-9A16-13BDF6C9B21A}" type="slidenum">
              <a:rPr lang="en-US" smtClean="0"/>
              <a:t>‹#›</a:t>
            </a:fld>
            <a:endParaRPr lang="en-US"/>
          </a:p>
        </p:txBody>
      </p:sp>
    </p:spTree>
    <p:extLst>
      <p:ext uri="{BB962C8B-B14F-4D97-AF65-F5344CB8AC3E}">
        <p14:creationId xmlns:p14="http://schemas.microsoft.com/office/powerpoint/2010/main" val="3167226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6.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783822"/>
      </p:ext>
    </p:extLst>
  </p:cSld>
  <p:clrMap bg1="lt1" tx1="dk1" bg2="lt2" tx2="dk2" accent1="accent1" accent2="accent2" accent3="accent3" accent4="accent4" accent5="accent5" accent6="accent6" hlink="hlink" folHlink="folHlink"/>
  <p:sldLayoutIdLst>
    <p:sldLayoutId id="2147483820" r:id="rId1"/>
    <p:sldLayoutId id="2147483652" r:id="rId2"/>
    <p:sldLayoutId id="2147483663" r:id="rId3"/>
    <p:sldLayoutId id="2147483689" r:id="rId4"/>
    <p:sldLayoutId id="2147483690" r:id="rId5"/>
    <p:sldLayoutId id="2147483691" r:id="rId6"/>
    <p:sldLayoutId id="2147483835" r:id="rId7"/>
  </p:sldLayoutIdLst>
  <p:hf hdr="0" ftr="0"/>
  <p:txStyles>
    <p:titleStyle>
      <a:lvl1pPr algn="l" defTabSz="914377" rtl="0" eaLnBrk="1" latinLnBrk="0" hangingPunct="1">
        <a:lnSpc>
          <a:spcPct val="90000"/>
        </a:lnSpc>
        <a:spcBef>
          <a:spcPct val="0"/>
        </a:spcBef>
        <a:buNone/>
        <a:defRPr sz="6000" b="1" kern="1200">
          <a:solidFill>
            <a:srgbClr val="8CC640"/>
          </a:solidFill>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A34D6E-1E21-46AE-961A-424076742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80FEF-FC1A-481B-9940-F0CF59E42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B54B7-8FF9-45D6-9B63-BB111EBA7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1DDAB-DC65-4146-B039-BA0B13216078}" type="datetimeFigureOut">
              <a:rPr lang="en-US" smtClean="0"/>
              <a:t>2/10/2026</a:t>
            </a:fld>
            <a:endParaRPr lang="en-US"/>
          </a:p>
        </p:txBody>
      </p:sp>
      <p:sp>
        <p:nvSpPr>
          <p:cNvPr id="5" name="Footer Placeholder 4">
            <a:extLst>
              <a:ext uri="{FF2B5EF4-FFF2-40B4-BE49-F238E27FC236}">
                <a16:creationId xmlns:a16="http://schemas.microsoft.com/office/drawing/2014/main" id="{A79583F2-05C1-4B90-980A-6399F28A25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7F90C0-DA08-4D59-BE82-C95AE6C65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E8772-82B3-4776-9A16-13BDF6C9B21A}" type="slidenum">
              <a:rPr lang="en-US" smtClean="0"/>
              <a:t>‹#›</a:t>
            </a:fld>
            <a:endParaRPr lang="en-US"/>
          </a:p>
        </p:txBody>
      </p:sp>
    </p:spTree>
    <p:extLst>
      <p:ext uri="{BB962C8B-B14F-4D97-AF65-F5344CB8AC3E}">
        <p14:creationId xmlns:p14="http://schemas.microsoft.com/office/powerpoint/2010/main" val="178789979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47571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9" r:id="rId10"/>
  </p:sldLayoutIdLst>
  <p:hf hdr="0" ftr="0"/>
  <p:txStyles>
    <p:titleStyle>
      <a:lvl1pPr algn="l" defTabSz="914400" rtl="0" eaLnBrk="1" latinLnBrk="0" hangingPunct="1">
        <a:lnSpc>
          <a:spcPct val="90000"/>
        </a:lnSpc>
        <a:spcBef>
          <a:spcPct val="0"/>
        </a:spcBef>
        <a:buNone/>
        <a:defRPr sz="6000" b="1" kern="1200">
          <a:solidFill>
            <a:srgbClr val="8CC64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62970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1" r:id="rId10"/>
  </p:sldLayoutIdLst>
  <p:hf hdr="0" ftr="0"/>
  <p:txStyles>
    <p:titleStyle>
      <a:lvl1pPr algn="l" defTabSz="914400" rtl="0" eaLnBrk="1" latinLnBrk="0" hangingPunct="1">
        <a:lnSpc>
          <a:spcPct val="90000"/>
        </a:lnSpc>
        <a:spcBef>
          <a:spcPct val="0"/>
        </a:spcBef>
        <a:buNone/>
        <a:defRPr sz="6000" b="1" kern="1200">
          <a:solidFill>
            <a:srgbClr val="8CC64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D72874-F033-2ADC-5809-DBB04D3872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9A2E29-EAFE-4A34-99A0-609B9215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97641-E686-054F-AE30-CF452A089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6F140E-36E0-4423-9A81-A006DE503FF5}" type="datetimeFigureOut">
              <a:rPr lang="en-US" smtClean="0"/>
              <a:t>2/10/2026</a:t>
            </a:fld>
            <a:endParaRPr lang="en-US"/>
          </a:p>
        </p:txBody>
      </p:sp>
      <p:sp>
        <p:nvSpPr>
          <p:cNvPr id="5" name="Footer Placeholder 4">
            <a:extLst>
              <a:ext uri="{FF2B5EF4-FFF2-40B4-BE49-F238E27FC236}">
                <a16:creationId xmlns:a16="http://schemas.microsoft.com/office/drawing/2014/main" id="{EE86F139-10B9-F97D-4A7A-092A49112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CE9B1A-4A91-8CE8-347D-9D798AABE7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4C8915-1F17-400D-80AA-7002A88F90FF}" type="slidenum">
              <a:rPr lang="en-US" smtClean="0"/>
              <a:t>‹#›</a:t>
            </a:fld>
            <a:endParaRPr lang="en-US"/>
          </a:p>
        </p:txBody>
      </p:sp>
    </p:spTree>
    <p:extLst>
      <p:ext uri="{BB962C8B-B14F-4D97-AF65-F5344CB8AC3E}">
        <p14:creationId xmlns:p14="http://schemas.microsoft.com/office/powerpoint/2010/main" val="2117161623"/>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2693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Lst>
  <p:hf hdr="0" ftr="0"/>
  <p:txStyles>
    <p:titleStyle>
      <a:lvl1pPr algn="l" defTabSz="914400" rtl="0" eaLnBrk="1" latinLnBrk="0" hangingPunct="1">
        <a:lnSpc>
          <a:spcPct val="90000"/>
        </a:lnSpc>
        <a:spcBef>
          <a:spcPct val="0"/>
        </a:spcBef>
        <a:buNone/>
        <a:defRPr sz="6000" b="1" kern="1200">
          <a:solidFill>
            <a:srgbClr val="8CC64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50.xml"/><Relationship Id="rId5" Type="http://schemas.openxmlformats.org/officeDocument/2006/relationships/image" Target="../media/image38.sv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nrmlaonline.org/about/press-releases/senior-home-equity-surges-to-record-14-66-trillion-in-q3-2025" TargetMode="Externa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B37150-75A9-BB96-DB3C-915ED5FAC189}"/>
              </a:ext>
            </a:extLst>
          </p:cNvPr>
          <p:cNvSpPr>
            <a:spLocks noGrp="1"/>
          </p:cNvSpPr>
          <p:nvPr>
            <p:ph type="title"/>
          </p:nvPr>
        </p:nvSpPr>
        <p:spPr>
          <a:xfrm>
            <a:off x="2690221" y="332169"/>
            <a:ext cx="9210153" cy="1385262"/>
          </a:xfrm>
        </p:spPr>
        <p:txBody>
          <a:bodyPr/>
          <a:lstStyle/>
          <a:p>
            <a:r>
              <a:rPr lang="en-US" sz="4000" dirty="0"/>
              <a:t>Unlocking Hidden Value: </a:t>
            </a:r>
            <a:br>
              <a:rPr lang="en-US" sz="4000" dirty="0"/>
            </a:br>
            <a:r>
              <a:rPr lang="en-US" sz="3200" dirty="0"/>
              <a:t>What financial professionals need to know about reverse mortgages</a:t>
            </a:r>
            <a:r>
              <a:rPr lang="en-US" sz="4000" dirty="0"/>
              <a:t>  </a:t>
            </a:r>
          </a:p>
        </p:txBody>
      </p:sp>
      <p:sp>
        <p:nvSpPr>
          <p:cNvPr id="4" name="Date Placeholder 3">
            <a:extLst>
              <a:ext uri="{FF2B5EF4-FFF2-40B4-BE49-F238E27FC236}">
                <a16:creationId xmlns:a16="http://schemas.microsoft.com/office/drawing/2014/main" id="{8F8C0F3B-8E63-56F2-84EE-E665809EB55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D5AC1-0A3F-5548-8E66-AAEC07767EA1}" type="datetime4">
              <a:rPr kumimoji="0" lang="en-US" sz="16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February 10, 2026</a:t>
            </a:fld>
            <a:endParaRPr kumimoji="0" lang="en-US" sz="16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5" name="Content Placeholder 4">
            <a:extLst>
              <a:ext uri="{FF2B5EF4-FFF2-40B4-BE49-F238E27FC236}">
                <a16:creationId xmlns:a16="http://schemas.microsoft.com/office/drawing/2014/main" id="{E087AF4B-6F77-2603-7953-FADF85330319}"/>
              </a:ext>
            </a:extLst>
          </p:cNvPr>
          <p:cNvSpPr>
            <a:spLocks noGrp="1"/>
          </p:cNvSpPr>
          <p:nvPr>
            <p:ph sz="quarter" idx="10"/>
          </p:nvPr>
        </p:nvSpPr>
        <p:spPr/>
        <p:txBody>
          <a:bodyPr/>
          <a:lstStyle/>
          <a:p>
            <a:r>
              <a:rPr lang="en-US" dirty="0"/>
              <a:t>How to use home equity to live a better life</a:t>
            </a:r>
          </a:p>
          <a:p>
            <a:endParaRPr lang="en-US" dirty="0"/>
          </a:p>
        </p:txBody>
      </p:sp>
      <p:sp>
        <p:nvSpPr>
          <p:cNvPr id="6" name="TextBox 5">
            <a:extLst>
              <a:ext uri="{FF2B5EF4-FFF2-40B4-BE49-F238E27FC236}">
                <a16:creationId xmlns:a16="http://schemas.microsoft.com/office/drawing/2014/main" id="{0D421469-C6F1-0FF0-E4E1-AEBDE434BC3D}"/>
              </a:ext>
            </a:extLst>
          </p:cNvPr>
          <p:cNvSpPr txBox="1"/>
          <p:nvPr/>
        </p:nvSpPr>
        <p:spPr>
          <a:xfrm>
            <a:off x="609600" y="5509763"/>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77B"/>
                </a:solidFill>
                <a:effectLst/>
                <a:uLnTx/>
                <a:uFillTx/>
                <a:latin typeface="Calibri" panose="020F0502020204030204"/>
                <a:ea typeface="+mn-ea"/>
                <a:cs typeface="+mn-cs"/>
              </a:rPr>
              <a:t>©2026 Longbridge Financial, LLC. NMLS# 957935. 61 S Paramus Rd, Suite 500, Paramus, NJ 07652. These materials are for general information purposes only and are not for use with individual consumers or for distribution to the general public. The information herein is not intended as legal, tax or financial planning advice and should not be relied on or construed as such.  These materials have not been reviewed, approved or issued by FHA, HUD or any government agency.</a:t>
            </a:r>
          </a:p>
        </p:txBody>
      </p:sp>
      <p:pic>
        <p:nvPicPr>
          <p:cNvPr id="9" name="Picture 8">
            <a:extLst>
              <a:ext uri="{FF2B5EF4-FFF2-40B4-BE49-F238E27FC236}">
                <a16:creationId xmlns:a16="http://schemas.microsoft.com/office/drawing/2014/main" id="{558D2C78-AC86-7743-7868-4C63C462AD5C}"/>
              </a:ext>
            </a:extLst>
          </p:cNvPr>
          <p:cNvPicPr>
            <a:picLocks noChangeAspect="1"/>
          </p:cNvPicPr>
          <p:nvPr/>
        </p:nvPicPr>
        <p:blipFill>
          <a:blip r:embed="rId2"/>
          <a:stretch>
            <a:fillRect/>
          </a:stretch>
        </p:blipFill>
        <p:spPr>
          <a:xfrm>
            <a:off x="915652" y="1989358"/>
            <a:ext cx="2505673" cy="969348"/>
          </a:xfrm>
          <a:prstGeom prst="rect">
            <a:avLst/>
          </a:prstGeom>
        </p:spPr>
      </p:pic>
      <p:sp>
        <p:nvSpPr>
          <p:cNvPr id="13" name="TextBox 12">
            <a:extLst>
              <a:ext uri="{FF2B5EF4-FFF2-40B4-BE49-F238E27FC236}">
                <a16:creationId xmlns:a16="http://schemas.microsoft.com/office/drawing/2014/main" id="{3A217475-0DF1-8E69-5C90-7B9A63727DEE}"/>
              </a:ext>
            </a:extLst>
          </p:cNvPr>
          <p:cNvSpPr txBox="1"/>
          <p:nvPr/>
        </p:nvSpPr>
        <p:spPr>
          <a:xfrm>
            <a:off x="4708689" y="2253791"/>
            <a:ext cx="4680844" cy="3231654"/>
          </a:xfrm>
          <a:prstGeom prst="rect">
            <a:avLst/>
          </a:prstGeom>
          <a:noFill/>
        </p:spPr>
        <p:txBody>
          <a:bodyPr wrap="square">
            <a:spAutoFit/>
          </a:bodyPr>
          <a:lstStyle/>
          <a:p>
            <a:pPr lvl="0">
              <a:buClrTx/>
              <a:defRPr/>
            </a:pPr>
            <a:r>
              <a:rPr lang="en-US" sz="2400" b="1" kern="1200" dirty="0">
                <a:solidFill>
                  <a:srgbClr val="72B014"/>
                </a:solidFill>
                <a:latin typeface="+mn-lt"/>
              </a:rPr>
              <a:t>Monica Elizondo</a:t>
            </a:r>
          </a:p>
          <a:p>
            <a:pPr lvl="0">
              <a:buClrTx/>
              <a:defRPr/>
            </a:pPr>
            <a:r>
              <a:rPr lang="en-US" sz="2000" kern="1200" dirty="0">
                <a:latin typeface="+mn-lt"/>
                <a:ea typeface="+mn-ea"/>
                <a:cs typeface="+mn-cs"/>
              </a:rPr>
              <a:t>Mortgage Consultant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latin typeface="+mn-lt"/>
                <a:ea typeface="+mn-ea"/>
                <a:cs typeface="+mn-cs"/>
              </a:rPr>
              <a:t>NMLS #2042748</a:t>
            </a:r>
            <a:br>
              <a:rPr kumimoji="0" lang="en-US" sz="2000" b="0" i="0" u="none" strike="noStrike" kern="1200" cap="none" spc="0" normalizeH="0" baseline="0" noProof="0" dirty="0">
                <a:ln>
                  <a:noFill/>
                </a:ln>
                <a:solidFill>
                  <a:srgbClr val="000000"/>
                </a:solidFill>
                <a:effectLst/>
                <a:uLnTx/>
                <a:uFillTx/>
                <a:latin typeface="+mn-lt"/>
                <a:ea typeface="+mn-ea"/>
                <a:cs typeface="+mn-cs"/>
              </a:rPr>
            </a:br>
            <a:r>
              <a:rPr kumimoji="0" lang="en-US" sz="2000" b="0" i="0" u="none" strike="noStrike" kern="1200" cap="none" spc="0" normalizeH="0" baseline="0" noProof="0" dirty="0">
                <a:ln>
                  <a:noFill/>
                </a:ln>
                <a:solidFill>
                  <a:srgbClr val="000000"/>
                </a:solidFill>
                <a:effectLst/>
                <a:uLnTx/>
                <a:uFillTx/>
                <a:latin typeface="+mn-lt"/>
                <a:ea typeface="+mn-ea"/>
                <a:cs typeface="+mn-cs"/>
              </a:rPr>
              <a:t>melizondo@longbridge-financial.com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(980) 480-1371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76777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6777B"/>
                </a:solidFill>
                <a:effectLst/>
                <a:uLnTx/>
                <a:uFillTx/>
                <a:latin typeface="Calibri" panose="020F0502020204030204"/>
                <a:ea typeface="+mn-ea"/>
                <a:cs typeface="+mn-cs"/>
              </a:rPr>
              <a:t>Corporate Address: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6777B"/>
                </a:solidFill>
                <a:effectLst/>
                <a:uLnTx/>
                <a:uFillTx/>
                <a:latin typeface="Calibri" panose="020F0502020204030204"/>
                <a:ea typeface="+mn-ea"/>
                <a:cs typeface="+mn-cs"/>
              </a:rPr>
              <a:t>61 South Paramus 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6777B"/>
                </a:solidFill>
                <a:effectLst/>
                <a:uLnTx/>
                <a:uFillTx/>
                <a:latin typeface="Calibri" panose="020F0502020204030204"/>
                <a:ea typeface="+mn-ea"/>
                <a:cs typeface="+mn-cs"/>
              </a:rPr>
              <a:t>Suite 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76777B"/>
                </a:solidFill>
                <a:latin typeface="Calibri" panose="020F0502020204030204"/>
                <a:ea typeface="+mn-ea"/>
                <a:cs typeface="+mn-cs"/>
              </a:rPr>
              <a:t>Paramus, NJ 07652</a:t>
            </a:r>
            <a:endParaRPr kumimoji="0" lang="en-US" sz="2000" b="0" i="0" u="none" strike="noStrike" kern="1200" cap="none" spc="0" normalizeH="0" baseline="0" noProof="0" dirty="0">
              <a:ln>
                <a:noFill/>
              </a:ln>
              <a:solidFill>
                <a:srgbClr val="76777B"/>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8A409F2-2ACB-484A-6CB2-E997BCCEF005}"/>
              </a:ext>
            </a:extLst>
          </p:cNvPr>
          <p:cNvPicPr>
            <a:picLocks noChangeAspect="1"/>
          </p:cNvPicPr>
          <p:nvPr/>
        </p:nvPicPr>
        <p:blipFill>
          <a:blip r:embed="rId3"/>
          <a:srcRect t="20014" b="13578"/>
          <a:stretch>
            <a:fillRect/>
          </a:stretch>
        </p:blipFill>
        <p:spPr>
          <a:xfrm>
            <a:off x="1298814" y="2838756"/>
            <a:ext cx="1957166" cy="2315136"/>
          </a:xfrm>
          <a:prstGeom prst="rect">
            <a:avLst/>
          </a:prstGeom>
        </p:spPr>
      </p:pic>
    </p:spTree>
    <p:extLst>
      <p:ext uri="{BB962C8B-B14F-4D97-AF65-F5344CB8AC3E}">
        <p14:creationId xmlns:p14="http://schemas.microsoft.com/office/powerpoint/2010/main" val="3288514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A8BE6-9491-4FF0-A4B0-09AEDC153517}"/>
              </a:ext>
            </a:extLst>
          </p:cNvPr>
          <p:cNvSpPr>
            <a:spLocks noGrp="1"/>
          </p:cNvSpPr>
          <p:nvPr>
            <p:ph type="title"/>
          </p:nvPr>
        </p:nvSpPr>
        <p:spPr>
          <a:xfrm>
            <a:off x="481029" y="811387"/>
            <a:ext cx="4948887" cy="1832538"/>
          </a:xfrm>
        </p:spPr>
        <p:txBody>
          <a:bodyPr vert="horz" lIns="91440" tIns="45720" rIns="91440" bIns="45720" rtlCol="0" anchor="b">
            <a:noAutofit/>
          </a:bodyPr>
          <a:lstStyle/>
          <a:p>
            <a:r>
              <a:rPr lang="en-US" sz="3600" b="1" kern="1200" dirty="0">
                <a:solidFill>
                  <a:schemeClr val="tx1">
                    <a:lumMod val="65000"/>
                    <a:lumOff val="35000"/>
                  </a:schemeClr>
                </a:solidFill>
                <a:latin typeface="+mn-lt"/>
                <a:ea typeface="+mj-ea"/>
                <a:cs typeface="+mj-cs"/>
              </a:rPr>
              <a:t>How much do we get?</a:t>
            </a:r>
          </a:p>
        </p:txBody>
      </p:sp>
      <p:sp>
        <p:nvSpPr>
          <p:cNvPr id="3" name="Title 1">
            <a:extLst>
              <a:ext uri="{FF2B5EF4-FFF2-40B4-BE49-F238E27FC236}">
                <a16:creationId xmlns:a16="http://schemas.microsoft.com/office/drawing/2014/main" id="{92C66D5E-2A19-C67E-5EA0-90A30F96E4A1}"/>
              </a:ext>
            </a:extLst>
          </p:cNvPr>
          <p:cNvSpPr txBox="1">
            <a:spLocks/>
          </p:cNvSpPr>
          <p:nvPr/>
        </p:nvSpPr>
        <p:spPr>
          <a:xfrm>
            <a:off x="481029" y="3005935"/>
            <a:ext cx="4301986" cy="1208141"/>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ts val="1000"/>
              </a:spcBef>
              <a:spcAft>
                <a:spcPts val="0"/>
              </a:spcAft>
              <a:buClrTx/>
              <a:buSzTx/>
              <a:tabLst/>
              <a:defRPr/>
            </a:pPr>
            <a:r>
              <a:rPr kumimoji="0" lang="en-US" sz="3600" b="1" i="0" u="none" strike="noStrike" kern="1200" cap="none" spc="0" normalizeH="0" baseline="0" noProof="0" dirty="0">
                <a:ln>
                  <a:noFill/>
                </a:ln>
                <a:solidFill>
                  <a:srgbClr val="92D050"/>
                </a:solidFill>
                <a:effectLst/>
                <a:uLnTx/>
                <a:uFillTx/>
                <a:latin typeface="+mn-lt"/>
                <a:ea typeface="+mn-ea"/>
                <a:cs typeface="+mn-cs"/>
                <a:sym typeface="Arial"/>
              </a:rPr>
              <a:t>Principal Limit Factor (PLF)</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A7C1FC8-531E-7FC0-9F34-1D0E53BBEA1F}"/>
              </a:ext>
            </a:extLst>
          </p:cNvPr>
          <p:cNvPicPr>
            <a:picLocks noChangeAspect="1"/>
          </p:cNvPicPr>
          <p:nvPr/>
        </p:nvPicPr>
        <p:blipFill>
          <a:blip r:embed="rId2"/>
          <a:stretch>
            <a:fillRect/>
          </a:stretch>
        </p:blipFill>
        <p:spPr>
          <a:xfrm>
            <a:off x="5264044" y="625683"/>
            <a:ext cx="6750021" cy="5880453"/>
          </a:xfrm>
          <a:prstGeom prst="rect">
            <a:avLst/>
          </a:prstGeom>
        </p:spPr>
      </p:pic>
    </p:spTree>
    <p:extLst>
      <p:ext uri="{BB962C8B-B14F-4D97-AF65-F5344CB8AC3E}">
        <p14:creationId xmlns:p14="http://schemas.microsoft.com/office/powerpoint/2010/main" val="429063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8BE6-9491-4FF0-A4B0-09AEDC153517}"/>
              </a:ext>
            </a:extLst>
          </p:cNvPr>
          <p:cNvSpPr>
            <a:spLocks noGrp="1"/>
          </p:cNvSpPr>
          <p:nvPr>
            <p:ph type="title"/>
          </p:nvPr>
        </p:nvSpPr>
        <p:spPr>
          <a:xfrm>
            <a:off x="885093" y="149341"/>
            <a:ext cx="8692662" cy="534453"/>
          </a:xfrm>
        </p:spPr>
        <p:txBody>
          <a:bodyPr>
            <a:noAutofit/>
          </a:bodyPr>
          <a:lstStyle/>
          <a:p>
            <a:r>
              <a:rPr lang="en-US" sz="3600" b="1" dirty="0">
                <a:solidFill>
                  <a:srgbClr val="8CC640"/>
                </a:solidFill>
                <a:latin typeface="+mn-lt"/>
              </a:rPr>
              <a:t>How much do we get (Cont’d)</a:t>
            </a:r>
          </a:p>
        </p:txBody>
      </p:sp>
      <p:sp>
        <p:nvSpPr>
          <p:cNvPr id="3" name="Title 1">
            <a:extLst>
              <a:ext uri="{FF2B5EF4-FFF2-40B4-BE49-F238E27FC236}">
                <a16:creationId xmlns:a16="http://schemas.microsoft.com/office/drawing/2014/main" id="{92C66D5E-2A19-C67E-5EA0-90A30F96E4A1}"/>
              </a:ext>
            </a:extLst>
          </p:cNvPr>
          <p:cNvSpPr txBox="1">
            <a:spLocks/>
          </p:cNvSpPr>
          <p:nvPr/>
        </p:nvSpPr>
        <p:spPr>
          <a:xfrm>
            <a:off x="1848339" y="683794"/>
            <a:ext cx="8495322" cy="534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pPr>
            <a:r>
              <a:rPr lang="en-US" sz="2400" b="1" dirty="0">
                <a:solidFill>
                  <a:srgbClr val="8CC640"/>
                </a:solidFill>
                <a:latin typeface="+mn-lt"/>
              </a:rPr>
              <a:t>Principal Limit Factor (PLF) Table</a:t>
            </a:r>
          </a:p>
        </p:txBody>
      </p:sp>
      <p:pic>
        <p:nvPicPr>
          <p:cNvPr id="8" name="Picture 7">
            <a:extLst>
              <a:ext uri="{FF2B5EF4-FFF2-40B4-BE49-F238E27FC236}">
                <a16:creationId xmlns:a16="http://schemas.microsoft.com/office/drawing/2014/main" id="{9D5E48A2-EEFA-DDC2-2C77-EF8C5456BD1F}"/>
              </a:ext>
            </a:extLst>
          </p:cNvPr>
          <p:cNvPicPr>
            <a:picLocks noChangeAspect="1"/>
          </p:cNvPicPr>
          <p:nvPr/>
        </p:nvPicPr>
        <p:blipFill>
          <a:blip r:embed="rId3"/>
          <a:stretch>
            <a:fillRect/>
          </a:stretch>
        </p:blipFill>
        <p:spPr>
          <a:xfrm>
            <a:off x="457200" y="1218247"/>
            <a:ext cx="10750062" cy="4839284"/>
          </a:xfrm>
          <a:prstGeom prst="rect">
            <a:avLst/>
          </a:prstGeom>
        </p:spPr>
      </p:pic>
    </p:spTree>
    <p:extLst>
      <p:ext uri="{BB962C8B-B14F-4D97-AF65-F5344CB8AC3E}">
        <p14:creationId xmlns:p14="http://schemas.microsoft.com/office/powerpoint/2010/main" val="513397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5B0E0B3-D94B-BBA1-38F9-A2E43E31C526}"/>
              </a:ext>
            </a:extLst>
          </p:cNvPr>
          <p:cNvSpPr>
            <a:spLocks noGrp="1"/>
          </p:cNvSpPr>
          <p:nvPr>
            <p:ph type="title"/>
          </p:nvPr>
        </p:nvSpPr>
        <p:spPr>
          <a:xfrm>
            <a:off x="265543" y="177520"/>
            <a:ext cx="7095837" cy="1339048"/>
          </a:xfrm>
        </p:spPr>
        <p:txBody>
          <a:bodyPr>
            <a:noAutofit/>
          </a:bodyPr>
          <a:lstStyle/>
          <a:p>
            <a:r>
              <a:rPr lang="en-US" sz="3600" b="1" dirty="0">
                <a:solidFill>
                  <a:srgbClr val="8CC640"/>
                </a:solidFill>
                <a:latin typeface="+mn-lt"/>
              </a:rPr>
              <a:t>How much do we get?</a:t>
            </a:r>
          </a:p>
        </p:txBody>
      </p:sp>
      <p:sp>
        <p:nvSpPr>
          <p:cNvPr id="17" name="Content Placeholder 2">
            <a:extLst>
              <a:ext uri="{FF2B5EF4-FFF2-40B4-BE49-F238E27FC236}">
                <a16:creationId xmlns:a16="http://schemas.microsoft.com/office/drawing/2014/main" id="{4C9C6D37-7647-1FF5-285F-017C2E2BCE5F}"/>
              </a:ext>
            </a:extLst>
          </p:cNvPr>
          <p:cNvSpPr>
            <a:spLocks noGrp="1"/>
          </p:cNvSpPr>
          <p:nvPr>
            <p:ph idx="1"/>
          </p:nvPr>
        </p:nvSpPr>
        <p:spPr>
          <a:xfrm>
            <a:off x="-1" y="1640888"/>
            <a:ext cx="5791201" cy="3700657"/>
          </a:xfrm>
        </p:spPr>
        <p:txBody>
          <a:bodyPr>
            <a:noAutofit/>
          </a:bodyPr>
          <a:lstStyle/>
          <a:p>
            <a:pPr>
              <a:lnSpc>
                <a:spcPct val="100000"/>
              </a:lnSpc>
            </a:pPr>
            <a:r>
              <a:rPr lang="en-US" sz="2400" b="1" dirty="0">
                <a:solidFill>
                  <a:schemeClr val="tx1">
                    <a:lumMod val="50000"/>
                    <a:lumOff val="50000"/>
                  </a:schemeClr>
                </a:solidFill>
              </a:rPr>
              <a:t>Age: </a:t>
            </a:r>
            <a:r>
              <a:rPr lang="en-US" sz="2400" b="1" dirty="0">
                <a:solidFill>
                  <a:srgbClr val="92D050"/>
                </a:solidFill>
              </a:rPr>
              <a:t>70</a:t>
            </a:r>
          </a:p>
          <a:p>
            <a:pPr>
              <a:lnSpc>
                <a:spcPct val="100000"/>
              </a:lnSpc>
            </a:pPr>
            <a:r>
              <a:rPr lang="en-US" sz="2400" b="1" dirty="0">
                <a:solidFill>
                  <a:schemeClr val="tx1">
                    <a:lumMod val="50000"/>
                    <a:lumOff val="50000"/>
                  </a:schemeClr>
                </a:solidFill>
              </a:rPr>
              <a:t>Home Value:</a:t>
            </a:r>
            <a:r>
              <a:rPr lang="en-US" sz="2400" dirty="0">
                <a:solidFill>
                  <a:schemeClr val="tx1">
                    <a:lumMod val="50000"/>
                    <a:lumOff val="50000"/>
                  </a:schemeClr>
                </a:solidFill>
              </a:rPr>
              <a:t> </a:t>
            </a:r>
            <a:r>
              <a:rPr lang="en-US" sz="2400" b="1" dirty="0">
                <a:solidFill>
                  <a:srgbClr val="92D050"/>
                </a:solidFill>
              </a:rPr>
              <a:t>$700,000</a:t>
            </a:r>
          </a:p>
          <a:p>
            <a:pPr>
              <a:lnSpc>
                <a:spcPct val="100000"/>
              </a:lnSpc>
            </a:pPr>
            <a:r>
              <a:rPr lang="en-US" sz="2400" b="1" dirty="0">
                <a:solidFill>
                  <a:schemeClr val="tx1">
                    <a:lumMod val="50000"/>
                    <a:lumOff val="50000"/>
                  </a:schemeClr>
                </a:solidFill>
              </a:rPr>
              <a:t>Expected Interest Rate: </a:t>
            </a:r>
            <a:r>
              <a:rPr lang="en-US" sz="2400" b="1" dirty="0">
                <a:solidFill>
                  <a:srgbClr val="92D050"/>
                </a:solidFill>
              </a:rPr>
              <a:t>5.875%</a:t>
            </a:r>
            <a:endParaRPr lang="en-US" sz="2400" dirty="0">
              <a:solidFill>
                <a:srgbClr val="92D050"/>
              </a:solidFill>
            </a:endParaRPr>
          </a:p>
          <a:p>
            <a:pPr>
              <a:lnSpc>
                <a:spcPct val="100000"/>
              </a:lnSpc>
            </a:pPr>
            <a:r>
              <a:rPr lang="en-US" sz="2400" b="1" dirty="0">
                <a:solidFill>
                  <a:schemeClr val="tx1">
                    <a:lumMod val="50000"/>
                    <a:lumOff val="50000"/>
                  </a:schemeClr>
                </a:solidFill>
              </a:rPr>
              <a:t>Principal Limit Factor (PLF): </a:t>
            </a:r>
            <a:r>
              <a:rPr lang="en-US" sz="2400" b="1" dirty="0">
                <a:solidFill>
                  <a:srgbClr val="92D050"/>
                </a:solidFill>
              </a:rPr>
              <a:t>42%</a:t>
            </a:r>
          </a:p>
          <a:p>
            <a:pPr>
              <a:lnSpc>
                <a:spcPct val="100000"/>
              </a:lnSpc>
            </a:pPr>
            <a:r>
              <a:rPr lang="en-US" sz="2400" b="1" dirty="0">
                <a:solidFill>
                  <a:schemeClr val="tx1">
                    <a:lumMod val="50000"/>
                    <a:lumOff val="50000"/>
                  </a:schemeClr>
                </a:solidFill>
              </a:rPr>
              <a:t>Principal Limit: </a:t>
            </a:r>
            <a:r>
              <a:rPr lang="en-US" sz="2400" b="1" dirty="0">
                <a:solidFill>
                  <a:srgbClr val="92D050"/>
                </a:solidFill>
              </a:rPr>
              <a:t>$294,000</a:t>
            </a:r>
          </a:p>
          <a:p>
            <a:pPr>
              <a:lnSpc>
                <a:spcPct val="100000"/>
              </a:lnSpc>
            </a:pPr>
            <a:r>
              <a:rPr lang="en-US" sz="2400" b="1" dirty="0">
                <a:solidFill>
                  <a:schemeClr val="tx1">
                    <a:lumMod val="50000"/>
                    <a:lumOff val="50000"/>
                  </a:schemeClr>
                </a:solidFill>
              </a:rPr>
              <a:t>Mortgage Payoff: </a:t>
            </a:r>
            <a:r>
              <a:rPr lang="en-US" sz="2400" b="1" dirty="0">
                <a:solidFill>
                  <a:srgbClr val="92D050"/>
                </a:solidFill>
              </a:rPr>
              <a:t>$100,000</a:t>
            </a:r>
          </a:p>
          <a:p>
            <a:pPr>
              <a:lnSpc>
                <a:spcPct val="100000"/>
              </a:lnSpc>
            </a:pPr>
            <a:r>
              <a:rPr lang="en-US" sz="2400" b="1" dirty="0">
                <a:solidFill>
                  <a:schemeClr val="tx1">
                    <a:lumMod val="50000"/>
                    <a:lumOff val="50000"/>
                  </a:schemeClr>
                </a:solidFill>
              </a:rPr>
              <a:t>Available Principal Limit: </a:t>
            </a:r>
            <a:r>
              <a:rPr lang="en-US" sz="2400" b="1" dirty="0">
                <a:solidFill>
                  <a:srgbClr val="92D050"/>
                </a:solidFill>
              </a:rPr>
              <a:t>$194,000</a:t>
            </a:r>
          </a:p>
          <a:p>
            <a:pPr>
              <a:lnSpc>
                <a:spcPct val="100000"/>
              </a:lnSpc>
            </a:pPr>
            <a:r>
              <a:rPr lang="en-US" sz="2400" b="1" dirty="0">
                <a:solidFill>
                  <a:schemeClr val="tx1">
                    <a:lumMod val="50000"/>
                    <a:lumOff val="50000"/>
                  </a:schemeClr>
                </a:solidFill>
              </a:rPr>
              <a:t>Equity Reserve*: </a:t>
            </a:r>
            <a:r>
              <a:rPr lang="en-US" sz="2400" b="1" dirty="0">
                <a:solidFill>
                  <a:srgbClr val="92D050"/>
                </a:solidFill>
              </a:rPr>
              <a:t>$406,000</a:t>
            </a:r>
            <a:endParaRPr lang="en-US" sz="2400" dirty="0">
              <a:solidFill>
                <a:srgbClr val="92D050"/>
              </a:solidFill>
            </a:endParaRPr>
          </a:p>
        </p:txBody>
      </p:sp>
      <p:sp>
        <p:nvSpPr>
          <p:cNvPr id="18" name="Title 1">
            <a:extLst>
              <a:ext uri="{FF2B5EF4-FFF2-40B4-BE49-F238E27FC236}">
                <a16:creationId xmlns:a16="http://schemas.microsoft.com/office/drawing/2014/main" id="{6880446F-344A-D01A-4738-569CE73F1F9A}"/>
              </a:ext>
            </a:extLst>
          </p:cNvPr>
          <p:cNvSpPr txBox="1">
            <a:spLocks/>
          </p:cNvSpPr>
          <p:nvPr/>
        </p:nvSpPr>
        <p:spPr>
          <a:xfrm>
            <a:off x="145411" y="5618364"/>
            <a:ext cx="9307948" cy="292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dirty="0">
                <a:ln>
                  <a:noFill/>
                </a:ln>
                <a:solidFill>
                  <a:prstClr val="black">
                    <a:lumMod val="50000"/>
                    <a:lumOff val="50000"/>
                  </a:prstClr>
                </a:solidFill>
                <a:effectLst/>
                <a:uLnTx/>
                <a:uFillTx/>
                <a:latin typeface="Proxima Nova" panose="02000506030000020004" pitchFamily="50" charset="0"/>
                <a:ea typeface="+mj-ea"/>
                <a:cs typeface="+mj-cs"/>
              </a:rPr>
              <a:t>*</a:t>
            </a:r>
            <a:r>
              <a:rPr kumimoji="0" lang="en-US" sz="800" b="1" i="0" u="none" strike="noStrike" kern="1200" cap="none" spc="0" normalizeH="0" baseline="0" noProof="0" dirty="0">
                <a:ln>
                  <a:noFill/>
                </a:ln>
                <a:solidFill>
                  <a:prstClr val="black">
                    <a:lumMod val="50000"/>
                    <a:lumOff val="50000"/>
                  </a:prstClr>
                </a:solidFill>
                <a:effectLst/>
                <a:uLnTx/>
                <a:uFillTx/>
                <a:latin typeface="Proxima Nova" panose="02000506030000020004" pitchFamily="50" charset="0"/>
                <a:ea typeface="+mj-ea"/>
                <a:cs typeface="+mj-cs"/>
              </a:rPr>
              <a:t>Interest will accrue on the outstanding loan amount and be added to the loan balance.  Remaining equity displayed is an estimate at the commencement of the loan.  Remaining equity is not guaranteed as the loan balance grows. </a:t>
            </a:r>
          </a:p>
        </p:txBody>
      </p:sp>
      <p:pic>
        <p:nvPicPr>
          <p:cNvPr id="7" name="Picture 6">
            <a:extLst>
              <a:ext uri="{FF2B5EF4-FFF2-40B4-BE49-F238E27FC236}">
                <a16:creationId xmlns:a16="http://schemas.microsoft.com/office/drawing/2014/main" id="{D31BFC37-4E19-D48D-24DA-7744B61181A6}"/>
              </a:ext>
            </a:extLst>
          </p:cNvPr>
          <p:cNvPicPr>
            <a:picLocks noChangeAspect="1"/>
          </p:cNvPicPr>
          <p:nvPr/>
        </p:nvPicPr>
        <p:blipFill>
          <a:blip r:embed="rId3"/>
          <a:stretch>
            <a:fillRect/>
          </a:stretch>
        </p:blipFill>
        <p:spPr>
          <a:xfrm>
            <a:off x="5104539" y="1640887"/>
            <a:ext cx="6534722" cy="3824978"/>
          </a:xfrm>
          <a:prstGeom prst="rect">
            <a:avLst/>
          </a:prstGeom>
        </p:spPr>
      </p:pic>
      <p:sp>
        <p:nvSpPr>
          <p:cNvPr id="8" name="Title 1">
            <a:extLst>
              <a:ext uri="{FF2B5EF4-FFF2-40B4-BE49-F238E27FC236}">
                <a16:creationId xmlns:a16="http://schemas.microsoft.com/office/drawing/2014/main" id="{EBE1CA98-FCC8-9103-1F47-92A32BE5382B}"/>
              </a:ext>
            </a:extLst>
          </p:cNvPr>
          <p:cNvSpPr txBox="1">
            <a:spLocks/>
          </p:cNvSpPr>
          <p:nvPr/>
        </p:nvSpPr>
        <p:spPr>
          <a:xfrm>
            <a:off x="7499037" y="3072462"/>
            <a:ext cx="1023640" cy="292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Proxima Nova" panose="02000506030000020004" pitchFamily="50" charset="0"/>
                <a:ea typeface="+mj-ea"/>
                <a:cs typeface="+mj-cs"/>
              </a:rPr>
              <a:t>$406,000</a:t>
            </a:r>
          </a:p>
        </p:txBody>
      </p:sp>
      <p:sp>
        <p:nvSpPr>
          <p:cNvPr id="11" name="Title 1">
            <a:extLst>
              <a:ext uri="{FF2B5EF4-FFF2-40B4-BE49-F238E27FC236}">
                <a16:creationId xmlns:a16="http://schemas.microsoft.com/office/drawing/2014/main" id="{8D66051C-415B-F33B-12C0-F59D893908C3}"/>
              </a:ext>
            </a:extLst>
          </p:cNvPr>
          <p:cNvSpPr txBox="1">
            <a:spLocks/>
          </p:cNvSpPr>
          <p:nvPr/>
        </p:nvSpPr>
        <p:spPr>
          <a:xfrm>
            <a:off x="8693543" y="2064029"/>
            <a:ext cx="1023640" cy="292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Proxima Nova" panose="02000506030000020004" pitchFamily="50" charset="0"/>
                <a:ea typeface="+mj-ea"/>
                <a:cs typeface="+mj-cs"/>
              </a:rPr>
              <a:t>$100,000</a:t>
            </a:r>
          </a:p>
        </p:txBody>
      </p:sp>
      <p:sp>
        <p:nvSpPr>
          <p:cNvPr id="12" name="Title 1">
            <a:extLst>
              <a:ext uri="{FF2B5EF4-FFF2-40B4-BE49-F238E27FC236}">
                <a16:creationId xmlns:a16="http://schemas.microsoft.com/office/drawing/2014/main" id="{A416460A-65B4-0900-3ED9-3E53321BC9F6}"/>
              </a:ext>
            </a:extLst>
          </p:cNvPr>
          <p:cNvSpPr txBox="1">
            <a:spLocks/>
          </p:cNvSpPr>
          <p:nvPr/>
        </p:nvSpPr>
        <p:spPr>
          <a:xfrm>
            <a:off x="9133528" y="3072462"/>
            <a:ext cx="1023640" cy="292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Proxima Nova" panose="02000506030000020004" pitchFamily="50" charset="0"/>
                <a:ea typeface="+mj-ea"/>
                <a:cs typeface="+mj-cs"/>
              </a:rPr>
              <a:t>$194,000</a:t>
            </a:r>
          </a:p>
        </p:txBody>
      </p:sp>
    </p:spTree>
    <p:extLst>
      <p:ext uri="{BB962C8B-B14F-4D97-AF65-F5344CB8AC3E}">
        <p14:creationId xmlns:p14="http://schemas.microsoft.com/office/powerpoint/2010/main" val="3391723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D2B7FB4-44D7-3E58-BAA5-12DBC94BCA72}"/>
              </a:ext>
            </a:extLst>
          </p:cNvPr>
          <p:cNvSpPr>
            <a:spLocks noGrp="1"/>
          </p:cNvSpPr>
          <p:nvPr>
            <p:ph type="title"/>
          </p:nvPr>
        </p:nvSpPr>
        <p:spPr>
          <a:xfrm>
            <a:off x="1050201" y="181070"/>
            <a:ext cx="10394133" cy="941560"/>
          </a:xfrm>
        </p:spPr>
        <p:txBody>
          <a:bodyPr>
            <a:normAutofit/>
          </a:bodyPr>
          <a:lstStyle/>
          <a:p>
            <a:r>
              <a:rPr lang="en-US" sz="3600" b="1" dirty="0">
                <a:solidFill>
                  <a:srgbClr val="8CC640"/>
                </a:solidFill>
                <a:latin typeface="+mn-lt"/>
              </a:rPr>
              <a:t>Projected Credit Line Growth</a:t>
            </a:r>
          </a:p>
        </p:txBody>
      </p:sp>
      <p:sp>
        <p:nvSpPr>
          <p:cNvPr id="23" name="Title 13">
            <a:extLst>
              <a:ext uri="{FF2B5EF4-FFF2-40B4-BE49-F238E27FC236}">
                <a16:creationId xmlns:a16="http://schemas.microsoft.com/office/drawing/2014/main" id="{1964F3C3-361C-3BB3-AF1E-5BC24EDBBB52}"/>
              </a:ext>
            </a:extLst>
          </p:cNvPr>
          <p:cNvSpPr txBox="1">
            <a:spLocks/>
          </p:cNvSpPr>
          <p:nvPr/>
        </p:nvSpPr>
        <p:spPr>
          <a:xfrm>
            <a:off x="9272953" y="1239092"/>
            <a:ext cx="2412191" cy="787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Proxima Nova" panose="02000506030000020004"/>
                <a:ea typeface="+mj-ea"/>
                <a:cs typeface="+mj-cs"/>
              </a:rPr>
              <a:t>Projected credit line would grow to $462,249 by age 85</a:t>
            </a:r>
          </a:p>
        </p:txBody>
      </p:sp>
      <p:sp>
        <p:nvSpPr>
          <p:cNvPr id="24" name="Title 13">
            <a:extLst>
              <a:ext uri="{FF2B5EF4-FFF2-40B4-BE49-F238E27FC236}">
                <a16:creationId xmlns:a16="http://schemas.microsoft.com/office/drawing/2014/main" id="{C7E1F187-BF89-EB96-5E31-EBA50EAE3D24}"/>
              </a:ext>
            </a:extLst>
          </p:cNvPr>
          <p:cNvSpPr txBox="1">
            <a:spLocks/>
          </p:cNvSpPr>
          <p:nvPr/>
        </p:nvSpPr>
        <p:spPr>
          <a:xfrm>
            <a:off x="9272953" y="2147079"/>
            <a:ext cx="2412190" cy="9146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Proxima Nova" panose="02000506030000020004"/>
                <a:ea typeface="+mj-ea"/>
                <a:cs typeface="+mj-cs"/>
              </a:rPr>
              <a:t>Funds could be drawn down for home care or any other purpose</a:t>
            </a:r>
          </a:p>
        </p:txBody>
      </p:sp>
      <p:sp>
        <p:nvSpPr>
          <p:cNvPr id="25" name="Title 13">
            <a:extLst>
              <a:ext uri="{FF2B5EF4-FFF2-40B4-BE49-F238E27FC236}">
                <a16:creationId xmlns:a16="http://schemas.microsoft.com/office/drawing/2014/main" id="{96D3D9D1-53B0-2913-1BC3-C618D5DDB139}"/>
              </a:ext>
            </a:extLst>
          </p:cNvPr>
          <p:cNvSpPr txBox="1">
            <a:spLocks/>
          </p:cNvSpPr>
          <p:nvPr/>
        </p:nvSpPr>
        <p:spPr>
          <a:xfrm>
            <a:off x="9272953" y="3177362"/>
            <a:ext cx="2412189" cy="762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Proxima Nova" panose="02000506030000020004"/>
                <a:ea typeface="+mj-ea"/>
                <a:cs typeface="+mj-cs"/>
              </a:rPr>
              <a:t>No additional income taxes on HECM funds used </a:t>
            </a:r>
          </a:p>
        </p:txBody>
      </p:sp>
      <p:sp>
        <p:nvSpPr>
          <p:cNvPr id="26" name="Title 13">
            <a:extLst>
              <a:ext uri="{FF2B5EF4-FFF2-40B4-BE49-F238E27FC236}">
                <a16:creationId xmlns:a16="http://schemas.microsoft.com/office/drawing/2014/main" id="{1C45E9C1-0864-6C61-37D3-CBFE7E74D252}"/>
              </a:ext>
            </a:extLst>
          </p:cNvPr>
          <p:cNvSpPr txBox="1">
            <a:spLocks/>
          </p:cNvSpPr>
          <p:nvPr/>
        </p:nvSpPr>
        <p:spPr>
          <a:xfrm>
            <a:off x="9272952" y="3971352"/>
            <a:ext cx="2412189" cy="11077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Proxima Nova" panose="02000506030000020004"/>
                <a:ea typeface="+mj-ea"/>
                <a:cs typeface="+mj-cs"/>
              </a:rPr>
              <a:t>No disruption to portfolio performance or lifestyle</a:t>
            </a:r>
          </a:p>
        </p:txBody>
      </p:sp>
      <p:sp>
        <p:nvSpPr>
          <p:cNvPr id="27" name="Title 13">
            <a:extLst>
              <a:ext uri="{FF2B5EF4-FFF2-40B4-BE49-F238E27FC236}">
                <a16:creationId xmlns:a16="http://schemas.microsoft.com/office/drawing/2014/main" id="{70D8260F-C2A8-6E1C-66E8-31D2A0EA6B15}"/>
              </a:ext>
            </a:extLst>
          </p:cNvPr>
          <p:cNvSpPr txBox="1">
            <a:spLocks/>
          </p:cNvSpPr>
          <p:nvPr/>
        </p:nvSpPr>
        <p:spPr>
          <a:xfrm>
            <a:off x="167148" y="5425350"/>
            <a:ext cx="10311898" cy="553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dirty="0">
                <a:ln>
                  <a:noFill/>
                </a:ln>
                <a:solidFill>
                  <a:srgbClr val="8ACB33"/>
                </a:solidFill>
                <a:effectLst/>
                <a:uLnTx/>
                <a:uFillTx/>
                <a:latin typeface="Proxima Nova" panose="02000506030000020004"/>
                <a:ea typeface="+mj-ea"/>
                <a:cs typeface="+mj-cs"/>
              </a:rPr>
              <a:t>*Estimated based on current and forward interest rates and margin from current HECM pricing. Please obtain a quote for more exact numbers and details. </a:t>
            </a:r>
          </a:p>
        </p:txBody>
      </p:sp>
      <p:pic>
        <p:nvPicPr>
          <p:cNvPr id="3" name="Picture 2">
            <a:extLst>
              <a:ext uri="{FF2B5EF4-FFF2-40B4-BE49-F238E27FC236}">
                <a16:creationId xmlns:a16="http://schemas.microsoft.com/office/drawing/2014/main" id="{547B617B-B32C-0563-53C5-74961AD30AAC}"/>
              </a:ext>
            </a:extLst>
          </p:cNvPr>
          <p:cNvPicPr>
            <a:picLocks noChangeAspect="1"/>
          </p:cNvPicPr>
          <p:nvPr/>
        </p:nvPicPr>
        <p:blipFill>
          <a:blip r:embed="rId3"/>
          <a:stretch>
            <a:fillRect/>
          </a:stretch>
        </p:blipFill>
        <p:spPr>
          <a:xfrm>
            <a:off x="289376" y="1122630"/>
            <a:ext cx="8741554" cy="4370777"/>
          </a:xfrm>
          <a:prstGeom prst="rect">
            <a:avLst/>
          </a:prstGeom>
        </p:spPr>
      </p:pic>
    </p:spTree>
    <p:extLst>
      <p:ext uri="{BB962C8B-B14F-4D97-AF65-F5344CB8AC3E}">
        <p14:creationId xmlns:p14="http://schemas.microsoft.com/office/powerpoint/2010/main" val="819678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89BB-7B03-61F3-377C-E6FC391C5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A6A07-09E1-3A13-4F00-68F72CF9B428}"/>
              </a:ext>
            </a:extLst>
          </p:cNvPr>
          <p:cNvSpPr>
            <a:spLocks noGrp="1"/>
          </p:cNvSpPr>
          <p:nvPr>
            <p:ph type="ctrTitle"/>
          </p:nvPr>
        </p:nvSpPr>
        <p:spPr>
          <a:xfrm>
            <a:off x="635518" y="0"/>
            <a:ext cx="9811988" cy="2387600"/>
          </a:xfrm>
        </p:spPr>
        <p:txBody>
          <a:bodyPr/>
          <a:lstStyle/>
          <a:p>
            <a:r>
              <a:rPr lang="en-US" sz="4800" dirty="0"/>
              <a:t>Funding the Rising Costs of Aging Safely in Place</a:t>
            </a:r>
          </a:p>
        </p:txBody>
      </p:sp>
    </p:spTree>
    <p:extLst>
      <p:ext uri="{BB962C8B-B14F-4D97-AF65-F5344CB8AC3E}">
        <p14:creationId xmlns:p14="http://schemas.microsoft.com/office/powerpoint/2010/main" val="707814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B614F0-05E0-A8C2-7B43-65437594B553}"/>
              </a:ext>
            </a:extLst>
          </p:cNvPr>
          <p:cNvSpPr>
            <a:spLocks noGrp="1"/>
          </p:cNvSpPr>
          <p:nvPr>
            <p:ph idx="14"/>
          </p:nvPr>
        </p:nvSpPr>
        <p:spPr>
          <a:xfrm>
            <a:off x="848903" y="1965125"/>
            <a:ext cx="7256258" cy="3888544"/>
          </a:xfrm>
        </p:spPr>
        <p:txBody>
          <a:bodyPr/>
          <a:lstStyle/>
          <a:p>
            <a:pPr marL="0" lvl="0" indent="0">
              <a:lnSpc>
                <a:spcPct val="100000"/>
              </a:lnSpc>
              <a:spcBef>
                <a:spcPts val="1200"/>
              </a:spcBef>
              <a:spcAft>
                <a:spcPts val="1200"/>
              </a:spcAft>
              <a:buNone/>
            </a:pPr>
            <a:r>
              <a:rPr lang="en-US" b="0" dirty="0"/>
              <a:t>Those closest to retirement today should expect a minimum of $30,000 to $40,000 in health care costs during retirement, even with Medicare. </a:t>
            </a:r>
          </a:p>
          <a:p>
            <a:pPr marL="0" lvl="0" indent="0">
              <a:lnSpc>
                <a:spcPct val="100000"/>
              </a:lnSpc>
              <a:buNone/>
            </a:pPr>
            <a:r>
              <a:rPr lang="en-US" b="0" dirty="0"/>
              <a:t>When you add long-term care costs, the amount they need suddenly balloons to over $300,000.</a:t>
            </a:r>
          </a:p>
          <a:p>
            <a:pPr marL="0" lvl="0" indent="0">
              <a:buNone/>
            </a:pPr>
            <a:r>
              <a:rPr lang="en-US" sz="1200" dirty="0"/>
              <a:t>    </a:t>
            </a:r>
          </a:p>
          <a:p>
            <a:pPr marL="0" lvl="0" indent="0">
              <a:lnSpc>
                <a:spcPct val="100000"/>
              </a:lnSpc>
              <a:buNone/>
            </a:pPr>
            <a:r>
              <a:rPr lang="en-US" sz="2400" i="1" dirty="0"/>
              <a:t>- Executive Director, Center for Retirement Initiatives </a:t>
            </a:r>
            <a:br>
              <a:rPr lang="en-US" sz="2400" i="1" dirty="0"/>
            </a:br>
            <a:r>
              <a:rPr lang="en-US" sz="2400" i="1" dirty="0"/>
              <a:t>at Georgetown University, November 2022</a:t>
            </a:r>
          </a:p>
          <a:p>
            <a:pPr marL="0" lvl="0" indent="0">
              <a:buNone/>
            </a:pPr>
            <a:endParaRPr lang="en-US" dirty="0"/>
          </a:p>
          <a:p>
            <a:endParaRPr lang="en-US" dirty="0"/>
          </a:p>
        </p:txBody>
      </p:sp>
      <p:sp>
        <p:nvSpPr>
          <p:cNvPr id="5" name="Content Placeholder 4">
            <a:extLst>
              <a:ext uri="{FF2B5EF4-FFF2-40B4-BE49-F238E27FC236}">
                <a16:creationId xmlns:a16="http://schemas.microsoft.com/office/drawing/2014/main" id="{C4EE6D13-2F6F-B01F-0131-4F0179D941CF}"/>
              </a:ext>
            </a:extLst>
          </p:cNvPr>
          <p:cNvSpPr>
            <a:spLocks noGrp="1"/>
          </p:cNvSpPr>
          <p:nvPr>
            <p:ph sz="quarter" idx="10"/>
          </p:nvPr>
        </p:nvSpPr>
        <p:spPr/>
        <p:txBody>
          <a:bodyPr/>
          <a:lstStyle/>
          <a:p>
            <a:r>
              <a:rPr lang="en-US" baseline="30000" dirty="0"/>
              <a:t>1</a:t>
            </a:r>
            <a:r>
              <a:rPr lang="en-US" dirty="0"/>
              <a:t> Source: Robinson-Lane S, Singer D, </a:t>
            </a:r>
            <a:r>
              <a:rPr lang="en-US" dirty="0" err="1"/>
              <a:t>Kirch</a:t>
            </a:r>
            <a:r>
              <a:rPr lang="en-US" dirty="0"/>
              <a:t> M, Solway E, Smith E, </a:t>
            </a:r>
            <a:r>
              <a:rPr lang="en-US" dirty="0" err="1"/>
              <a:t>Kullgren</a:t>
            </a:r>
            <a:r>
              <a:rPr lang="en-US" dirty="0"/>
              <a:t> J, </a:t>
            </a:r>
            <a:r>
              <a:rPr lang="en-US" dirty="0" err="1"/>
              <a:t>Malani</a:t>
            </a:r>
            <a:r>
              <a:rPr lang="en-US" dirty="0"/>
              <a:t> P.  Older Adults’ Preparedness to Age in Place.  University of Michigan National Poll on Healthy Aging.  April 2022.</a:t>
            </a:r>
            <a:br>
              <a:rPr lang="en-US" dirty="0"/>
            </a:br>
            <a:r>
              <a:rPr lang="en-US" sz="800" dirty="0">
                <a:solidFill>
                  <a:srgbClr val="76777B"/>
                </a:solidFill>
              </a:rPr>
              <a:t>Source:  Axios.com. “</a:t>
            </a:r>
            <a:r>
              <a:rPr lang="en-US" sz="800" dirty="0"/>
              <a:t>Baby boomers face a unique caregiving crisis.” November 2022. axios.com/2022/11/19/baby-boomers-elder-care</a:t>
            </a:r>
            <a:endParaRPr kumimoji="0" lang="en-US" sz="1000" b="0" i="0" u="none" strike="noStrike" kern="1200" cap="none" spc="0" normalizeH="0" baseline="0" noProof="0" dirty="0">
              <a:ln>
                <a:noFill/>
              </a:ln>
              <a:solidFill>
                <a:srgbClr val="76777B"/>
              </a:solidFill>
              <a:effectLst/>
              <a:uLnTx/>
              <a:uFillTx/>
              <a:latin typeface="Calibri" panose="020F0502020204030204" pitchFamily="34" charset="0"/>
              <a:ea typeface="+mn-ea"/>
              <a:cs typeface="+mn-cs"/>
            </a:endParaRPr>
          </a:p>
        </p:txBody>
      </p:sp>
      <p:sp>
        <p:nvSpPr>
          <p:cNvPr id="9" name="Content Placeholder 1">
            <a:extLst>
              <a:ext uri="{FF2B5EF4-FFF2-40B4-BE49-F238E27FC236}">
                <a16:creationId xmlns:a16="http://schemas.microsoft.com/office/drawing/2014/main" id="{EE43D8AD-4615-28EB-1EAA-9641302879CB}"/>
              </a:ext>
            </a:extLst>
          </p:cNvPr>
          <p:cNvSpPr txBox="1">
            <a:spLocks/>
          </p:cNvSpPr>
          <p:nvPr/>
        </p:nvSpPr>
        <p:spPr>
          <a:xfrm>
            <a:off x="6266482" y="3078295"/>
            <a:ext cx="4210372" cy="188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76777B"/>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76777B"/>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76777B"/>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400" dirty="0">
              <a:solidFill>
                <a:srgbClr val="8CC640"/>
              </a:solidFill>
            </a:endParaRPr>
          </a:p>
        </p:txBody>
      </p:sp>
      <p:sp>
        <p:nvSpPr>
          <p:cNvPr id="12" name="Rectangle 11">
            <a:extLst>
              <a:ext uri="{FF2B5EF4-FFF2-40B4-BE49-F238E27FC236}">
                <a16:creationId xmlns:a16="http://schemas.microsoft.com/office/drawing/2014/main" id="{E06EDC48-291B-C291-EA4A-A508768292D9}"/>
              </a:ext>
            </a:extLst>
          </p:cNvPr>
          <p:cNvSpPr/>
          <p:nvPr/>
        </p:nvSpPr>
        <p:spPr>
          <a:xfrm>
            <a:off x="8417619" y="2563238"/>
            <a:ext cx="2723908" cy="2354094"/>
          </a:xfrm>
          <a:prstGeom prst="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t"/>
          <a:lstStyle/>
          <a:p>
            <a:pPr marL="0" indent="0" algn="ctr">
              <a:lnSpc>
                <a:spcPct val="100000"/>
              </a:lnSpc>
              <a:buNone/>
            </a:pPr>
            <a:r>
              <a:rPr lang="en-US" sz="4800" b="1" dirty="0">
                <a:solidFill>
                  <a:srgbClr val="8CC640"/>
                </a:solidFill>
              </a:rPr>
              <a:t>88%</a:t>
            </a:r>
            <a:r>
              <a:rPr lang="en-US" sz="2400" b="1" dirty="0">
                <a:solidFill>
                  <a:srgbClr val="8CC640"/>
                </a:solidFill>
              </a:rPr>
              <a:t> </a:t>
            </a:r>
            <a:r>
              <a:rPr lang="en-US" sz="2400" b="1" dirty="0">
                <a:solidFill>
                  <a:srgbClr val="828282"/>
                </a:solidFill>
              </a:rPr>
              <a:t>of U.S. seniors say it’s important to remain in their homes as they age</a:t>
            </a:r>
            <a:r>
              <a:rPr lang="en-US" sz="2400" b="1" baseline="30000" dirty="0">
                <a:solidFill>
                  <a:srgbClr val="828282"/>
                </a:solidFill>
              </a:rPr>
              <a:t>1</a:t>
            </a:r>
          </a:p>
        </p:txBody>
      </p:sp>
      <p:sp>
        <p:nvSpPr>
          <p:cNvPr id="13" name="Content Placeholder 1">
            <a:extLst>
              <a:ext uri="{FF2B5EF4-FFF2-40B4-BE49-F238E27FC236}">
                <a16:creationId xmlns:a16="http://schemas.microsoft.com/office/drawing/2014/main" id="{1F73583F-9C10-97A6-7891-519603AD1884}"/>
              </a:ext>
            </a:extLst>
          </p:cNvPr>
          <p:cNvSpPr txBox="1">
            <a:spLocks/>
          </p:cNvSpPr>
          <p:nvPr/>
        </p:nvSpPr>
        <p:spPr>
          <a:xfrm>
            <a:off x="521787" y="1876813"/>
            <a:ext cx="654233" cy="526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76777B"/>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76777B"/>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76777B"/>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76BC21"/>
                </a:solidFill>
                <a:effectLst/>
                <a:uLnTx/>
                <a:uFillTx/>
                <a:latin typeface="Calibri" panose="020F0502020204030204" pitchFamily="34" charset="0"/>
                <a:ea typeface="+mn-ea"/>
                <a:cs typeface="+mn-cs"/>
              </a:rPr>
              <a:t>"</a:t>
            </a:r>
            <a:endParaRPr kumimoji="0" lang="en-US" sz="5400" b="1" i="0" u="none" strike="noStrike" kern="1200" cap="none" spc="0" normalizeH="0" baseline="0" noProof="0" dirty="0">
              <a:ln>
                <a:noFill/>
              </a:ln>
              <a:solidFill>
                <a:srgbClr val="76BC21"/>
              </a:solidFill>
              <a:effectLst/>
              <a:uLnTx/>
              <a:uFillTx/>
              <a:latin typeface="Calibri" panose="020F0502020204030204" pitchFamily="34" charset="0"/>
              <a:ea typeface="+mn-ea"/>
              <a:cs typeface="+mn-cs"/>
            </a:endParaRPr>
          </a:p>
        </p:txBody>
      </p:sp>
      <p:sp>
        <p:nvSpPr>
          <p:cNvPr id="14" name="Content Placeholder 1">
            <a:extLst>
              <a:ext uri="{FF2B5EF4-FFF2-40B4-BE49-F238E27FC236}">
                <a16:creationId xmlns:a16="http://schemas.microsoft.com/office/drawing/2014/main" id="{7C0A9E08-21B7-F5A8-C22B-EDBB4FFF185E}"/>
              </a:ext>
            </a:extLst>
          </p:cNvPr>
          <p:cNvSpPr txBox="1">
            <a:spLocks/>
          </p:cNvSpPr>
          <p:nvPr/>
        </p:nvSpPr>
        <p:spPr>
          <a:xfrm>
            <a:off x="7528325" y="3909397"/>
            <a:ext cx="654233" cy="5817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76777B"/>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76777B"/>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76777B"/>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76BC21"/>
                </a:solidFill>
                <a:effectLst/>
                <a:uLnTx/>
                <a:uFillTx/>
                <a:latin typeface="Calibri" panose="020F0502020204030204" pitchFamily="34" charset="0"/>
                <a:ea typeface="+mn-ea"/>
                <a:cs typeface="+mn-cs"/>
              </a:rPr>
              <a:t>"</a:t>
            </a:r>
            <a:endParaRPr kumimoji="0" lang="en-US" sz="5400" b="1" i="0" u="none" strike="noStrike" kern="1200" cap="none" spc="0" normalizeH="0" baseline="0" noProof="0" dirty="0">
              <a:ln>
                <a:noFill/>
              </a:ln>
              <a:solidFill>
                <a:srgbClr val="76BC21"/>
              </a:solidFill>
              <a:effectLst/>
              <a:uLnTx/>
              <a:uFillTx/>
              <a:latin typeface="Calibri" panose="020F0502020204030204" pitchFamily="34" charset="0"/>
              <a:ea typeface="+mn-ea"/>
              <a:cs typeface="+mn-cs"/>
            </a:endParaRPr>
          </a:p>
        </p:txBody>
      </p:sp>
      <p:sp>
        <p:nvSpPr>
          <p:cNvPr id="17" name="Title 3">
            <a:extLst>
              <a:ext uri="{FF2B5EF4-FFF2-40B4-BE49-F238E27FC236}">
                <a16:creationId xmlns:a16="http://schemas.microsoft.com/office/drawing/2014/main" id="{B8076D4D-13FD-90BE-75C8-FD696686606A}"/>
              </a:ext>
            </a:extLst>
          </p:cNvPr>
          <p:cNvSpPr>
            <a:spLocks noGrp="1"/>
          </p:cNvSpPr>
          <p:nvPr>
            <p:ph type="title"/>
          </p:nvPr>
        </p:nvSpPr>
        <p:spPr>
          <a:xfrm>
            <a:off x="625927" y="570401"/>
            <a:ext cx="10515600" cy="745217"/>
          </a:xfrm>
        </p:spPr>
        <p:txBody>
          <a:bodyPr>
            <a:noAutofit/>
          </a:bodyPr>
          <a:lstStyle/>
          <a:p>
            <a:r>
              <a:rPr lang="en-US" dirty="0"/>
              <a:t>Health Care May Be the Biggest Financial Burden Facing Retirees Today</a:t>
            </a:r>
          </a:p>
        </p:txBody>
      </p:sp>
    </p:spTree>
    <p:extLst>
      <p:ext uri="{BB962C8B-B14F-4D97-AF65-F5344CB8AC3E}">
        <p14:creationId xmlns:p14="http://schemas.microsoft.com/office/powerpoint/2010/main" val="590941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C7090-5C54-1F38-D22C-199A884A9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30CAF-4000-0518-4950-5CDAC371AEC7}"/>
              </a:ext>
            </a:extLst>
          </p:cNvPr>
          <p:cNvSpPr>
            <a:spLocks noGrp="1"/>
          </p:cNvSpPr>
          <p:nvPr>
            <p:ph type="title"/>
          </p:nvPr>
        </p:nvSpPr>
        <p:spPr/>
        <p:txBody>
          <a:bodyPr>
            <a:normAutofit/>
          </a:bodyPr>
          <a:lstStyle/>
          <a:p>
            <a:r>
              <a:rPr lang="en-US" dirty="0"/>
              <a:t>Average In-Home Care Costs</a:t>
            </a:r>
            <a:r>
              <a:rPr lang="en-US" baseline="30000" dirty="0"/>
              <a:t>1</a:t>
            </a:r>
          </a:p>
        </p:txBody>
      </p:sp>
      <p:sp>
        <p:nvSpPr>
          <p:cNvPr id="3" name="Content Placeholder 2">
            <a:extLst>
              <a:ext uri="{FF2B5EF4-FFF2-40B4-BE49-F238E27FC236}">
                <a16:creationId xmlns:a16="http://schemas.microsoft.com/office/drawing/2014/main" id="{D9DB43DC-D8DA-C731-5B79-385A237EBB7E}"/>
              </a:ext>
            </a:extLst>
          </p:cNvPr>
          <p:cNvSpPr>
            <a:spLocks noGrp="1"/>
          </p:cNvSpPr>
          <p:nvPr>
            <p:ph idx="1"/>
          </p:nvPr>
        </p:nvSpPr>
        <p:spPr>
          <a:xfrm>
            <a:off x="613227" y="1371600"/>
            <a:ext cx="10528300" cy="4211375"/>
          </a:xfrm>
        </p:spPr>
        <p:txBody>
          <a:bodyPr/>
          <a:lstStyle/>
          <a:p>
            <a:pPr lvl="0">
              <a:lnSpc>
                <a:spcPct val="100000"/>
              </a:lnSpc>
              <a:spcBef>
                <a:spcPts val="0"/>
              </a:spcBef>
              <a:spcAft>
                <a:spcPts val="300"/>
              </a:spcAft>
            </a:pPr>
            <a:r>
              <a:rPr lang="en-US" b="0" dirty="0"/>
              <a:t>In 2024, the average cost of 40 hours a week of </a:t>
            </a:r>
            <a:r>
              <a:rPr lang="en-US" b="0" i="1" dirty="0"/>
              <a:t>in-home non-medical care and assistance </a:t>
            </a:r>
            <a:r>
              <a:rPr lang="en-US" b="0" dirty="0"/>
              <a:t>in the U.S. is </a:t>
            </a:r>
            <a:r>
              <a:rPr lang="en-US" dirty="0"/>
              <a:t>$5,417/month</a:t>
            </a:r>
            <a:endParaRPr lang="en-US" b="0" baseline="30000" dirty="0"/>
          </a:p>
          <a:p>
            <a:pPr>
              <a:lnSpc>
                <a:spcPct val="100000"/>
              </a:lnSpc>
              <a:spcBef>
                <a:spcPts val="0"/>
              </a:spcBef>
              <a:spcAft>
                <a:spcPts val="1800"/>
              </a:spcAft>
            </a:pPr>
            <a:r>
              <a:rPr lang="en-US" b="0" dirty="0"/>
              <a:t>24/7 in-home non-medical care averages </a:t>
            </a:r>
            <a:r>
              <a:rPr lang="en-US" dirty="0"/>
              <a:t>$20,455/month</a:t>
            </a:r>
            <a:endParaRPr lang="en-US" b="0" dirty="0"/>
          </a:p>
          <a:p>
            <a:pPr lvl="0">
              <a:lnSpc>
                <a:spcPct val="100000"/>
              </a:lnSpc>
              <a:spcBef>
                <a:spcPts val="0"/>
              </a:spcBef>
              <a:spcAft>
                <a:spcPts val="300"/>
              </a:spcAft>
            </a:pPr>
            <a:r>
              <a:rPr lang="en-US" b="0" dirty="0"/>
              <a:t>In 2024, the average cost of 40 hours a week of </a:t>
            </a:r>
            <a:r>
              <a:rPr lang="en-US" b="0" i="1" dirty="0"/>
              <a:t>in-home health care with a certified aide/nurse </a:t>
            </a:r>
            <a:r>
              <a:rPr lang="en-US" b="0" dirty="0"/>
              <a:t>in the U.S. is </a:t>
            </a:r>
            <a:r>
              <a:rPr lang="en-US" dirty="0"/>
              <a:t>$5,625 per month</a:t>
            </a:r>
            <a:endParaRPr lang="en-US" b="0" baseline="30000" dirty="0"/>
          </a:p>
          <a:p>
            <a:pPr lvl="0">
              <a:lnSpc>
                <a:spcPct val="100000"/>
              </a:lnSpc>
              <a:spcBef>
                <a:spcPts val="0"/>
              </a:spcBef>
              <a:spcAft>
                <a:spcPts val="1800"/>
              </a:spcAft>
            </a:pPr>
            <a:r>
              <a:rPr lang="en-US" b="0" dirty="0"/>
              <a:t>24/7 in-home health care averages </a:t>
            </a:r>
            <a:r>
              <a:rPr lang="en-US" dirty="0"/>
              <a:t>$21,240/month</a:t>
            </a:r>
          </a:p>
          <a:p>
            <a:pPr lvl="0">
              <a:lnSpc>
                <a:spcPct val="100000"/>
              </a:lnSpc>
              <a:spcBef>
                <a:spcPts val="0"/>
              </a:spcBef>
            </a:pPr>
            <a:r>
              <a:rPr lang="en-US" b="0" dirty="0"/>
              <a:t>Alternatively, residential skilled nursing care in a facility costs a national average of </a:t>
            </a:r>
            <a:r>
              <a:rPr lang="en-US" dirty="0"/>
              <a:t>$8,641/month </a:t>
            </a:r>
            <a:r>
              <a:rPr lang="en-US" b="0" dirty="0"/>
              <a:t>for a shared room and </a:t>
            </a:r>
            <a:r>
              <a:rPr lang="en-US" dirty="0"/>
              <a:t>$9,872/month </a:t>
            </a:r>
            <a:r>
              <a:rPr lang="en-US" b="0" dirty="0"/>
              <a:t>for a private room</a:t>
            </a:r>
          </a:p>
        </p:txBody>
      </p:sp>
      <p:sp>
        <p:nvSpPr>
          <p:cNvPr id="4" name="Slide Number Placeholder 3">
            <a:extLst>
              <a:ext uri="{FF2B5EF4-FFF2-40B4-BE49-F238E27FC236}">
                <a16:creationId xmlns:a16="http://schemas.microsoft.com/office/drawing/2014/main" id="{ED7EBF25-1CA8-539A-6D09-B906D5D303C1}"/>
              </a:ext>
            </a:extLst>
          </p:cNvPr>
          <p:cNvSpPr>
            <a:spLocks noGrp="1"/>
          </p:cNvSpPr>
          <p:nvPr>
            <p:ph type="sldNum" sz="quarter" idx="11"/>
          </p:nvPr>
        </p:nvSpPr>
        <p:spPr/>
        <p:txBody>
          <a:bodyPr/>
          <a:lstStyle/>
          <a:p>
            <a:fld id="{4300899B-0CC7-2C4C-8D27-D3BB834F200E}" type="slidenum">
              <a:rPr lang="en-US" smtClean="0"/>
              <a:pPr/>
              <a:t>16</a:t>
            </a:fld>
            <a:endParaRPr lang="en-US" dirty="0"/>
          </a:p>
        </p:txBody>
      </p:sp>
      <p:sp>
        <p:nvSpPr>
          <p:cNvPr id="5" name="Content Placeholder 4">
            <a:extLst>
              <a:ext uri="{FF2B5EF4-FFF2-40B4-BE49-F238E27FC236}">
                <a16:creationId xmlns:a16="http://schemas.microsoft.com/office/drawing/2014/main" id="{EB8DE230-8830-49DD-D6BB-B0738C1024FF}"/>
              </a:ext>
            </a:extLst>
          </p:cNvPr>
          <p:cNvSpPr>
            <a:spLocks noGrp="1"/>
          </p:cNvSpPr>
          <p:nvPr>
            <p:ph sz="quarter" idx="10"/>
          </p:nvPr>
        </p:nvSpPr>
        <p:spPr/>
        <p:txBody>
          <a:bodyPr/>
          <a:lstStyle/>
          <a:p>
            <a:r>
              <a:rPr lang="en-US" sz="800" baseline="30000" dirty="0">
                <a:solidFill>
                  <a:srgbClr val="76777B"/>
                </a:solidFill>
              </a:rPr>
              <a:t>1</a:t>
            </a:r>
            <a:r>
              <a:rPr lang="en-US" sz="800" dirty="0">
                <a:solidFill>
                  <a:srgbClr val="76777B"/>
                </a:solidFill>
              </a:rPr>
              <a:t> Source: </a:t>
            </a:r>
            <a:r>
              <a:rPr lang="en-US" sz="800" dirty="0"/>
              <a:t>What Is Home Care and How Much Does it Cost? (payingforseniorcare.com)</a:t>
            </a:r>
            <a:endParaRPr lang="en-US" sz="800" dirty="0">
              <a:solidFill>
                <a:srgbClr val="76777B"/>
              </a:solidFill>
            </a:endParaRPr>
          </a:p>
        </p:txBody>
      </p:sp>
    </p:spTree>
    <p:extLst>
      <p:ext uri="{BB962C8B-B14F-4D97-AF65-F5344CB8AC3E}">
        <p14:creationId xmlns:p14="http://schemas.microsoft.com/office/powerpoint/2010/main" val="2985875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F546-B1C8-71D5-1133-49FA547558D9}"/>
              </a:ext>
            </a:extLst>
          </p:cNvPr>
          <p:cNvSpPr>
            <a:spLocks noGrp="1"/>
          </p:cNvSpPr>
          <p:nvPr>
            <p:ph type="title"/>
          </p:nvPr>
        </p:nvSpPr>
        <p:spPr/>
        <p:txBody>
          <a:bodyPr>
            <a:normAutofit/>
          </a:bodyPr>
          <a:lstStyle/>
          <a:p>
            <a:r>
              <a:rPr lang="en-US" dirty="0"/>
              <a:t>Average Aging in Place Remodeling Costs</a:t>
            </a:r>
          </a:p>
        </p:txBody>
      </p:sp>
      <p:sp>
        <p:nvSpPr>
          <p:cNvPr id="4" name="Slide Number Placeholder 3">
            <a:extLst>
              <a:ext uri="{FF2B5EF4-FFF2-40B4-BE49-F238E27FC236}">
                <a16:creationId xmlns:a16="http://schemas.microsoft.com/office/drawing/2014/main" id="{3081A579-D4AE-4676-E653-82BE3C2A3B67}"/>
              </a:ext>
            </a:extLst>
          </p:cNvPr>
          <p:cNvSpPr>
            <a:spLocks noGrp="1"/>
          </p:cNvSpPr>
          <p:nvPr>
            <p:ph type="sldNum" sz="quarter" idx="11"/>
          </p:nvPr>
        </p:nvSpPr>
        <p:spPr/>
        <p:txBody>
          <a:bodyPr/>
          <a:lstStyle/>
          <a:p>
            <a:fld id="{4300899B-0CC7-2C4C-8D27-D3BB834F200E}" type="slidenum">
              <a:rPr lang="en-US" smtClean="0"/>
              <a:pPr/>
              <a:t>17</a:t>
            </a:fld>
            <a:endParaRPr lang="en-US" dirty="0"/>
          </a:p>
        </p:txBody>
      </p:sp>
      <p:sp>
        <p:nvSpPr>
          <p:cNvPr id="5" name="Content Placeholder 4">
            <a:extLst>
              <a:ext uri="{FF2B5EF4-FFF2-40B4-BE49-F238E27FC236}">
                <a16:creationId xmlns:a16="http://schemas.microsoft.com/office/drawing/2014/main" id="{F76A0E33-5604-657B-A121-599A59F18AAF}"/>
              </a:ext>
            </a:extLst>
          </p:cNvPr>
          <p:cNvSpPr>
            <a:spLocks noGrp="1"/>
          </p:cNvSpPr>
          <p:nvPr>
            <p:ph sz="quarter" idx="10"/>
          </p:nvPr>
        </p:nvSpPr>
        <p:spPr/>
        <p:txBody>
          <a:bodyPr/>
          <a:lstStyle/>
          <a:p>
            <a:br>
              <a:rPr lang="en-US" sz="800" dirty="0">
                <a:solidFill>
                  <a:srgbClr val="76777B"/>
                </a:solidFill>
              </a:rPr>
            </a:br>
            <a:r>
              <a:rPr lang="en-US" sz="800" dirty="0">
                <a:solidFill>
                  <a:srgbClr val="76777B"/>
                </a:solidFill>
              </a:rPr>
              <a:t>Source: </a:t>
            </a:r>
            <a:r>
              <a:rPr lang="en-US" sz="800" dirty="0"/>
              <a:t>Fixr.com. “How much does it cost a remodel to adapt a home for aging in place?” August 2022. fixr.com/costs/aging-in-place-remodeling</a:t>
            </a:r>
            <a:endParaRPr lang="en-US" sz="800" dirty="0">
              <a:solidFill>
                <a:srgbClr val="76777B"/>
              </a:solidFill>
            </a:endParaRPr>
          </a:p>
        </p:txBody>
      </p:sp>
      <p:pic>
        <p:nvPicPr>
          <p:cNvPr id="9" name="Picture 8">
            <a:extLst>
              <a:ext uri="{FF2B5EF4-FFF2-40B4-BE49-F238E27FC236}">
                <a16:creationId xmlns:a16="http://schemas.microsoft.com/office/drawing/2014/main" id="{B4885A48-02A7-FFDA-E39E-A56AE542EFC0}"/>
              </a:ext>
            </a:extLst>
          </p:cNvPr>
          <p:cNvPicPr>
            <a:picLocks noChangeAspect="1"/>
          </p:cNvPicPr>
          <p:nvPr/>
        </p:nvPicPr>
        <p:blipFill>
          <a:blip r:embed="rId2"/>
          <a:stretch>
            <a:fillRect/>
          </a:stretch>
        </p:blipFill>
        <p:spPr>
          <a:xfrm>
            <a:off x="1824889" y="1290399"/>
            <a:ext cx="8542222" cy="4997200"/>
          </a:xfrm>
          <a:prstGeom prst="rect">
            <a:avLst/>
          </a:prstGeom>
        </p:spPr>
      </p:pic>
    </p:spTree>
    <p:extLst>
      <p:ext uri="{BB962C8B-B14F-4D97-AF65-F5344CB8AC3E}">
        <p14:creationId xmlns:p14="http://schemas.microsoft.com/office/powerpoint/2010/main" val="347506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8F1-ADAE-7D6B-4F68-C534175B3792}"/>
              </a:ext>
            </a:extLst>
          </p:cNvPr>
          <p:cNvSpPr>
            <a:spLocks noGrp="1"/>
          </p:cNvSpPr>
          <p:nvPr>
            <p:ph type="title"/>
          </p:nvPr>
        </p:nvSpPr>
        <p:spPr/>
        <p:txBody>
          <a:bodyPr/>
          <a:lstStyle/>
          <a:p>
            <a:r>
              <a:rPr lang="en-US" dirty="0"/>
              <a:t>Funding Longevity with a HECM Line of Credit</a:t>
            </a:r>
          </a:p>
        </p:txBody>
      </p:sp>
      <p:sp>
        <p:nvSpPr>
          <p:cNvPr id="3" name="Content Placeholder 2">
            <a:extLst>
              <a:ext uri="{FF2B5EF4-FFF2-40B4-BE49-F238E27FC236}">
                <a16:creationId xmlns:a16="http://schemas.microsoft.com/office/drawing/2014/main" id="{0FF8D354-3D23-000E-0B24-448F65131603}"/>
              </a:ext>
            </a:extLst>
          </p:cNvPr>
          <p:cNvSpPr>
            <a:spLocks noGrp="1"/>
          </p:cNvSpPr>
          <p:nvPr>
            <p:ph idx="1"/>
          </p:nvPr>
        </p:nvSpPr>
        <p:spPr>
          <a:xfrm>
            <a:off x="613228" y="1584585"/>
            <a:ext cx="6635297" cy="4211374"/>
          </a:xfrm>
        </p:spPr>
        <p:txBody>
          <a:bodyPr/>
          <a:lstStyle/>
          <a:p>
            <a:r>
              <a:rPr lang="en-US" b="0" dirty="0"/>
              <a:t>Meet the Davis Family</a:t>
            </a:r>
          </a:p>
          <a:p>
            <a:pPr lvl="1"/>
            <a:r>
              <a:rPr lang="en-US" dirty="0"/>
              <a:t>The Davis couple, both age 68, have a $575,000 home with no mortgage. They have a pension and $500,000 in portfolio assets.</a:t>
            </a:r>
          </a:p>
          <a:p>
            <a:pPr lvl="1"/>
            <a:r>
              <a:rPr lang="en-US" b="1" dirty="0"/>
              <a:t>How can a reverse mortgage help the Davis's better achieve their retirement goals?</a:t>
            </a:r>
          </a:p>
          <a:p>
            <a:endParaRPr lang="en-US" b="0" dirty="0"/>
          </a:p>
        </p:txBody>
      </p:sp>
      <p:sp>
        <p:nvSpPr>
          <p:cNvPr id="4" name="Slide Number Placeholder 3">
            <a:extLst>
              <a:ext uri="{FF2B5EF4-FFF2-40B4-BE49-F238E27FC236}">
                <a16:creationId xmlns:a16="http://schemas.microsoft.com/office/drawing/2014/main" id="{3F55AD4E-4BDD-7124-F5D1-7131CBD9A67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334E8A4D-0988-75E4-9402-8029D79A8741}"/>
              </a:ext>
            </a:extLst>
          </p:cNvPr>
          <p:cNvSpPr txBox="1"/>
          <p:nvPr/>
        </p:nvSpPr>
        <p:spPr>
          <a:xfrm>
            <a:off x="5071965" y="6493975"/>
            <a:ext cx="6624735"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6777B"/>
                </a:solidFill>
                <a:effectLst/>
                <a:uLnTx/>
                <a:uFillTx/>
                <a:latin typeface="Calibri" panose="020F0502020204030204" pitchFamily="34" charset="0"/>
                <a:ea typeface="+mn-ea"/>
                <a:cs typeface="+mn-cs"/>
              </a:rPr>
              <a:t>©2023 Longbridge Financial, LLC. NMLS ID # 957935. NOT FOR FURTHER DISTRIBUTION.</a:t>
            </a:r>
            <a:r>
              <a:rPr kumimoji="0" lang="en-US" sz="800" b="0" i="0" u="none" strike="noStrike" kern="1200" cap="none" spc="0" normalizeH="0" baseline="0" noProof="0" dirty="0">
                <a:ln>
                  <a:noFill/>
                </a:ln>
                <a:solidFill>
                  <a:srgbClr val="76777B"/>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D45B8BBA-DD92-1C69-4ED1-D91C0FD93908}"/>
              </a:ext>
            </a:extLst>
          </p:cNvPr>
          <p:cNvPicPr>
            <a:picLocks noChangeAspect="1"/>
          </p:cNvPicPr>
          <p:nvPr/>
        </p:nvPicPr>
        <p:blipFill>
          <a:blip r:embed="rId2"/>
          <a:stretch>
            <a:fillRect/>
          </a:stretch>
        </p:blipFill>
        <p:spPr>
          <a:xfrm>
            <a:off x="7369913" y="1315616"/>
            <a:ext cx="3468925" cy="3468925"/>
          </a:xfrm>
          <a:prstGeom prst="rect">
            <a:avLst/>
          </a:prstGeom>
        </p:spPr>
      </p:pic>
    </p:spTree>
    <p:extLst>
      <p:ext uri="{BB962C8B-B14F-4D97-AF65-F5344CB8AC3E}">
        <p14:creationId xmlns:p14="http://schemas.microsoft.com/office/powerpoint/2010/main" val="288989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8F1-ADAE-7D6B-4F68-C534175B3792}"/>
              </a:ext>
            </a:extLst>
          </p:cNvPr>
          <p:cNvSpPr>
            <a:spLocks noGrp="1"/>
          </p:cNvSpPr>
          <p:nvPr>
            <p:ph type="title"/>
          </p:nvPr>
        </p:nvSpPr>
        <p:spPr>
          <a:xfrm>
            <a:off x="685800" y="450554"/>
            <a:ext cx="10515600" cy="745217"/>
          </a:xfrm>
        </p:spPr>
        <p:txBody>
          <a:bodyPr/>
          <a:lstStyle/>
          <a:p>
            <a:r>
              <a:rPr lang="en-US" dirty="0"/>
              <a:t>Funding Longevity with a HECM Line of Credit</a:t>
            </a:r>
          </a:p>
        </p:txBody>
      </p:sp>
      <p:sp>
        <p:nvSpPr>
          <p:cNvPr id="3" name="Content Placeholder 2">
            <a:extLst>
              <a:ext uri="{FF2B5EF4-FFF2-40B4-BE49-F238E27FC236}">
                <a16:creationId xmlns:a16="http://schemas.microsoft.com/office/drawing/2014/main" id="{0FF8D354-3D23-000E-0B24-448F65131603}"/>
              </a:ext>
            </a:extLst>
          </p:cNvPr>
          <p:cNvSpPr>
            <a:spLocks noGrp="1"/>
          </p:cNvSpPr>
          <p:nvPr>
            <p:ph idx="1"/>
          </p:nvPr>
        </p:nvSpPr>
        <p:spPr>
          <a:xfrm>
            <a:off x="181255" y="1294996"/>
            <a:ext cx="3700952" cy="4167958"/>
          </a:xfrm>
        </p:spPr>
        <p:txBody>
          <a:bodyPr/>
          <a:lstStyle/>
          <a:p>
            <a:pPr marL="0" indent="0">
              <a:buNone/>
            </a:pPr>
            <a:r>
              <a:rPr lang="en-US" sz="2400" dirty="0">
                <a:solidFill>
                  <a:srgbClr val="92D050"/>
                </a:solidFill>
              </a:rPr>
              <a:t>Solution: Establish a HECM Credit Line</a:t>
            </a:r>
          </a:p>
          <a:p>
            <a:r>
              <a:rPr lang="en-US" sz="2400" b="0" dirty="0"/>
              <a:t>By age 85, projected credit line would grow to </a:t>
            </a:r>
            <a:r>
              <a:rPr lang="en-US" sz="2400" dirty="0"/>
              <a:t>$599,821</a:t>
            </a:r>
            <a:endParaRPr lang="en-US" sz="2400" b="1" dirty="0"/>
          </a:p>
          <a:p>
            <a:r>
              <a:rPr lang="en-US" sz="2400" b="0" dirty="0"/>
              <a:t>Funds could be drawn for in-home care, Social Security, bridge, or any other purpose</a:t>
            </a:r>
          </a:p>
          <a:p>
            <a:r>
              <a:rPr lang="en-US" sz="2400" b="0" dirty="0"/>
              <a:t>No additional income taxes on HECM funds used</a:t>
            </a:r>
            <a:endParaRPr lang="en-US" sz="2400" b="1" dirty="0"/>
          </a:p>
          <a:p>
            <a:endParaRPr lang="en-US" b="0" dirty="0"/>
          </a:p>
        </p:txBody>
      </p:sp>
      <p:sp>
        <p:nvSpPr>
          <p:cNvPr id="4" name="Slide Number Placeholder 3">
            <a:extLst>
              <a:ext uri="{FF2B5EF4-FFF2-40B4-BE49-F238E27FC236}">
                <a16:creationId xmlns:a16="http://schemas.microsoft.com/office/drawing/2014/main" id="{3F55AD4E-4BDD-7124-F5D1-7131CBD9A67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86AF2F60-DAC9-F3B8-10BA-826DB0451076}"/>
              </a:ext>
            </a:extLst>
          </p:cNvPr>
          <p:cNvSpPr txBox="1"/>
          <p:nvPr/>
        </p:nvSpPr>
        <p:spPr>
          <a:xfrm>
            <a:off x="1869040" y="5908918"/>
            <a:ext cx="93323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6777B"/>
                </a:solidFill>
                <a:effectLst/>
                <a:uLnTx/>
                <a:uFillTx/>
                <a:latin typeface="Calibri" panose="020F0502020204030204"/>
                <a:ea typeface="+mn-ea"/>
                <a:cs typeface="+mn-cs"/>
              </a:rPr>
              <a:t>Information shown for illustrative purposes only. Assumptions are: (1)  68-year-old borrower; (2) Washington home valued at $550,000; (3) LOC will grow at 2.00% above the HECM CMT MCap5 Adjustable-Rate Mortgage (ARM), which uses the 1-year CMT plus a margin of 2.0%.  Initial APR is 7.26% which can change annually. 2% annual interest cap, and 5% lifetime interest cap over the initial interest rate. Maximum interest rate is 12.26% (4) the rate remains at 7.26%; (5) no draws by borrower. Interest rates and funds available may change daily without notice. </a:t>
            </a:r>
          </a:p>
        </p:txBody>
      </p:sp>
      <p:sp>
        <p:nvSpPr>
          <p:cNvPr id="13" name="TextBox 12">
            <a:extLst>
              <a:ext uri="{FF2B5EF4-FFF2-40B4-BE49-F238E27FC236}">
                <a16:creationId xmlns:a16="http://schemas.microsoft.com/office/drawing/2014/main" id="{65D8BBCE-E6BF-916E-9E11-AA4FC5151F83}"/>
              </a:ext>
            </a:extLst>
          </p:cNvPr>
          <p:cNvSpPr txBox="1"/>
          <p:nvPr/>
        </p:nvSpPr>
        <p:spPr>
          <a:xfrm>
            <a:off x="5071965" y="6493975"/>
            <a:ext cx="6624735"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6777B"/>
                </a:solidFill>
                <a:effectLst/>
                <a:uLnTx/>
                <a:uFillTx/>
                <a:latin typeface="Calibri" panose="020F0502020204030204" pitchFamily="34" charset="0"/>
                <a:ea typeface="+mn-ea"/>
                <a:cs typeface="+mn-cs"/>
              </a:rPr>
              <a:t>©2023 Longbridge Financial, LLC. NMLS ID # 957935. NOT FOR FURTHER DISTRIBUTION.</a:t>
            </a:r>
            <a:r>
              <a:rPr kumimoji="0" lang="en-US" sz="800" b="0" i="0" u="none" strike="noStrike" kern="1200" cap="none" spc="0" normalizeH="0" baseline="0" noProof="0" dirty="0">
                <a:ln>
                  <a:noFill/>
                </a:ln>
                <a:solidFill>
                  <a:srgbClr val="76777B"/>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E5ED9B97-F442-7A36-3F04-01AE7F2C0F0A}"/>
              </a:ext>
            </a:extLst>
          </p:cNvPr>
          <p:cNvPicPr>
            <a:picLocks noChangeAspect="1"/>
          </p:cNvPicPr>
          <p:nvPr/>
        </p:nvPicPr>
        <p:blipFill>
          <a:blip r:embed="rId2"/>
          <a:stretch>
            <a:fillRect/>
          </a:stretch>
        </p:blipFill>
        <p:spPr>
          <a:xfrm>
            <a:off x="4332991" y="1548857"/>
            <a:ext cx="7259320" cy="3914097"/>
          </a:xfrm>
          <a:prstGeom prst="rect">
            <a:avLst/>
          </a:prstGeom>
        </p:spPr>
      </p:pic>
    </p:spTree>
    <p:extLst>
      <p:ext uri="{BB962C8B-B14F-4D97-AF65-F5344CB8AC3E}">
        <p14:creationId xmlns:p14="http://schemas.microsoft.com/office/powerpoint/2010/main" val="34819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EAB35-622F-89AE-CA19-6A8BE8F5F0D7}"/>
              </a:ext>
            </a:extLst>
          </p:cNvPr>
          <p:cNvSpPr>
            <a:spLocks noGrp="1"/>
          </p:cNvSpPr>
          <p:nvPr>
            <p:ph type="title"/>
          </p:nvPr>
        </p:nvSpPr>
        <p:spPr>
          <a:xfrm>
            <a:off x="657225" y="69983"/>
            <a:ext cx="10515600" cy="1325563"/>
          </a:xfrm>
        </p:spPr>
        <p:txBody>
          <a:bodyPr>
            <a:normAutofit/>
          </a:bodyPr>
          <a:lstStyle/>
          <a:p>
            <a:r>
              <a:rPr lang="en-US" sz="3600" b="1" dirty="0">
                <a:solidFill>
                  <a:srgbClr val="8CC640"/>
                </a:solidFill>
                <a:latin typeface="+mn-lt"/>
              </a:rPr>
              <a:t>Learning Objectives</a:t>
            </a:r>
          </a:p>
        </p:txBody>
      </p:sp>
      <p:sp>
        <p:nvSpPr>
          <p:cNvPr id="3" name="Content Placeholder 2">
            <a:extLst>
              <a:ext uri="{FF2B5EF4-FFF2-40B4-BE49-F238E27FC236}">
                <a16:creationId xmlns:a16="http://schemas.microsoft.com/office/drawing/2014/main" id="{40AB5B17-D6EF-E2F6-DD64-EE1B6843396F}"/>
              </a:ext>
            </a:extLst>
          </p:cNvPr>
          <p:cNvSpPr>
            <a:spLocks noGrp="1"/>
          </p:cNvSpPr>
          <p:nvPr>
            <p:ph idx="1"/>
          </p:nvPr>
        </p:nvSpPr>
        <p:spPr>
          <a:xfrm>
            <a:off x="791520" y="1371600"/>
            <a:ext cx="10515600" cy="4351338"/>
          </a:xfrm>
        </p:spPr>
        <p:txBody>
          <a:bodyPr>
            <a:normAutofit/>
          </a:bodyPr>
          <a:lstStyle/>
          <a:p>
            <a:pPr marL="514350" indent="-514350">
              <a:lnSpc>
                <a:spcPct val="100000"/>
              </a:lnSpc>
              <a:buFont typeface="+mj-lt"/>
              <a:buAutoNum type="arabicPeriod"/>
            </a:pPr>
            <a:r>
              <a:rPr lang="en-US" dirty="0">
                <a:solidFill>
                  <a:srgbClr val="828282"/>
                </a:solidFill>
              </a:rPr>
              <a:t>Review changes to the HECM program over the past several years that have strengthened consumer protection.  </a:t>
            </a:r>
          </a:p>
          <a:p>
            <a:pPr marL="514350" indent="-514350">
              <a:lnSpc>
                <a:spcPct val="100000"/>
              </a:lnSpc>
              <a:buFont typeface="+mj-lt"/>
              <a:buAutoNum type="arabicPeriod"/>
            </a:pPr>
            <a:r>
              <a:rPr lang="en-US" dirty="0">
                <a:solidFill>
                  <a:srgbClr val="828282"/>
                </a:solidFill>
              </a:rPr>
              <a:t>Understand core foundation of reverse mortgages </a:t>
            </a:r>
          </a:p>
          <a:p>
            <a:pPr marL="514350" indent="-514350">
              <a:lnSpc>
                <a:spcPct val="100000"/>
              </a:lnSpc>
              <a:buFont typeface="+mj-lt"/>
              <a:buAutoNum type="arabicPeriod"/>
            </a:pPr>
            <a:r>
              <a:rPr lang="en-US" dirty="0">
                <a:solidFill>
                  <a:srgbClr val="828282"/>
                </a:solidFill>
                <a:effectLst/>
                <a:ea typeface="Aptos" panose="020B0004020202020204" pitchFamily="34" charset="0"/>
                <a:cs typeface="Aptos" panose="020B0004020202020204" pitchFamily="34" charset="0"/>
              </a:rPr>
              <a:t>Demonstrate impact of funds from home equity in improving outcomes for retirement planning and estate planning </a:t>
            </a:r>
          </a:p>
          <a:p>
            <a:pPr marL="514350" indent="-514350">
              <a:lnSpc>
                <a:spcPct val="100000"/>
              </a:lnSpc>
              <a:buFont typeface="+mj-lt"/>
              <a:buAutoNum type="arabicPeriod"/>
            </a:pPr>
            <a:r>
              <a:rPr lang="en-US" dirty="0">
                <a:solidFill>
                  <a:srgbClr val="828282"/>
                </a:solidFill>
                <a:effectLst/>
                <a:ea typeface="Aptos" panose="020B0004020202020204" pitchFamily="34" charset="0"/>
                <a:cs typeface="Aptos" panose="020B0004020202020204" pitchFamily="34" charset="0"/>
              </a:rPr>
              <a:t>Discover unconventional techniques for financing preferred care and appropriate housing</a:t>
            </a:r>
          </a:p>
          <a:p>
            <a:pPr marL="514350" indent="-514350">
              <a:lnSpc>
                <a:spcPct val="100000"/>
              </a:lnSpc>
              <a:buFont typeface="+mj-lt"/>
              <a:buAutoNum type="arabicPeriod"/>
            </a:pPr>
            <a:r>
              <a:rPr lang="en-US" dirty="0">
                <a:solidFill>
                  <a:srgbClr val="828282"/>
                </a:solidFill>
                <a:effectLst/>
                <a:ea typeface="Aptos" panose="020B0004020202020204" pitchFamily="34" charset="0"/>
                <a:cs typeface="Aptos" panose="020B0004020202020204" pitchFamily="34" charset="0"/>
              </a:rPr>
              <a:t>Learn how to “Right-size” a home without downsizing cash flow</a:t>
            </a:r>
          </a:p>
        </p:txBody>
      </p:sp>
      <p:sp>
        <p:nvSpPr>
          <p:cNvPr id="4" name="Slide Number Placeholder 3">
            <a:extLst>
              <a:ext uri="{FF2B5EF4-FFF2-40B4-BE49-F238E27FC236}">
                <a16:creationId xmlns:a16="http://schemas.microsoft.com/office/drawing/2014/main" id="{02290B31-B157-EA2C-FC91-B391565AD8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E834FA-A910-401B-BAA7-B6C518B20B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46B236D3-628A-262F-CB91-01114AE5BF2E}"/>
              </a:ext>
            </a:extLst>
          </p:cNvPr>
          <p:cNvSpPr txBox="1">
            <a:spLocks/>
          </p:cNvSpPr>
          <p:nvPr/>
        </p:nvSpPr>
        <p:spPr>
          <a:xfrm>
            <a:off x="2411102" y="5845266"/>
            <a:ext cx="5198012" cy="456565"/>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rgbClr val="76777B"/>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76777B"/>
                </a:solidFill>
                <a:effectLst/>
                <a:uLnTx/>
                <a:uFillTx/>
                <a:latin typeface="Calibri" panose="020F0502020204030204" pitchFamily="34" charset="0"/>
                <a:ea typeface="+mn-ea"/>
                <a:cs typeface="Calibri" panose="020F0502020204030204" pitchFamily="34" charset="0"/>
              </a:rPr>
              <a:t>©2026 Longbridge Financial, LLC. NMLS# 957935. 61 South Paramus Road, Suite 500, Paramus, NJ 07652.  These materials are for general information purposes only and are not for use with individual consumers or for distribution to the general public. The information herein is not intended as legal, tax or financial planning advice and should not be relied on or construed as such.  These materials have not been reviewed, approved or issued by FHA, HUD or any government agency.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76777B"/>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20205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C71C88-EA42-E1F3-CB3B-5E09B1991AA0}"/>
              </a:ext>
            </a:extLst>
          </p:cNvPr>
          <p:cNvSpPr>
            <a:spLocks noGrp="1"/>
          </p:cNvSpPr>
          <p:nvPr>
            <p:ph type="ctrTitle"/>
          </p:nvPr>
        </p:nvSpPr>
        <p:spPr>
          <a:xfrm>
            <a:off x="571510" y="1316735"/>
            <a:ext cx="10570746" cy="1470291"/>
          </a:xfrm>
        </p:spPr>
        <p:txBody>
          <a:bodyPr/>
          <a:lstStyle/>
          <a:p>
            <a:r>
              <a:rPr lang="en-US" sz="4800" dirty="0"/>
              <a:t>Eliminating a Mortgage Payment for an easier Path to Retirement.</a:t>
            </a:r>
          </a:p>
        </p:txBody>
      </p:sp>
      <p:sp>
        <p:nvSpPr>
          <p:cNvPr id="4" name="Slide Number Placeholder 3">
            <a:extLst>
              <a:ext uri="{FF2B5EF4-FFF2-40B4-BE49-F238E27FC236}">
                <a16:creationId xmlns:a16="http://schemas.microsoft.com/office/drawing/2014/main" id="{D6999EF4-FF7D-2AD1-F100-9039D20B1518}"/>
              </a:ext>
            </a:extLst>
          </p:cNvPr>
          <p:cNvSpPr>
            <a:spLocks noGrp="1"/>
          </p:cNvSpPr>
          <p:nvPr>
            <p:ph type="sldNum" sz="quarter" idx="4294967295"/>
          </p:nvPr>
        </p:nvSpPr>
        <p:spPr>
          <a:xfrm>
            <a:off x="11696700" y="6354763"/>
            <a:ext cx="495300" cy="493712"/>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fld id="{4300899B-0CC7-2C4C-8D27-D3BB834F200E}" type="slidenum">
              <a:rPr kumimoji="0" lang="en-US" sz="1400" b="0" i="0" u="none" strike="noStrike" kern="0" cap="none" spc="0" normalizeH="0" baseline="0" noProof="0" smtClean="0">
                <a:ln>
                  <a:noFill/>
                </a:ln>
                <a:solidFill>
                  <a:srgbClr val="FFFFFF"/>
                </a:solidFill>
                <a:effectLst/>
                <a:uLnTx/>
                <a:uFillTx/>
                <a:latin typeface="Arial"/>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994973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8F1-ADAE-7D6B-4F68-C534175B3792}"/>
              </a:ext>
            </a:extLst>
          </p:cNvPr>
          <p:cNvSpPr>
            <a:spLocks noGrp="1"/>
          </p:cNvSpPr>
          <p:nvPr>
            <p:ph type="title"/>
          </p:nvPr>
        </p:nvSpPr>
        <p:spPr/>
        <p:txBody>
          <a:bodyPr>
            <a:noAutofit/>
          </a:bodyPr>
          <a:lstStyle/>
          <a:p>
            <a:r>
              <a:rPr lang="en-US" dirty="0"/>
              <a:t>Eliminating Mortgage Payments for an Easier Path to Retirement</a:t>
            </a:r>
          </a:p>
        </p:txBody>
      </p:sp>
      <p:sp>
        <p:nvSpPr>
          <p:cNvPr id="3" name="Content Placeholder 2">
            <a:extLst>
              <a:ext uri="{FF2B5EF4-FFF2-40B4-BE49-F238E27FC236}">
                <a16:creationId xmlns:a16="http://schemas.microsoft.com/office/drawing/2014/main" id="{0FF8D354-3D23-000E-0B24-448F65131603}"/>
              </a:ext>
            </a:extLst>
          </p:cNvPr>
          <p:cNvSpPr>
            <a:spLocks noGrp="1"/>
          </p:cNvSpPr>
          <p:nvPr>
            <p:ph idx="1"/>
          </p:nvPr>
        </p:nvSpPr>
        <p:spPr>
          <a:xfrm>
            <a:off x="613228" y="1708410"/>
            <a:ext cx="10416722" cy="4211374"/>
          </a:xfrm>
        </p:spPr>
        <p:txBody>
          <a:bodyPr/>
          <a:lstStyle/>
          <a:p>
            <a:r>
              <a:rPr lang="en-US" sz="2400" dirty="0"/>
              <a:t>Meet Henry</a:t>
            </a:r>
          </a:p>
          <a:p>
            <a:pPr lvl="1"/>
            <a:r>
              <a:rPr lang="en-US" sz="2000" dirty="0"/>
              <a:t>Henry is 62 years old, single, and has a $650,000 home with $175,000 remaining on his mortgage. He is still working full-time. </a:t>
            </a:r>
          </a:p>
          <a:p>
            <a:pPr lvl="1"/>
            <a:r>
              <a:rPr lang="en-US" sz="2000" dirty="0"/>
              <a:t>With a current rate at 3.75%, he will be making mortgage payments of $1,850 per month for close to 10 years, well into his intended retirement.</a:t>
            </a:r>
            <a:br>
              <a:rPr lang="en-US" sz="2000" dirty="0"/>
            </a:br>
            <a:endParaRPr lang="en-US" sz="2000" dirty="0"/>
          </a:p>
          <a:p>
            <a:r>
              <a:rPr lang="en-US" sz="2400" dirty="0"/>
              <a:t>The Challenge</a:t>
            </a:r>
          </a:p>
          <a:p>
            <a:pPr lvl="1"/>
            <a:r>
              <a:rPr lang="en-US" sz="2000" dirty="0"/>
              <a:t>Henry plans to retire at 67 but is concerned about making his </a:t>
            </a:r>
            <a:br>
              <a:rPr lang="en-US" sz="2000" dirty="0"/>
            </a:br>
            <a:r>
              <a:rPr lang="en-US" sz="2000" dirty="0"/>
              <a:t>monthly mortgage payment from retirement income.</a:t>
            </a:r>
          </a:p>
          <a:p>
            <a:pPr lvl="1"/>
            <a:r>
              <a:rPr lang="en-US" sz="2000" dirty="0"/>
              <a:t>He has saved but would also like to have more liquid funds </a:t>
            </a:r>
            <a:br>
              <a:rPr lang="en-US" sz="2000" dirty="0"/>
            </a:br>
            <a:r>
              <a:rPr lang="en-US" sz="2000" dirty="0"/>
              <a:t>available for contingencies.</a:t>
            </a:r>
          </a:p>
          <a:p>
            <a:pPr lvl="1"/>
            <a:r>
              <a:rPr lang="en-US" sz="2000" b="1" dirty="0"/>
              <a:t>He would like to find a way to make retirement work without </a:t>
            </a:r>
            <a:br>
              <a:rPr lang="en-US" sz="2000" b="1" dirty="0"/>
            </a:br>
            <a:r>
              <a:rPr lang="en-US" sz="2000" b="1" dirty="0"/>
              <a:t>having to extend his planned retirement date.</a:t>
            </a:r>
          </a:p>
          <a:p>
            <a:endParaRPr lang="en-US" dirty="0"/>
          </a:p>
          <a:p>
            <a:pPr lvl="1"/>
            <a:endParaRPr lang="en-US" dirty="0"/>
          </a:p>
          <a:p>
            <a:pPr marL="457200" lvl="1" indent="0">
              <a:buNone/>
            </a:pPr>
            <a:endParaRPr lang="en-US" dirty="0"/>
          </a:p>
          <a:p>
            <a:endParaRPr lang="en-US" b="0" dirty="0"/>
          </a:p>
        </p:txBody>
      </p:sp>
      <p:sp>
        <p:nvSpPr>
          <p:cNvPr id="4" name="Slide Number Placeholder 3">
            <a:extLst>
              <a:ext uri="{FF2B5EF4-FFF2-40B4-BE49-F238E27FC236}">
                <a16:creationId xmlns:a16="http://schemas.microsoft.com/office/drawing/2014/main" id="{3F55AD4E-4BDD-7124-F5D1-7131CBD9A67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5" name="Picture 4" descr="A person smiling for the camera&#10;&#10;Description automatically generated with medium confidence">
            <a:extLst>
              <a:ext uri="{FF2B5EF4-FFF2-40B4-BE49-F238E27FC236}">
                <a16:creationId xmlns:a16="http://schemas.microsoft.com/office/drawing/2014/main" id="{F67F48EB-9E62-7712-710A-52777B81C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189" y="3335667"/>
            <a:ext cx="3011761" cy="30196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28353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8F1-ADAE-7D6B-4F68-C534175B3792}"/>
              </a:ext>
            </a:extLst>
          </p:cNvPr>
          <p:cNvSpPr>
            <a:spLocks noGrp="1"/>
          </p:cNvSpPr>
          <p:nvPr>
            <p:ph type="title"/>
          </p:nvPr>
        </p:nvSpPr>
        <p:spPr/>
        <p:txBody>
          <a:bodyPr/>
          <a:lstStyle/>
          <a:p>
            <a:r>
              <a:rPr lang="en-US" dirty="0"/>
              <a:t>The Solution</a:t>
            </a:r>
          </a:p>
        </p:txBody>
      </p:sp>
      <p:sp>
        <p:nvSpPr>
          <p:cNvPr id="3" name="Content Placeholder 2">
            <a:extLst>
              <a:ext uri="{FF2B5EF4-FFF2-40B4-BE49-F238E27FC236}">
                <a16:creationId xmlns:a16="http://schemas.microsoft.com/office/drawing/2014/main" id="{0FF8D354-3D23-000E-0B24-448F65131603}"/>
              </a:ext>
            </a:extLst>
          </p:cNvPr>
          <p:cNvSpPr>
            <a:spLocks noGrp="1"/>
          </p:cNvSpPr>
          <p:nvPr>
            <p:ph idx="1"/>
          </p:nvPr>
        </p:nvSpPr>
        <p:spPr>
          <a:xfrm>
            <a:off x="613228" y="1508385"/>
            <a:ext cx="10515600" cy="4211374"/>
          </a:xfrm>
        </p:spPr>
        <p:txBody>
          <a:bodyPr/>
          <a:lstStyle/>
          <a:p>
            <a:r>
              <a:rPr lang="en-US" sz="2600" dirty="0"/>
              <a:t>Eliminate monthly mortgage payments </a:t>
            </a:r>
            <a:r>
              <a:rPr lang="en-US" sz="2600" b="0" dirty="0"/>
              <a:t>by replacing Henry’s traditional mortgage with a payment-optional HECM</a:t>
            </a:r>
            <a:r>
              <a:rPr lang="en-US" sz="2600" b="0" baseline="30000" dirty="0"/>
              <a:t>1</a:t>
            </a:r>
          </a:p>
          <a:p>
            <a:r>
              <a:rPr lang="en-US" sz="2600" dirty="0"/>
              <a:t>Shift $1,850/month ($22,200/year) toward savings, </a:t>
            </a:r>
            <a:r>
              <a:rPr lang="en-US" sz="2600" b="0" dirty="0"/>
              <a:t>increasing his deductible 401(k) contribution and maximizing income deferral/matching funds</a:t>
            </a:r>
          </a:p>
          <a:p>
            <a:r>
              <a:rPr lang="en-US" sz="2600" b="0" dirty="0"/>
              <a:t>After paying off the mortgage and the cost to set up the mortgage, </a:t>
            </a:r>
            <a:r>
              <a:rPr lang="en-US" sz="2600" dirty="0"/>
              <a:t>Henry has $45,500 available credit line from his HECM</a:t>
            </a:r>
          </a:p>
          <a:p>
            <a:r>
              <a:rPr lang="en-US" sz="2600" dirty="0"/>
              <a:t>Henry can potentially save approximately $222,000 in mortgage payments </a:t>
            </a:r>
            <a:r>
              <a:rPr lang="en-US" sz="2600" b="0" dirty="0"/>
              <a:t>over the 10 years remaining on his mortgage, that can be used for other retirement goals.</a:t>
            </a:r>
            <a:endParaRPr lang="en-US" sz="2600" b="1" dirty="0"/>
          </a:p>
          <a:p>
            <a:endParaRPr lang="en-US" b="0" dirty="0"/>
          </a:p>
        </p:txBody>
      </p:sp>
      <p:sp>
        <p:nvSpPr>
          <p:cNvPr id="4" name="Slide Number Placeholder 3">
            <a:extLst>
              <a:ext uri="{FF2B5EF4-FFF2-40B4-BE49-F238E27FC236}">
                <a16:creationId xmlns:a16="http://schemas.microsoft.com/office/drawing/2014/main" id="{3F55AD4E-4BDD-7124-F5D1-7131CBD9A67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F9F00E75-0E81-F931-502F-289613574DF9}"/>
              </a:ext>
            </a:extLst>
          </p:cNvPr>
          <p:cNvSpPr txBox="1"/>
          <p:nvPr/>
        </p:nvSpPr>
        <p:spPr>
          <a:xfrm>
            <a:off x="1744462" y="6298495"/>
            <a:ext cx="868679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76777B"/>
                </a:solidFill>
                <a:effectLst/>
                <a:uLnTx/>
                <a:uFillTx/>
                <a:latin typeface="Calibri" panose="020F0502020204030204"/>
                <a:ea typeface="+mn-ea"/>
                <a:cs typeface="+mn-cs"/>
              </a:rPr>
              <a:t>1</a:t>
            </a:r>
            <a:r>
              <a:rPr kumimoji="0" lang="en-US" sz="900" b="0" i="0" u="none" strike="noStrike" kern="1200" cap="none" spc="0" normalizeH="0" baseline="0" noProof="0" dirty="0">
                <a:ln>
                  <a:noFill/>
                </a:ln>
                <a:solidFill>
                  <a:srgbClr val="76777B"/>
                </a:solidFill>
                <a:effectLst/>
                <a:uLnTx/>
                <a:uFillTx/>
                <a:latin typeface="Calibri" panose="020F0502020204030204"/>
                <a:ea typeface="+mn-ea"/>
                <a:cs typeface="+mn-cs"/>
              </a:rPr>
              <a:t> Real estate taxes, homeowners insurance, and property maintenance required.</a:t>
            </a:r>
          </a:p>
        </p:txBody>
      </p:sp>
    </p:spTree>
    <p:extLst>
      <p:ext uri="{BB962C8B-B14F-4D97-AF65-F5344CB8AC3E}">
        <p14:creationId xmlns:p14="http://schemas.microsoft.com/office/powerpoint/2010/main" val="243338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0EB16-CC9E-416E-C65F-40132C544E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77B12D7-8925-709F-7D52-CA317C6D1EB3}"/>
              </a:ext>
            </a:extLst>
          </p:cNvPr>
          <p:cNvSpPr>
            <a:spLocks noGrp="1"/>
          </p:cNvSpPr>
          <p:nvPr>
            <p:ph type="ctrTitle"/>
          </p:nvPr>
        </p:nvSpPr>
        <p:spPr>
          <a:xfrm>
            <a:off x="571510" y="1316735"/>
            <a:ext cx="10570746" cy="1470291"/>
          </a:xfrm>
        </p:spPr>
        <p:txBody>
          <a:bodyPr/>
          <a:lstStyle/>
          <a:p>
            <a:r>
              <a:rPr lang="en-US" sz="4800" dirty="0"/>
              <a:t>Longbridge Platinum  </a:t>
            </a:r>
            <a:br>
              <a:rPr lang="en-US" sz="4800" dirty="0"/>
            </a:br>
            <a:r>
              <a:rPr lang="en-US" sz="3200" dirty="0"/>
              <a:t>Proprietary reverse mortgage </a:t>
            </a:r>
            <a:br>
              <a:rPr lang="en-US" sz="4800" dirty="0"/>
            </a:br>
            <a:endParaRPr lang="en-US" sz="4800" dirty="0"/>
          </a:p>
        </p:txBody>
      </p:sp>
      <p:sp>
        <p:nvSpPr>
          <p:cNvPr id="4" name="Slide Number Placeholder 3">
            <a:extLst>
              <a:ext uri="{FF2B5EF4-FFF2-40B4-BE49-F238E27FC236}">
                <a16:creationId xmlns:a16="http://schemas.microsoft.com/office/drawing/2014/main" id="{B5C59181-8479-1BFE-2EEB-0F1B85300E83}"/>
              </a:ext>
            </a:extLst>
          </p:cNvPr>
          <p:cNvSpPr>
            <a:spLocks noGrp="1"/>
          </p:cNvSpPr>
          <p:nvPr>
            <p:ph type="sldNum" sz="quarter" idx="4294967295"/>
          </p:nvPr>
        </p:nvSpPr>
        <p:spPr>
          <a:xfrm>
            <a:off x="11696700" y="6354763"/>
            <a:ext cx="495300" cy="493712"/>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fld id="{4300899B-0CC7-2C4C-8D27-D3BB834F200E}" type="slidenum">
              <a:rPr kumimoji="0" lang="en-US" sz="1400" b="0" i="0" u="none" strike="noStrike" kern="0" cap="none" spc="0" normalizeH="0" baseline="0" noProof="0" smtClean="0">
                <a:ln>
                  <a:noFill/>
                </a:ln>
                <a:solidFill>
                  <a:srgbClr val="FFFFFF"/>
                </a:solidFill>
                <a:effectLst/>
                <a:uLnTx/>
                <a:uFillTx/>
                <a:latin typeface="Arial"/>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079526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F546-B1C8-71D5-1133-49FA547558D9}"/>
              </a:ext>
            </a:extLst>
          </p:cNvPr>
          <p:cNvSpPr>
            <a:spLocks noGrp="1"/>
          </p:cNvSpPr>
          <p:nvPr>
            <p:ph type="title"/>
          </p:nvPr>
        </p:nvSpPr>
        <p:spPr/>
        <p:txBody>
          <a:bodyPr/>
          <a:lstStyle/>
          <a:p>
            <a:r>
              <a:rPr lang="en-US" dirty="0"/>
              <a:t>Longbridge Platinum Highlights</a:t>
            </a:r>
          </a:p>
        </p:txBody>
      </p:sp>
      <p:sp>
        <p:nvSpPr>
          <p:cNvPr id="3" name="Content Placeholder 2">
            <a:extLst>
              <a:ext uri="{FF2B5EF4-FFF2-40B4-BE49-F238E27FC236}">
                <a16:creationId xmlns:a16="http://schemas.microsoft.com/office/drawing/2014/main" id="{1E6A1448-6D00-42D5-98C5-CEBCAF5A644A}"/>
              </a:ext>
            </a:extLst>
          </p:cNvPr>
          <p:cNvSpPr>
            <a:spLocks noGrp="1"/>
          </p:cNvSpPr>
          <p:nvPr>
            <p:ph idx="1"/>
          </p:nvPr>
        </p:nvSpPr>
        <p:spPr>
          <a:xfrm>
            <a:off x="613227" y="1426128"/>
            <a:ext cx="10528300" cy="4521667"/>
          </a:xfrm>
        </p:spPr>
        <p:txBody>
          <a:bodyPr/>
          <a:lstStyle/>
          <a:p>
            <a:pPr>
              <a:lnSpc>
                <a:spcPct val="100000"/>
              </a:lnSpc>
              <a:spcBef>
                <a:spcPts val="600"/>
              </a:spcBef>
              <a:spcAft>
                <a:spcPts val="600"/>
              </a:spcAft>
            </a:pPr>
            <a:r>
              <a:rPr lang="en-US" b="0" dirty="0"/>
              <a:t>Loan </a:t>
            </a:r>
            <a:r>
              <a:rPr lang="en-US" b="0" dirty="0">
                <a:solidFill>
                  <a:srgbClr val="7B7C7F"/>
                </a:solidFill>
              </a:rPr>
              <a:t>a</a:t>
            </a:r>
            <a:r>
              <a:rPr lang="en-US" b="0" dirty="0"/>
              <a:t>mount</a:t>
            </a:r>
            <a:r>
              <a:rPr lang="en-US" b="0" dirty="0">
                <a:solidFill>
                  <a:srgbClr val="7B7C7F"/>
                </a:solidFill>
              </a:rPr>
              <a:t>s</a:t>
            </a:r>
            <a:r>
              <a:rPr lang="en-US" b="0" dirty="0"/>
              <a:t> up to </a:t>
            </a:r>
            <a:r>
              <a:rPr lang="en-US" b="0" dirty="0">
                <a:solidFill>
                  <a:srgbClr val="7B7C7F"/>
                </a:solidFill>
              </a:rPr>
              <a:t>$4 million </a:t>
            </a:r>
            <a:r>
              <a:rPr lang="en-US" b="0" dirty="0"/>
              <a:t>in available cash </a:t>
            </a:r>
            <a:r>
              <a:rPr lang="en-US" b="0" dirty="0">
                <a:solidFill>
                  <a:srgbClr val="7B7C7F"/>
                </a:solidFill>
              </a:rPr>
              <a:t>and wide range of eligible homes</a:t>
            </a:r>
            <a:r>
              <a:rPr lang="en-US" b="0" baseline="30000" dirty="0">
                <a:solidFill>
                  <a:srgbClr val="7B7C7F"/>
                </a:solidFill>
              </a:rPr>
              <a:t>1</a:t>
            </a:r>
          </a:p>
          <a:p>
            <a:pPr>
              <a:lnSpc>
                <a:spcPct val="100000"/>
              </a:lnSpc>
              <a:spcBef>
                <a:spcPts val="600"/>
              </a:spcBef>
              <a:spcAft>
                <a:spcPts val="600"/>
              </a:spcAft>
            </a:pPr>
            <a:r>
              <a:rPr lang="en-US" b="0" dirty="0">
                <a:solidFill>
                  <a:srgbClr val="7B7C7F"/>
                </a:solidFill>
              </a:rPr>
              <a:t>Available to homeowners as young as age 55 in select states</a:t>
            </a:r>
            <a:r>
              <a:rPr lang="en-US" b="0" baseline="30000" dirty="0">
                <a:solidFill>
                  <a:srgbClr val="7B7C7F"/>
                </a:solidFill>
              </a:rPr>
              <a:t>2</a:t>
            </a:r>
          </a:p>
          <a:p>
            <a:pPr>
              <a:lnSpc>
                <a:spcPct val="100000"/>
              </a:lnSpc>
              <a:spcBef>
                <a:spcPts val="600"/>
              </a:spcBef>
              <a:spcAft>
                <a:spcPts val="600"/>
              </a:spcAft>
            </a:pPr>
            <a:r>
              <a:rPr lang="en-US" b="0" dirty="0">
                <a:solidFill>
                  <a:srgbClr val="7B7C7F"/>
                </a:solidFill>
              </a:rPr>
              <a:t>No mortgage insurance premium = potentially lower up-front costs</a:t>
            </a:r>
          </a:p>
          <a:p>
            <a:pPr>
              <a:lnSpc>
                <a:spcPct val="100000"/>
              </a:lnSpc>
              <a:spcBef>
                <a:spcPts val="600"/>
              </a:spcBef>
              <a:spcAft>
                <a:spcPts val="600"/>
              </a:spcAft>
            </a:pPr>
            <a:r>
              <a:rPr lang="en-US" b="0" dirty="0">
                <a:solidFill>
                  <a:srgbClr val="7B7C7F"/>
                </a:solidFill>
              </a:rPr>
              <a:t>No mandatory repayment obligation</a:t>
            </a:r>
          </a:p>
          <a:p>
            <a:pPr>
              <a:lnSpc>
                <a:spcPct val="100000"/>
              </a:lnSpc>
              <a:spcBef>
                <a:spcPts val="600"/>
              </a:spcBef>
              <a:spcAft>
                <a:spcPts val="600"/>
              </a:spcAft>
            </a:pPr>
            <a:r>
              <a:rPr lang="en-US" b="0" dirty="0">
                <a:solidFill>
                  <a:srgbClr val="7B7C7F"/>
                </a:solidFill>
              </a:rPr>
              <a:t>Non-recourse protection</a:t>
            </a:r>
            <a:endParaRPr lang="en-US" b="0" strike="sngStrike" dirty="0">
              <a:solidFill>
                <a:srgbClr val="7B7C7F"/>
              </a:solidFill>
            </a:endParaRPr>
          </a:p>
          <a:p>
            <a:pPr>
              <a:lnSpc>
                <a:spcPct val="100000"/>
              </a:lnSpc>
              <a:spcBef>
                <a:spcPts val="600"/>
              </a:spcBef>
              <a:spcAft>
                <a:spcPts val="600"/>
              </a:spcAft>
            </a:pPr>
            <a:r>
              <a:rPr lang="en-US" b="0" dirty="0">
                <a:solidFill>
                  <a:srgbClr val="7B7C7F"/>
                </a:solidFill>
              </a:rPr>
              <a:t>Expanded eligibility for condos</a:t>
            </a:r>
          </a:p>
          <a:p>
            <a:pPr>
              <a:lnSpc>
                <a:spcPct val="100000"/>
              </a:lnSpc>
              <a:spcBef>
                <a:spcPts val="600"/>
              </a:spcBef>
              <a:spcAft>
                <a:spcPts val="600"/>
              </a:spcAft>
            </a:pPr>
            <a:r>
              <a:rPr lang="en-US" b="0" dirty="0">
                <a:solidFill>
                  <a:srgbClr val="7B7C7F"/>
                </a:solidFill>
              </a:rPr>
              <a:t>Streamlined approval process</a:t>
            </a:r>
          </a:p>
        </p:txBody>
      </p:sp>
      <p:sp>
        <p:nvSpPr>
          <p:cNvPr id="4" name="Slide Number Placeholder 3">
            <a:extLst>
              <a:ext uri="{FF2B5EF4-FFF2-40B4-BE49-F238E27FC236}">
                <a16:creationId xmlns:a16="http://schemas.microsoft.com/office/drawing/2014/main" id="{3081A579-D4AE-4676-E653-82BE3C2A3B67}"/>
              </a:ext>
            </a:extLst>
          </p:cNvPr>
          <p:cNvSpPr>
            <a:spLocks noGrp="1"/>
          </p:cNvSpPr>
          <p:nvPr>
            <p:ph type="sldNum" sz="quarter" idx="11"/>
          </p:nvPr>
        </p:nvSpPr>
        <p:spPr/>
        <p:txBody>
          <a:bodyPr/>
          <a:lstStyle/>
          <a:p>
            <a:pPr defTabSz="914377" fontAlgn="auto">
              <a:spcBef>
                <a:spcPts val="0"/>
              </a:spcBef>
              <a:spcAft>
                <a:spcPts val="0"/>
              </a:spcAft>
            </a:pPr>
            <a:fld id="{4300899B-0CC7-2C4C-8D27-D3BB834F200E}" type="slidenum">
              <a:rPr lang="en-US">
                <a:solidFill>
                  <a:srgbClr val="FFFFFF"/>
                </a:solidFill>
              </a:rPr>
              <a:pPr defTabSz="914377" fontAlgn="auto">
                <a:spcBef>
                  <a:spcPts val="0"/>
                </a:spcBef>
                <a:spcAft>
                  <a:spcPts val="0"/>
                </a:spcAft>
              </a:pPr>
              <a:t>24</a:t>
            </a:fld>
            <a:endParaRPr lang="en-US" dirty="0">
              <a:solidFill>
                <a:srgbClr val="FFFFFF"/>
              </a:solidFill>
            </a:endParaRPr>
          </a:p>
        </p:txBody>
      </p:sp>
      <p:sp>
        <p:nvSpPr>
          <p:cNvPr id="5" name="Content Placeholder 4">
            <a:extLst>
              <a:ext uri="{FF2B5EF4-FFF2-40B4-BE49-F238E27FC236}">
                <a16:creationId xmlns:a16="http://schemas.microsoft.com/office/drawing/2014/main" id="{F76A0E33-5604-657B-A121-599A59F18AAF}"/>
              </a:ext>
            </a:extLst>
          </p:cNvPr>
          <p:cNvSpPr>
            <a:spLocks noGrp="1"/>
          </p:cNvSpPr>
          <p:nvPr>
            <p:ph sz="quarter" idx="10"/>
          </p:nvPr>
        </p:nvSpPr>
        <p:spPr/>
        <p:txBody>
          <a:bodyPr/>
          <a:lstStyle/>
          <a:p>
            <a:r>
              <a:rPr lang="en-US" baseline="30000" dirty="0"/>
              <a:t>1 </a:t>
            </a:r>
            <a:r>
              <a:rPr lang="en-US" dirty="0"/>
              <a:t>The state of MA has a maximum loan amount/lending limit of $2,000,000.</a:t>
            </a:r>
            <a:br>
              <a:rPr lang="en-US" dirty="0"/>
            </a:br>
            <a:r>
              <a:rPr lang="en-US" baseline="30000" dirty="0"/>
              <a:t>2 </a:t>
            </a:r>
            <a:r>
              <a:rPr lang="en-US" dirty="0"/>
              <a:t>Available to borrowers as young as 55 in select states only. Higher minimum age requirements may apply.</a:t>
            </a:r>
            <a:br>
              <a:rPr lang="en-US" dirty="0"/>
            </a:br>
            <a:r>
              <a:rPr lang="en-US" dirty="0"/>
              <a:t>Longbridge Platinum Reverse Mortgage (“Platinum”) is Longbridge Financial LLC’s proprietary loan program and is not affiliated with the Home Equity Conversion Mortgage (HECM) loan program, which is insured by FHA. Platinum is available to qualified borrowers who also may be eligible for FHA’s HECM program or are seeking loan proceeds that are higher than FHA’s HECM program limit. Platinum currently is available only for eligible properties in select states. Please contact a loan originator to see if it is currently available in your state. </a:t>
            </a:r>
          </a:p>
        </p:txBody>
      </p:sp>
      <p:pic>
        <p:nvPicPr>
          <p:cNvPr id="6" name="Picture 5" descr="Logo, company name&#10;&#10;Description automatically generated">
            <a:extLst>
              <a:ext uri="{FF2B5EF4-FFF2-40B4-BE49-F238E27FC236}">
                <a16:creationId xmlns:a16="http://schemas.microsoft.com/office/drawing/2014/main" id="{C817F209-AF68-7FFF-69AA-64F2DE51AAEE}"/>
              </a:ext>
            </a:extLst>
          </p:cNvPr>
          <p:cNvPicPr>
            <a:picLocks noChangeAspect="1"/>
          </p:cNvPicPr>
          <p:nvPr/>
        </p:nvPicPr>
        <p:blipFill rotWithShape="1">
          <a:blip r:embed="rId2">
            <a:extLst>
              <a:ext uri="{28A0092B-C50C-407E-A947-70E740481C1C}">
                <a14:useLocalDpi xmlns:a14="http://schemas.microsoft.com/office/drawing/2010/main" val="0"/>
              </a:ext>
            </a:extLst>
          </a:blip>
          <a:srcRect l="16390" r="15910"/>
          <a:stretch/>
        </p:blipFill>
        <p:spPr>
          <a:xfrm>
            <a:off x="7331527" y="3686961"/>
            <a:ext cx="3810000" cy="2411888"/>
          </a:xfrm>
          <a:prstGeom prst="rect">
            <a:avLst/>
          </a:prstGeom>
        </p:spPr>
      </p:pic>
    </p:spTree>
    <p:extLst>
      <p:ext uri="{BB962C8B-B14F-4D97-AF65-F5344CB8AC3E}">
        <p14:creationId xmlns:p14="http://schemas.microsoft.com/office/powerpoint/2010/main" val="613665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F546-B1C8-71D5-1133-49FA547558D9}"/>
              </a:ext>
            </a:extLst>
          </p:cNvPr>
          <p:cNvSpPr>
            <a:spLocks noGrp="1"/>
          </p:cNvSpPr>
          <p:nvPr>
            <p:ph type="title"/>
          </p:nvPr>
        </p:nvSpPr>
        <p:spPr/>
        <p:txBody>
          <a:bodyPr/>
          <a:lstStyle/>
          <a:p>
            <a:r>
              <a:rPr lang="en-US" dirty="0"/>
              <a:t>Platinum Peak</a:t>
            </a:r>
          </a:p>
        </p:txBody>
      </p:sp>
      <p:sp>
        <p:nvSpPr>
          <p:cNvPr id="3" name="Content Placeholder 2">
            <a:extLst>
              <a:ext uri="{FF2B5EF4-FFF2-40B4-BE49-F238E27FC236}">
                <a16:creationId xmlns:a16="http://schemas.microsoft.com/office/drawing/2014/main" id="{1E6A1448-6D00-42D5-98C5-CEBCAF5A644A}"/>
              </a:ext>
            </a:extLst>
          </p:cNvPr>
          <p:cNvSpPr>
            <a:spLocks noGrp="1"/>
          </p:cNvSpPr>
          <p:nvPr>
            <p:ph idx="1"/>
          </p:nvPr>
        </p:nvSpPr>
        <p:spPr>
          <a:xfrm>
            <a:off x="625927" y="1323313"/>
            <a:ext cx="10070648" cy="4211374"/>
          </a:xfrm>
        </p:spPr>
        <p:txBody>
          <a:bodyPr/>
          <a:lstStyle/>
          <a:p>
            <a:pPr marL="12064" marR="5080" indent="0">
              <a:lnSpc>
                <a:spcPts val="2640"/>
              </a:lnSpc>
              <a:spcBef>
                <a:spcPts val="1325"/>
              </a:spcBef>
              <a:buNone/>
              <a:tabLst>
                <a:tab pos="241300" algn="l"/>
              </a:tabLst>
            </a:pPr>
            <a:r>
              <a:rPr lang="en-US" dirty="0">
                <a:solidFill>
                  <a:srgbClr val="76777A"/>
                </a:solidFill>
                <a:latin typeface="Calibri"/>
                <a:cs typeface="Calibri"/>
              </a:rPr>
              <a:t>Designed</a:t>
            </a:r>
            <a:r>
              <a:rPr lang="en-US" spc="-65" dirty="0">
                <a:solidFill>
                  <a:srgbClr val="76777A"/>
                </a:solidFill>
                <a:latin typeface="Calibri"/>
                <a:cs typeface="Calibri"/>
              </a:rPr>
              <a:t> </a:t>
            </a:r>
            <a:r>
              <a:rPr lang="en-US" dirty="0">
                <a:solidFill>
                  <a:srgbClr val="76777A"/>
                </a:solidFill>
                <a:latin typeface="Calibri"/>
                <a:cs typeface="Calibri"/>
              </a:rPr>
              <a:t>to</a:t>
            </a:r>
            <a:r>
              <a:rPr lang="en-US" spc="-65" dirty="0">
                <a:solidFill>
                  <a:srgbClr val="76777A"/>
                </a:solidFill>
                <a:latin typeface="Calibri"/>
                <a:cs typeface="Calibri"/>
              </a:rPr>
              <a:t> </a:t>
            </a:r>
            <a:r>
              <a:rPr lang="en-US" dirty="0">
                <a:solidFill>
                  <a:srgbClr val="76777A"/>
                </a:solidFill>
                <a:latin typeface="Calibri"/>
                <a:cs typeface="Calibri"/>
              </a:rPr>
              <a:t>deliver</a:t>
            </a:r>
            <a:r>
              <a:rPr lang="en-US" spc="-65" dirty="0">
                <a:solidFill>
                  <a:srgbClr val="76777A"/>
                </a:solidFill>
                <a:latin typeface="Calibri"/>
                <a:cs typeface="Calibri"/>
              </a:rPr>
              <a:t> </a:t>
            </a:r>
            <a:r>
              <a:rPr lang="en-US" dirty="0">
                <a:solidFill>
                  <a:srgbClr val="76777A"/>
                </a:solidFill>
                <a:latin typeface="Calibri"/>
                <a:cs typeface="Calibri"/>
              </a:rPr>
              <a:t>some</a:t>
            </a:r>
            <a:r>
              <a:rPr lang="en-US" spc="-50" dirty="0">
                <a:solidFill>
                  <a:srgbClr val="76777A"/>
                </a:solidFill>
                <a:latin typeface="Calibri"/>
                <a:cs typeface="Calibri"/>
              </a:rPr>
              <a:t> </a:t>
            </a:r>
            <a:r>
              <a:rPr lang="en-US" dirty="0">
                <a:solidFill>
                  <a:srgbClr val="76777A"/>
                </a:solidFill>
                <a:latin typeface="Calibri"/>
                <a:cs typeface="Calibri"/>
              </a:rPr>
              <a:t>of</a:t>
            </a:r>
            <a:r>
              <a:rPr lang="en-US" spc="-60" dirty="0">
                <a:solidFill>
                  <a:srgbClr val="76777A"/>
                </a:solidFill>
                <a:latin typeface="Calibri"/>
                <a:cs typeface="Calibri"/>
              </a:rPr>
              <a:t> </a:t>
            </a:r>
            <a:r>
              <a:rPr lang="en-US" dirty="0">
                <a:solidFill>
                  <a:srgbClr val="76777A"/>
                </a:solidFill>
                <a:latin typeface="Calibri"/>
                <a:cs typeface="Calibri"/>
              </a:rPr>
              <a:t>the</a:t>
            </a:r>
            <a:r>
              <a:rPr lang="en-US" spc="-65" dirty="0">
                <a:solidFill>
                  <a:srgbClr val="76777A"/>
                </a:solidFill>
                <a:latin typeface="Calibri"/>
                <a:cs typeface="Calibri"/>
              </a:rPr>
              <a:t> </a:t>
            </a:r>
            <a:r>
              <a:rPr lang="en-US" dirty="0">
                <a:solidFill>
                  <a:srgbClr val="76777A"/>
                </a:solidFill>
                <a:latin typeface="Calibri"/>
                <a:cs typeface="Calibri"/>
              </a:rPr>
              <a:t>best</a:t>
            </a:r>
            <a:r>
              <a:rPr lang="en-US" spc="-30" dirty="0">
                <a:solidFill>
                  <a:srgbClr val="76777A"/>
                </a:solidFill>
                <a:latin typeface="Calibri"/>
                <a:cs typeface="Calibri"/>
              </a:rPr>
              <a:t> </a:t>
            </a:r>
            <a:r>
              <a:rPr lang="en-US" dirty="0">
                <a:solidFill>
                  <a:srgbClr val="76777A"/>
                </a:solidFill>
                <a:latin typeface="Calibri"/>
                <a:cs typeface="Calibri"/>
              </a:rPr>
              <a:t>lending limits</a:t>
            </a:r>
            <a:r>
              <a:rPr lang="en-US" spc="-70" dirty="0">
                <a:solidFill>
                  <a:srgbClr val="76777A"/>
                </a:solidFill>
                <a:latin typeface="Calibri"/>
                <a:cs typeface="Calibri"/>
              </a:rPr>
              <a:t> </a:t>
            </a:r>
            <a:r>
              <a:rPr lang="en-US" dirty="0">
                <a:solidFill>
                  <a:srgbClr val="76777A"/>
                </a:solidFill>
                <a:latin typeface="Calibri"/>
                <a:cs typeface="Calibri"/>
              </a:rPr>
              <a:t>and</a:t>
            </a:r>
            <a:r>
              <a:rPr lang="en-US" spc="-55" dirty="0">
                <a:solidFill>
                  <a:srgbClr val="76777A"/>
                </a:solidFill>
                <a:latin typeface="Calibri"/>
                <a:cs typeface="Calibri"/>
              </a:rPr>
              <a:t> </a:t>
            </a:r>
            <a:r>
              <a:rPr lang="en-US" dirty="0">
                <a:solidFill>
                  <a:srgbClr val="76777A"/>
                </a:solidFill>
                <a:latin typeface="Calibri"/>
                <a:cs typeface="Calibri"/>
              </a:rPr>
              <a:t>proceeds available in the market</a:t>
            </a:r>
          </a:p>
          <a:p>
            <a:pPr marL="697229" marR="5080" lvl="1" indent="-227965">
              <a:lnSpc>
                <a:spcPts val="2640"/>
              </a:lnSpc>
              <a:spcBef>
                <a:spcPts val="1325"/>
              </a:spcBef>
              <a:buFont typeface="Arial"/>
              <a:buChar char="•"/>
              <a:tabLst>
                <a:tab pos="241300" algn="l"/>
              </a:tabLst>
            </a:pPr>
            <a:r>
              <a:rPr lang="en-US" b="0" spc="-30" dirty="0">
                <a:solidFill>
                  <a:srgbClr val="76777A"/>
                </a:solidFill>
                <a:latin typeface="Calibri"/>
                <a:cs typeface="Calibri"/>
              </a:rPr>
              <a:t>A game-</a:t>
            </a:r>
            <a:r>
              <a:rPr lang="en-US" b="0" dirty="0">
                <a:solidFill>
                  <a:srgbClr val="76777A"/>
                </a:solidFill>
                <a:latin typeface="Calibri"/>
                <a:cs typeface="Calibri"/>
              </a:rPr>
              <a:t>changer</a:t>
            </a:r>
            <a:r>
              <a:rPr lang="en-US" b="0" spc="-55" dirty="0">
                <a:solidFill>
                  <a:srgbClr val="76777A"/>
                </a:solidFill>
                <a:latin typeface="Calibri"/>
                <a:cs typeface="Calibri"/>
              </a:rPr>
              <a:t> </a:t>
            </a:r>
            <a:r>
              <a:rPr lang="en-US" b="0" dirty="0">
                <a:solidFill>
                  <a:srgbClr val="76777A"/>
                </a:solidFill>
                <a:latin typeface="Calibri"/>
                <a:cs typeface="Calibri"/>
              </a:rPr>
              <a:t>that</a:t>
            </a:r>
            <a:r>
              <a:rPr lang="en-US" b="0" spc="-55" dirty="0">
                <a:solidFill>
                  <a:srgbClr val="76777A"/>
                </a:solidFill>
                <a:latin typeface="Calibri"/>
                <a:cs typeface="Calibri"/>
              </a:rPr>
              <a:t> </a:t>
            </a:r>
            <a:r>
              <a:rPr lang="en-US" b="0" dirty="0">
                <a:solidFill>
                  <a:srgbClr val="76777A"/>
                </a:solidFill>
                <a:latin typeface="Calibri"/>
                <a:cs typeface="Calibri"/>
              </a:rPr>
              <a:t>helps</a:t>
            </a:r>
            <a:r>
              <a:rPr lang="en-US" b="0" spc="-50" dirty="0">
                <a:solidFill>
                  <a:srgbClr val="76777A"/>
                </a:solidFill>
                <a:latin typeface="Calibri"/>
                <a:cs typeface="Calibri"/>
              </a:rPr>
              <a:t> </a:t>
            </a:r>
            <a:r>
              <a:rPr lang="en-US" b="0" spc="-10" dirty="0">
                <a:solidFill>
                  <a:srgbClr val="76777A"/>
                </a:solidFill>
                <a:latin typeface="Calibri"/>
                <a:cs typeface="Calibri"/>
              </a:rPr>
              <a:t>borrowers</a:t>
            </a:r>
            <a:r>
              <a:rPr lang="en-US" b="0" spc="-20" dirty="0">
                <a:solidFill>
                  <a:srgbClr val="76777A"/>
                </a:solidFill>
                <a:latin typeface="Calibri"/>
                <a:cs typeface="Calibri"/>
              </a:rPr>
              <a:t> </a:t>
            </a:r>
            <a:r>
              <a:rPr lang="en-US" dirty="0">
                <a:solidFill>
                  <a:srgbClr val="76777A"/>
                </a:solidFill>
                <a:latin typeface="Calibri"/>
                <a:cs typeface="Calibri"/>
              </a:rPr>
              <a:t>maximize</a:t>
            </a:r>
            <a:r>
              <a:rPr lang="en-US" spc="-60" dirty="0">
                <a:solidFill>
                  <a:srgbClr val="76777A"/>
                </a:solidFill>
                <a:latin typeface="Calibri"/>
                <a:cs typeface="Calibri"/>
              </a:rPr>
              <a:t> </a:t>
            </a:r>
            <a:r>
              <a:rPr lang="en-US" dirty="0">
                <a:solidFill>
                  <a:srgbClr val="76777A"/>
                </a:solidFill>
                <a:latin typeface="Calibri"/>
                <a:cs typeface="Calibri"/>
              </a:rPr>
              <a:t>their</a:t>
            </a:r>
            <a:r>
              <a:rPr lang="en-US" spc="-60" dirty="0">
                <a:solidFill>
                  <a:srgbClr val="76777A"/>
                </a:solidFill>
                <a:latin typeface="Calibri"/>
                <a:cs typeface="Calibri"/>
              </a:rPr>
              <a:t> </a:t>
            </a:r>
            <a:r>
              <a:rPr lang="en-US" dirty="0">
                <a:solidFill>
                  <a:srgbClr val="76777A"/>
                </a:solidFill>
                <a:latin typeface="Calibri"/>
                <a:cs typeface="Calibri"/>
              </a:rPr>
              <a:t>home</a:t>
            </a:r>
            <a:r>
              <a:rPr lang="en-US" spc="-65" dirty="0">
                <a:solidFill>
                  <a:srgbClr val="76777A"/>
                </a:solidFill>
                <a:latin typeface="Calibri"/>
                <a:cs typeface="Calibri"/>
              </a:rPr>
              <a:t> </a:t>
            </a:r>
            <a:r>
              <a:rPr lang="en-US" spc="-10" dirty="0">
                <a:solidFill>
                  <a:srgbClr val="76777A"/>
                </a:solidFill>
                <a:latin typeface="Calibri"/>
                <a:cs typeface="Calibri"/>
              </a:rPr>
              <a:t>equity </a:t>
            </a:r>
            <a:r>
              <a:rPr lang="en-US" b="0" dirty="0">
                <a:solidFill>
                  <a:srgbClr val="76777A"/>
                </a:solidFill>
                <a:latin typeface="Calibri"/>
                <a:cs typeface="Calibri"/>
              </a:rPr>
              <a:t>like</a:t>
            </a:r>
            <a:r>
              <a:rPr lang="en-US" b="0" spc="-95" dirty="0">
                <a:solidFill>
                  <a:srgbClr val="76777A"/>
                </a:solidFill>
                <a:latin typeface="Calibri"/>
                <a:cs typeface="Calibri"/>
              </a:rPr>
              <a:t> </a:t>
            </a:r>
            <a:r>
              <a:rPr lang="en-US" b="0" dirty="0">
                <a:solidFill>
                  <a:srgbClr val="76777A"/>
                </a:solidFill>
                <a:latin typeface="Calibri"/>
                <a:cs typeface="Calibri"/>
              </a:rPr>
              <a:t>never</a:t>
            </a:r>
            <a:r>
              <a:rPr lang="en-US" b="0" spc="-105" dirty="0">
                <a:solidFill>
                  <a:srgbClr val="76777A"/>
                </a:solidFill>
                <a:latin typeface="Calibri"/>
                <a:cs typeface="Calibri"/>
              </a:rPr>
              <a:t> </a:t>
            </a:r>
            <a:r>
              <a:rPr lang="en-US" b="0" spc="-10" dirty="0">
                <a:solidFill>
                  <a:srgbClr val="76777A"/>
                </a:solidFill>
                <a:latin typeface="Calibri"/>
                <a:cs typeface="Calibri"/>
              </a:rPr>
              <a:t>before</a:t>
            </a:r>
            <a:endParaRPr lang="en-US" spc="-10" dirty="0">
              <a:solidFill>
                <a:srgbClr val="76777A"/>
              </a:solidFill>
              <a:latin typeface="Calibri"/>
              <a:cs typeface="Calibri"/>
            </a:endParaRPr>
          </a:p>
          <a:p>
            <a:pPr marL="697229" marR="5080" lvl="1" indent="-227965">
              <a:lnSpc>
                <a:spcPts val="2640"/>
              </a:lnSpc>
              <a:spcBef>
                <a:spcPts val="1325"/>
              </a:spcBef>
              <a:buFont typeface="Arial"/>
              <a:buChar char="•"/>
              <a:tabLst>
                <a:tab pos="241300" algn="l"/>
              </a:tabLst>
            </a:pPr>
            <a:r>
              <a:rPr lang="en-US" b="0" dirty="0"/>
              <a:t>Ideal for clients who:</a:t>
            </a:r>
          </a:p>
          <a:p>
            <a:pPr lvl="2">
              <a:buClr>
                <a:srgbClr val="8CC640"/>
              </a:buClr>
              <a:buFont typeface="Wingdings" panose="05000000000000000000" pitchFamily="2" charset="2"/>
              <a:buChar char="ü"/>
            </a:pPr>
            <a:r>
              <a:rPr lang="en-US" dirty="0"/>
              <a:t>Are seeking to maximize their </a:t>
            </a:r>
            <a:r>
              <a:rPr lang="en-US" b="1" dirty="0"/>
              <a:t>cash flow</a:t>
            </a:r>
          </a:p>
          <a:p>
            <a:pPr lvl="2">
              <a:buClr>
                <a:srgbClr val="8CC640"/>
              </a:buClr>
              <a:buFont typeface="Wingdings" panose="05000000000000000000" pitchFamily="2" charset="2"/>
              <a:buChar char="ü"/>
            </a:pPr>
            <a:r>
              <a:rPr lang="en-US" dirty="0"/>
              <a:t>Were </a:t>
            </a:r>
            <a:r>
              <a:rPr lang="en-US" b="1" dirty="0"/>
              <a:t>previously short-to-close </a:t>
            </a:r>
            <a:r>
              <a:rPr lang="en-US" dirty="0"/>
              <a:t>due to LTV constraints </a:t>
            </a:r>
          </a:p>
          <a:p>
            <a:pPr lvl="2">
              <a:buClr>
                <a:srgbClr val="8CC640"/>
              </a:buClr>
              <a:buFont typeface="Wingdings" panose="05000000000000000000" pitchFamily="2" charset="2"/>
              <a:buChar char="ü"/>
            </a:pPr>
            <a:r>
              <a:rPr lang="en-US" dirty="0"/>
              <a:t>Seek a fixed-rate loan with a </a:t>
            </a:r>
            <a:r>
              <a:rPr lang="en-US" b="1" dirty="0"/>
              <a:t>predictable</a:t>
            </a:r>
            <a:r>
              <a:rPr lang="en-US" dirty="0"/>
              <a:t> structure</a:t>
            </a:r>
          </a:p>
          <a:p>
            <a:pPr lvl="2">
              <a:buClr>
                <a:srgbClr val="8CC640"/>
              </a:buClr>
              <a:buFont typeface="Wingdings" panose="05000000000000000000" pitchFamily="2" charset="2"/>
              <a:buChar char="ü"/>
            </a:pPr>
            <a:r>
              <a:rPr lang="en-US" dirty="0"/>
              <a:t>Want to </a:t>
            </a:r>
            <a:r>
              <a:rPr lang="en-US" b="1" dirty="0"/>
              <a:t>purchase</a:t>
            </a:r>
            <a:r>
              <a:rPr lang="en-US" dirty="0"/>
              <a:t> a home</a:t>
            </a:r>
          </a:p>
          <a:p>
            <a:pPr lvl="2">
              <a:buClr>
                <a:srgbClr val="8CC640"/>
              </a:buClr>
              <a:buFont typeface="Wingdings" panose="05000000000000000000" pitchFamily="2" charset="2"/>
              <a:buChar char="ü"/>
            </a:pPr>
            <a:r>
              <a:rPr lang="en-US" dirty="0"/>
              <a:t>Are </a:t>
            </a:r>
            <a:r>
              <a:rPr lang="en-US" b="1" dirty="0"/>
              <a:t>younger</a:t>
            </a:r>
            <a:r>
              <a:rPr lang="en-US" dirty="0"/>
              <a:t> (ages 62-70) and will benefit the most from higher proceeds </a:t>
            </a:r>
          </a:p>
          <a:p>
            <a:pPr lvl="1"/>
            <a:endParaRPr lang="en-US" sz="2000" dirty="0"/>
          </a:p>
          <a:p>
            <a:endParaRPr lang="en-US" sz="2400" dirty="0"/>
          </a:p>
        </p:txBody>
      </p:sp>
      <p:sp>
        <p:nvSpPr>
          <p:cNvPr id="4" name="Slide Number Placeholder 3">
            <a:extLst>
              <a:ext uri="{FF2B5EF4-FFF2-40B4-BE49-F238E27FC236}">
                <a16:creationId xmlns:a16="http://schemas.microsoft.com/office/drawing/2014/main" id="{3081A579-D4AE-4676-E653-82BE3C2A3B6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58572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D94ED-70C3-C922-FD3C-3A3D397953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4F9389-A095-FA61-2E09-EDAF54826279}"/>
              </a:ext>
            </a:extLst>
          </p:cNvPr>
          <p:cNvSpPr>
            <a:spLocks noGrp="1"/>
          </p:cNvSpPr>
          <p:nvPr>
            <p:ph type="title"/>
          </p:nvPr>
        </p:nvSpPr>
        <p:spPr/>
        <p:txBody>
          <a:bodyPr/>
          <a:lstStyle/>
          <a:p>
            <a:r>
              <a:rPr lang="en-US" dirty="0"/>
              <a:t>Key Features of Platinum LOC</a:t>
            </a:r>
          </a:p>
        </p:txBody>
      </p:sp>
      <p:sp>
        <p:nvSpPr>
          <p:cNvPr id="3" name="Content Placeholder 2">
            <a:extLst>
              <a:ext uri="{FF2B5EF4-FFF2-40B4-BE49-F238E27FC236}">
                <a16:creationId xmlns:a16="http://schemas.microsoft.com/office/drawing/2014/main" id="{539CAA34-1386-EB07-CF66-2844431E582E}"/>
              </a:ext>
            </a:extLst>
          </p:cNvPr>
          <p:cNvSpPr>
            <a:spLocks noGrp="1"/>
          </p:cNvSpPr>
          <p:nvPr>
            <p:ph idx="1"/>
          </p:nvPr>
        </p:nvSpPr>
        <p:spPr/>
        <p:txBody>
          <a:bodyPr/>
          <a:lstStyle/>
          <a:p>
            <a:pPr lvl="0"/>
            <a:r>
              <a:rPr lang="en-US" dirty="0"/>
              <a:t>Reusable Line of Credit: </a:t>
            </a:r>
            <a:r>
              <a:rPr lang="en-US" b="0" dirty="0"/>
              <a:t>Flexible access for 10 years</a:t>
            </a:r>
          </a:p>
          <a:p>
            <a:pPr lvl="0"/>
            <a:r>
              <a:rPr lang="en-US" dirty="0"/>
              <a:t>Low Initial Costs: </a:t>
            </a:r>
            <a:r>
              <a:rPr lang="en-US" b="0" dirty="0"/>
              <a:t>No initial MIP and minimal closing fees</a:t>
            </a:r>
          </a:p>
          <a:p>
            <a:pPr lvl="0"/>
            <a:r>
              <a:rPr lang="en-US" dirty="0"/>
              <a:t>Easier Income Qualification: </a:t>
            </a:r>
            <a:r>
              <a:rPr lang="en-US" b="0" dirty="0"/>
              <a:t>Streamlined process</a:t>
            </a:r>
          </a:p>
          <a:p>
            <a:pPr lvl="0"/>
            <a:r>
              <a:rPr lang="en-US" dirty="0"/>
              <a:t>No Required Monthly Mortgage Payments: </a:t>
            </a:r>
            <a:r>
              <a:rPr lang="en-US" b="0" dirty="0"/>
              <a:t>As long as taxes, insurance, and upkeep are maintained</a:t>
            </a:r>
          </a:p>
          <a:p>
            <a:pPr lvl="0"/>
            <a:r>
              <a:rPr lang="en-US" dirty="0"/>
              <a:t>No Personal Recourse: </a:t>
            </a:r>
            <a:r>
              <a:rPr lang="en-US" b="0" dirty="0"/>
              <a:t>Protection for borrowers (and their heirs)</a:t>
            </a:r>
          </a:p>
          <a:p>
            <a:pPr lvl="0"/>
            <a:r>
              <a:rPr lang="en-US" dirty="0"/>
              <a:t>Borrower Benefits of Reverse Mortgages: </a:t>
            </a:r>
            <a:r>
              <a:rPr lang="en-US" b="0" dirty="0"/>
              <a:t>Including title retention,* flexibility, and peace of mind.</a:t>
            </a:r>
          </a:p>
          <a:p>
            <a:endParaRPr lang="en-US" dirty="0"/>
          </a:p>
        </p:txBody>
      </p:sp>
      <p:sp>
        <p:nvSpPr>
          <p:cNvPr id="4" name="Slide Number Placeholder 3">
            <a:extLst>
              <a:ext uri="{FF2B5EF4-FFF2-40B4-BE49-F238E27FC236}">
                <a16:creationId xmlns:a16="http://schemas.microsoft.com/office/drawing/2014/main" id="{C8409BDA-93D8-B7D8-82E5-15AB65D872E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 name="Content Placeholder 4">
            <a:extLst>
              <a:ext uri="{FF2B5EF4-FFF2-40B4-BE49-F238E27FC236}">
                <a16:creationId xmlns:a16="http://schemas.microsoft.com/office/drawing/2014/main" id="{EC787D49-0989-FDD6-5553-C1838DD4234D}"/>
              </a:ext>
            </a:extLst>
          </p:cNvPr>
          <p:cNvSpPr>
            <a:spLocks noGrp="1"/>
          </p:cNvSpPr>
          <p:nvPr>
            <p:ph sz="quarter" idx="10"/>
          </p:nvPr>
        </p:nvSpPr>
        <p:spPr/>
        <p:txBody>
          <a:bodyPr/>
          <a:lstStyle/>
          <a:p>
            <a:pPr algn="l"/>
            <a:r>
              <a:rPr lang="en-US" dirty="0"/>
              <a:t>* </a:t>
            </a:r>
            <a:r>
              <a:rPr lang="en-US" b="0" i="0" dirty="0">
                <a:solidFill>
                  <a:srgbClr val="58595B"/>
                </a:solidFill>
                <a:effectLst/>
                <a:latin typeface="proxima-nova"/>
              </a:rPr>
              <a:t>Keeping current with property taxes, homeowners insurance, and home maintenance required.</a:t>
            </a:r>
          </a:p>
        </p:txBody>
      </p:sp>
    </p:spTree>
    <p:extLst>
      <p:ext uri="{BB962C8B-B14F-4D97-AF65-F5344CB8AC3E}">
        <p14:creationId xmlns:p14="http://schemas.microsoft.com/office/powerpoint/2010/main" val="1885980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B42A9-DCCA-F86F-0DFF-EC3200DDD2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7F85B1-706A-9F1C-FF0C-829D55A76018}"/>
              </a:ext>
            </a:extLst>
          </p:cNvPr>
          <p:cNvSpPr>
            <a:spLocks noGrp="1"/>
          </p:cNvSpPr>
          <p:nvPr>
            <p:ph type="title"/>
          </p:nvPr>
        </p:nvSpPr>
        <p:spPr/>
        <p:txBody>
          <a:bodyPr/>
          <a:lstStyle/>
          <a:p>
            <a:r>
              <a:rPr lang="en-US" dirty="0"/>
              <a:t>Platinum Preserve™️</a:t>
            </a:r>
          </a:p>
        </p:txBody>
      </p:sp>
      <p:sp>
        <p:nvSpPr>
          <p:cNvPr id="3" name="Content Placeholder 2">
            <a:extLst>
              <a:ext uri="{FF2B5EF4-FFF2-40B4-BE49-F238E27FC236}">
                <a16:creationId xmlns:a16="http://schemas.microsoft.com/office/drawing/2014/main" id="{B01A16E8-73C1-F5B0-D640-AE818F69A89C}"/>
              </a:ext>
            </a:extLst>
          </p:cNvPr>
          <p:cNvSpPr>
            <a:spLocks noGrp="1"/>
          </p:cNvSpPr>
          <p:nvPr>
            <p:ph idx="1"/>
          </p:nvPr>
        </p:nvSpPr>
        <p:spPr>
          <a:xfrm>
            <a:off x="625927" y="1315616"/>
            <a:ext cx="10528300" cy="4211374"/>
          </a:xfrm>
          <a:ln>
            <a:solidFill>
              <a:srgbClr val="76777B"/>
            </a:solidFill>
          </a:ln>
        </p:spPr>
        <p:txBody>
          <a:bodyPr/>
          <a:lstStyle/>
          <a:p>
            <a:pPr lvl="0"/>
            <a:r>
              <a:rPr lang="en-US" dirty="0"/>
              <a:t>Offers homeowners a way to access their home equity while safeguarding a portion for future needs or to leave a legacy</a:t>
            </a:r>
          </a:p>
          <a:p>
            <a:pPr lvl="1"/>
            <a:r>
              <a:rPr lang="en-US" dirty="0"/>
              <a:t>Available exclusively with fixed-rate Platinum Max loans</a:t>
            </a:r>
          </a:p>
          <a:p>
            <a:pPr lvl="1"/>
            <a:r>
              <a:rPr lang="en-US" dirty="0"/>
              <a:t>Borrowers tap into their home equity now while reserving 10-40% for the future</a:t>
            </a:r>
          </a:p>
          <a:p>
            <a:pPr lvl="0"/>
            <a:r>
              <a:rPr lang="en-US" dirty="0"/>
              <a:t>Ideal for clients who want to:</a:t>
            </a:r>
          </a:p>
          <a:p>
            <a:pPr lvl="1">
              <a:buClr>
                <a:srgbClr val="8CC640"/>
              </a:buClr>
            </a:pPr>
            <a:r>
              <a:rPr lang="en-US" dirty="0">
                <a:solidFill>
                  <a:schemeClr val="bg1">
                    <a:lumMod val="50000"/>
                  </a:schemeClr>
                </a:solidFill>
              </a:rPr>
              <a:t>Safeguard a portion of their equity to </a:t>
            </a:r>
            <a:r>
              <a:rPr lang="en-US" b="1" dirty="0">
                <a:solidFill>
                  <a:schemeClr val="bg1">
                    <a:lumMod val="50000"/>
                  </a:schemeClr>
                </a:solidFill>
              </a:rPr>
              <a:t>protect their legacy </a:t>
            </a:r>
            <a:r>
              <a:rPr lang="en-US" dirty="0">
                <a:solidFill>
                  <a:schemeClr val="bg1">
                    <a:lumMod val="50000"/>
                  </a:schemeClr>
                </a:solidFill>
              </a:rPr>
              <a:t>and leave as an inheritance</a:t>
            </a:r>
          </a:p>
          <a:p>
            <a:pPr lvl="1">
              <a:buClr>
                <a:srgbClr val="8CC640"/>
              </a:buClr>
            </a:pPr>
            <a:r>
              <a:rPr lang="en-US" dirty="0">
                <a:solidFill>
                  <a:schemeClr val="bg1">
                    <a:lumMod val="50000"/>
                  </a:schemeClr>
                </a:solidFill>
              </a:rPr>
              <a:t>Create a </a:t>
            </a:r>
            <a:r>
              <a:rPr lang="en-US" b="1" dirty="0">
                <a:solidFill>
                  <a:schemeClr val="bg1">
                    <a:lumMod val="50000"/>
                  </a:schemeClr>
                </a:solidFill>
              </a:rPr>
              <a:t>financial cushion </a:t>
            </a:r>
            <a:r>
              <a:rPr lang="en-US" dirty="0">
                <a:solidFill>
                  <a:schemeClr val="bg1">
                    <a:lumMod val="50000"/>
                  </a:schemeClr>
                </a:solidFill>
              </a:rPr>
              <a:t>while still accessing a lump sum of cash</a:t>
            </a:r>
          </a:p>
          <a:p>
            <a:pPr lvl="1">
              <a:buClr>
                <a:srgbClr val="8CC640"/>
              </a:buClr>
            </a:pPr>
            <a:r>
              <a:rPr lang="en-US" dirty="0">
                <a:solidFill>
                  <a:schemeClr val="bg1">
                    <a:lumMod val="50000"/>
                  </a:schemeClr>
                </a:solidFill>
              </a:rPr>
              <a:t>Avoid upfront initial mortgage insurance premium (IMIP) costs of traditional reverse mortgages and maintain</a:t>
            </a:r>
            <a:r>
              <a:rPr lang="en-US" b="1" dirty="0">
                <a:solidFill>
                  <a:schemeClr val="bg1">
                    <a:lumMod val="50000"/>
                  </a:schemeClr>
                </a:solidFill>
              </a:rPr>
              <a:t> long-term security</a:t>
            </a:r>
          </a:p>
          <a:p>
            <a:pPr lvl="1">
              <a:buClr>
                <a:srgbClr val="8CC640"/>
              </a:buClr>
            </a:pPr>
            <a:r>
              <a:rPr lang="en-US" dirty="0">
                <a:solidFill>
                  <a:schemeClr val="bg1">
                    <a:lumMod val="50000"/>
                  </a:schemeClr>
                </a:solidFill>
              </a:rPr>
              <a:t>Have </a:t>
            </a:r>
            <a:r>
              <a:rPr lang="en-US" b="1" dirty="0">
                <a:solidFill>
                  <a:schemeClr val="bg1">
                    <a:lumMod val="50000"/>
                  </a:schemeClr>
                </a:solidFill>
              </a:rPr>
              <a:t>peace of mind </a:t>
            </a:r>
            <a:r>
              <a:rPr lang="en-US" dirty="0">
                <a:solidFill>
                  <a:schemeClr val="bg1">
                    <a:lumMod val="50000"/>
                  </a:schemeClr>
                </a:solidFill>
              </a:rPr>
              <a:t>knowing their estate and heirs are protected</a:t>
            </a:r>
            <a:r>
              <a:rPr lang="en-US" dirty="0"/>
              <a:t> </a:t>
            </a:r>
          </a:p>
          <a:p>
            <a:pPr lvl="1"/>
            <a:endParaRPr lang="en-US" sz="1800" dirty="0"/>
          </a:p>
          <a:p>
            <a:pPr marL="457200" lvl="1" indent="0">
              <a:buNone/>
            </a:pPr>
            <a:endParaRPr lang="en-US" sz="1800" dirty="0"/>
          </a:p>
        </p:txBody>
      </p:sp>
      <p:sp>
        <p:nvSpPr>
          <p:cNvPr id="4" name="Slide Number Placeholder 3">
            <a:extLst>
              <a:ext uri="{FF2B5EF4-FFF2-40B4-BE49-F238E27FC236}">
                <a16:creationId xmlns:a16="http://schemas.microsoft.com/office/drawing/2014/main" id="{D4193946-01DC-1FD7-F978-7DCB0688CD1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936134B3-B338-C43A-4AA9-E496FD6B5A4C}"/>
              </a:ext>
            </a:extLst>
          </p:cNvPr>
          <p:cNvSpPr txBox="1"/>
          <p:nvPr/>
        </p:nvSpPr>
        <p:spPr>
          <a:xfrm>
            <a:off x="530677" y="6155278"/>
            <a:ext cx="101083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6777B"/>
                </a:solidFill>
                <a:effectLst/>
                <a:uLnTx/>
                <a:uFillTx/>
                <a:latin typeface="Calibri" panose="020F0502020204030204"/>
                <a:ea typeface="Aptos" panose="020B0004020202020204" pitchFamily="34" charset="0"/>
                <a:cs typeface="Aptos" panose="020B0004020202020204" pitchFamily="34" charset="0"/>
              </a:rPr>
              <a:t>“Platinum Preserve” is an option available in certain states which, if chosen, allows borrowers to preserve a percentage of the equity of the property, under certain circumstances, at the conclusion of the loan. Subject to terms and conditions of the Platinum Preserve program. Please contact Longbridge Financial LLC for more details.</a:t>
            </a:r>
            <a:endParaRPr kumimoji="0" lang="en-US" sz="1000" b="0" i="0" u="none" strike="noStrike" kern="1200" cap="none" spc="0" normalizeH="0" baseline="0" noProof="0" dirty="0">
              <a:ln>
                <a:noFill/>
              </a:ln>
              <a:solidFill>
                <a:srgbClr val="76777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33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95EABF-0A4F-7D2C-B208-B475604570A4}"/>
              </a:ext>
            </a:extLst>
          </p:cNvPr>
          <p:cNvSpPr/>
          <p:nvPr/>
        </p:nvSpPr>
        <p:spPr>
          <a:xfrm>
            <a:off x="11695610" y="-65988"/>
            <a:ext cx="568662" cy="1216058"/>
          </a:xfrm>
          <a:prstGeom prst="rect">
            <a:avLst/>
          </a:prstGeom>
          <a:solidFill>
            <a:srgbClr val="9EC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951A795-8C51-57D4-3C4C-89473FDE98EC}"/>
              </a:ext>
            </a:extLst>
          </p:cNvPr>
          <p:cNvSpPr/>
          <p:nvPr/>
        </p:nvSpPr>
        <p:spPr>
          <a:xfrm>
            <a:off x="11695610" y="1150070"/>
            <a:ext cx="568662" cy="5788058"/>
          </a:xfrm>
          <a:prstGeom prst="rect">
            <a:avLst/>
          </a:prstGeom>
          <a:solidFill>
            <a:srgbClr val="125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0C112620-2208-6912-3048-43636892D24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5" name="Content Placeholder 14">
            <a:extLst>
              <a:ext uri="{FF2B5EF4-FFF2-40B4-BE49-F238E27FC236}">
                <a16:creationId xmlns:a16="http://schemas.microsoft.com/office/drawing/2014/main" id="{2F649902-5D3C-490C-2340-FF4207FE10E4}"/>
              </a:ext>
            </a:extLst>
          </p:cNvPr>
          <p:cNvSpPr>
            <a:spLocks noGrp="1"/>
          </p:cNvSpPr>
          <p:nvPr>
            <p:ph idx="1"/>
          </p:nvPr>
        </p:nvSpPr>
        <p:spPr/>
        <p:txBody>
          <a:bodyPr/>
          <a:lstStyle/>
          <a:p>
            <a:r>
              <a:rPr lang="en-US" dirty="0"/>
              <a:t>Line of credit with a fixed-rate</a:t>
            </a:r>
            <a:r>
              <a:rPr lang="en-US" baseline="30000" dirty="0"/>
              <a:t>1</a:t>
            </a:r>
            <a:r>
              <a:rPr lang="en-US" dirty="0"/>
              <a:t> per draw </a:t>
            </a:r>
            <a:r>
              <a:rPr lang="en-US" b="0" dirty="0"/>
              <a:t>secured by the borrower’s home equity</a:t>
            </a:r>
          </a:p>
          <a:p>
            <a:r>
              <a:rPr lang="en-US" dirty="0"/>
              <a:t>Interest-only payments </a:t>
            </a:r>
            <a:r>
              <a:rPr lang="en-US" b="0" dirty="0"/>
              <a:t>for the life of the loan (borrowers must meet loan obligations, keeping current with property taxes, insurance, and maintenance)</a:t>
            </a:r>
          </a:p>
          <a:p>
            <a:r>
              <a:rPr lang="en-US" b="0" dirty="0"/>
              <a:t>Principal repaid when a maturity event occurs, such as if the home is sold or if the borrower no longer meets loan terms</a:t>
            </a:r>
          </a:p>
          <a:p>
            <a:r>
              <a:rPr lang="en-US" b="0" dirty="0"/>
              <a:t>Fully automated, online process with fast access to funds</a:t>
            </a:r>
            <a:br>
              <a:rPr lang="en-US" b="0" dirty="0"/>
            </a:br>
            <a:endParaRPr lang="en-US" b="0" dirty="0"/>
          </a:p>
        </p:txBody>
      </p:sp>
      <p:pic>
        <p:nvPicPr>
          <p:cNvPr id="17" name="Content Placeholder 16">
            <a:extLst>
              <a:ext uri="{FF2B5EF4-FFF2-40B4-BE49-F238E27FC236}">
                <a16:creationId xmlns:a16="http://schemas.microsoft.com/office/drawing/2014/main" id="{AB033F6B-E384-C504-11ED-7585AD585C0E}"/>
              </a:ext>
            </a:extLst>
          </p:cNvPr>
          <p:cNvPicPr>
            <a:picLocks noGrp="1" noChangeAspect="1"/>
          </p:cNvPicPr>
          <p:nvPr>
            <p:ph sz="quarter" idx="10"/>
          </p:nvPr>
        </p:nvPicPr>
        <p:blipFill>
          <a:blip r:embed="rId2">
            <a:extLst>
              <a:ext uri="{96DAC541-7B7A-43D3-8B79-37D633B846F1}">
                <asvg:svgBlip xmlns:asvg="http://schemas.microsoft.com/office/drawing/2016/SVG/main" r:embed="rId3"/>
              </a:ext>
            </a:extLst>
          </a:blip>
          <a:stretch>
            <a:fillRect/>
          </a:stretch>
        </p:blipFill>
        <p:spPr>
          <a:xfrm>
            <a:off x="11746057" y="541304"/>
            <a:ext cx="396586" cy="122026"/>
          </a:xfrm>
        </p:spPr>
      </p:pic>
      <p:sp>
        <p:nvSpPr>
          <p:cNvPr id="21" name="Rectangle 20">
            <a:extLst>
              <a:ext uri="{FF2B5EF4-FFF2-40B4-BE49-F238E27FC236}">
                <a16:creationId xmlns:a16="http://schemas.microsoft.com/office/drawing/2014/main" id="{97E57271-8BD6-9DF7-E772-8E8107482530}"/>
              </a:ext>
            </a:extLst>
          </p:cNvPr>
          <p:cNvSpPr/>
          <p:nvPr/>
        </p:nvSpPr>
        <p:spPr>
          <a:xfrm>
            <a:off x="438150" y="228600"/>
            <a:ext cx="1209675" cy="312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Graphic 22">
            <a:extLst>
              <a:ext uri="{FF2B5EF4-FFF2-40B4-BE49-F238E27FC236}">
                <a16:creationId xmlns:a16="http://schemas.microsoft.com/office/drawing/2014/main" id="{88935B2D-FA08-BBE9-F416-3475A4DDF9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3227" y="526123"/>
            <a:ext cx="5282747" cy="623947"/>
          </a:xfrm>
          <a:prstGeom prst="rect">
            <a:avLst/>
          </a:prstGeom>
        </p:spPr>
      </p:pic>
      <p:sp>
        <p:nvSpPr>
          <p:cNvPr id="24" name="Content Placeholder 4">
            <a:extLst>
              <a:ext uri="{FF2B5EF4-FFF2-40B4-BE49-F238E27FC236}">
                <a16:creationId xmlns:a16="http://schemas.microsoft.com/office/drawing/2014/main" id="{7892A8ED-B47C-AC22-C05E-F4CE69FE9AFE}"/>
              </a:ext>
            </a:extLst>
          </p:cNvPr>
          <p:cNvSpPr txBox="1">
            <a:spLocks/>
          </p:cNvSpPr>
          <p:nvPr/>
        </p:nvSpPr>
        <p:spPr>
          <a:xfrm>
            <a:off x="521787" y="5939136"/>
            <a:ext cx="10620830" cy="623947"/>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rgbClr val="76777B"/>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30000" noProof="0" dirty="0">
                <a:ln>
                  <a:noFill/>
                </a:ln>
                <a:solidFill>
                  <a:srgbClr val="7F7F7F"/>
                </a:solidFill>
                <a:effectLst/>
                <a:uLnTx/>
                <a:uFillTx/>
                <a:latin typeface="Calibri" panose="020F0502020204030204" pitchFamily="34" charset="0"/>
                <a:ea typeface="+mn-ea"/>
                <a:cs typeface="+mn-cs"/>
              </a:rPr>
              <a:t>1</a:t>
            </a:r>
            <a:r>
              <a:rPr kumimoji="0" lang="en-US" sz="8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 HELOC For Seniors™ is an open-end product where a minimum of 80% and up to a maximum of 100% of the full loan amount (less the origination fee and costs) must be drawn at closing. The initial amount funded at origination will be based on a fixed rate; however, this product contains an additional draw feature. As the borrower repays the balance on the line, the borrower may make additional draws during the 10 year draw period. If the borrower elects to make an additional draw, the interest rate for that draw will be set as of the date of the draw and will be based on an Index, which is the Prime Rate published in the Wall Street Journal for the calendar month preceding the date of the additional draw, plus a fixed margin. </a:t>
            </a:r>
            <a:r>
              <a:rPr kumimoji="0" lang="en-US" sz="800" b="1"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Accordingly, the fixed rate for any additional draw may be higher than the fixed rate for the initial draw.</a:t>
            </a:r>
          </a:p>
        </p:txBody>
      </p:sp>
    </p:spTree>
    <p:extLst>
      <p:ext uri="{BB962C8B-B14F-4D97-AF65-F5344CB8AC3E}">
        <p14:creationId xmlns:p14="http://schemas.microsoft.com/office/powerpoint/2010/main" val="506506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9B90C-742B-7F67-F1EA-57BCFA4E46B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E2A0FA0-5352-7DEB-C4D7-1235BCAF6809}"/>
              </a:ext>
            </a:extLst>
          </p:cNvPr>
          <p:cNvSpPr/>
          <p:nvPr/>
        </p:nvSpPr>
        <p:spPr>
          <a:xfrm>
            <a:off x="11695610" y="-65988"/>
            <a:ext cx="568662" cy="1216058"/>
          </a:xfrm>
          <a:prstGeom prst="rect">
            <a:avLst/>
          </a:prstGeom>
          <a:solidFill>
            <a:srgbClr val="9EC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DCC814B-FB19-CB92-D27B-9E860FE55064}"/>
              </a:ext>
            </a:extLst>
          </p:cNvPr>
          <p:cNvSpPr/>
          <p:nvPr/>
        </p:nvSpPr>
        <p:spPr>
          <a:xfrm>
            <a:off x="11695610" y="1150070"/>
            <a:ext cx="568662" cy="5788058"/>
          </a:xfrm>
          <a:prstGeom prst="rect">
            <a:avLst/>
          </a:prstGeom>
          <a:solidFill>
            <a:srgbClr val="125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DC849776-BA0A-C87E-5F8B-44A933265EF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7" name="Content Placeholder 16">
            <a:extLst>
              <a:ext uri="{FF2B5EF4-FFF2-40B4-BE49-F238E27FC236}">
                <a16:creationId xmlns:a16="http://schemas.microsoft.com/office/drawing/2014/main" id="{03850B08-80B3-4F08-5EE8-FC516095410A}"/>
              </a:ext>
            </a:extLst>
          </p:cNvPr>
          <p:cNvPicPr>
            <a:picLocks noGrp="1" noChangeAspect="1"/>
          </p:cNvPicPr>
          <p:nvPr>
            <p:ph sz="quarter" idx="10"/>
          </p:nvPr>
        </p:nvPicPr>
        <p:blipFill>
          <a:blip r:embed="rId2">
            <a:extLst>
              <a:ext uri="{96DAC541-7B7A-43D3-8B79-37D633B846F1}">
                <asvg:svgBlip xmlns:asvg="http://schemas.microsoft.com/office/drawing/2016/SVG/main" r:embed="rId3"/>
              </a:ext>
            </a:extLst>
          </a:blip>
          <a:stretch>
            <a:fillRect/>
          </a:stretch>
        </p:blipFill>
        <p:spPr>
          <a:xfrm>
            <a:off x="11746057" y="541304"/>
            <a:ext cx="396586" cy="122026"/>
          </a:xfrm>
        </p:spPr>
      </p:pic>
      <p:sp>
        <p:nvSpPr>
          <p:cNvPr id="21" name="Rectangle 20">
            <a:extLst>
              <a:ext uri="{FF2B5EF4-FFF2-40B4-BE49-F238E27FC236}">
                <a16:creationId xmlns:a16="http://schemas.microsoft.com/office/drawing/2014/main" id="{BB3F984C-D598-EFFF-A22C-DB406BC669B1}"/>
              </a:ext>
            </a:extLst>
          </p:cNvPr>
          <p:cNvSpPr/>
          <p:nvPr/>
        </p:nvSpPr>
        <p:spPr>
          <a:xfrm>
            <a:off x="438150" y="228600"/>
            <a:ext cx="1209675" cy="312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Content Placeholder 4">
            <a:extLst>
              <a:ext uri="{FF2B5EF4-FFF2-40B4-BE49-F238E27FC236}">
                <a16:creationId xmlns:a16="http://schemas.microsoft.com/office/drawing/2014/main" id="{635A4BBD-385D-D0C5-2906-513C4D5417A9}"/>
              </a:ext>
            </a:extLst>
          </p:cNvPr>
          <p:cNvSpPr txBox="1">
            <a:spLocks/>
          </p:cNvSpPr>
          <p:nvPr/>
        </p:nvSpPr>
        <p:spPr>
          <a:xfrm>
            <a:off x="521787" y="5591176"/>
            <a:ext cx="10620830" cy="971908"/>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rgbClr val="76777B"/>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30000" noProof="0" dirty="0">
                <a:ln>
                  <a:noFill/>
                </a:ln>
                <a:solidFill>
                  <a:srgbClr val="76777B"/>
                </a:solidFill>
                <a:effectLst/>
                <a:uLnTx/>
                <a:uFillTx/>
                <a:latin typeface="Aptos" panose="02110004020202020204"/>
                <a:ea typeface="Aptos" panose="020B0004020202020204" pitchFamily="34" charset="0"/>
                <a:cs typeface="Aptos" panose="020B0004020202020204" pitchFamily="34" charset="0"/>
              </a:rPr>
              <a:t>1</a:t>
            </a:r>
            <a:r>
              <a:rPr kumimoji="0" lang="en-US" sz="800" b="0" i="0" u="none" strike="noStrike" kern="1200" cap="none" spc="0" normalizeH="0" baseline="0" noProof="0" dirty="0">
                <a:ln>
                  <a:noFill/>
                </a:ln>
                <a:solidFill>
                  <a:srgbClr val="76777B"/>
                </a:solidFill>
                <a:effectLst/>
                <a:uLnTx/>
                <a:uFillTx/>
                <a:latin typeface="Aptos" panose="02110004020202020204"/>
                <a:ea typeface="Aptos" panose="020B0004020202020204" pitchFamily="34" charset="0"/>
                <a:cs typeface="Aptos" panose="020B0004020202020204" pitchFamily="34" charset="0"/>
              </a:rPr>
              <a:t> Loan obligations must be met, like keeping current with property taxes, insurance, and maintenance</a:t>
            </a:r>
            <a:br>
              <a:rPr kumimoji="0" lang="en-US" sz="800" b="0" i="0" u="none" strike="noStrike" kern="1200" cap="none" spc="0" normalizeH="0" baseline="0" noProof="0" dirty="0">
                <a:ln>
                  <a:noFill/>
                </a:ln>
                <a:solidFill>
                  <a:srgbClr val="76777B"/>
                </a:solidFill>
                <a:effectLst/>
                <a:uLnTx/>
                <a:uFillTx/>
                <a:latin typeface="Aptos" panose="02110004020202020204"/>
                <a:ea typeface="Aptos" panose="020B0004020202020204" pitchFamily="34" charset="0"/>
                <a:cs typeface="Aptos" panose="020B0004020202020204" pitchFamily="34" charset="0"/>
              </a:rPr>
            </a:br>
            <a:r>
              <a:rPr kumimoji="0" lang="en-US" sz="800" b="0" i="0" u="none" strike="noStrike" kern="1200" cap="none" spc="0" normalizeH="0" baseline="30000" noProof="0" dirty="0">
                <a:ln>
                  <a:noFill/>
                </a:ln>
                <a:solidFill>
                  <a:srgbClr val="76777B"/>
                </a:solidFill>
                <a:effectLst/>
                <a:uLnTx/>
                <a:uFillTx/>
                <a:latin typeface="Aptos" panose="02110004020202020204"/>
                <a:ea typeface="Aptos" panose="020B0004020202020204" pitchFamily="34" charset="0"/>
                <a:cs typeface="Aptos" panose="020B0004020202020204" pitchFamily="34" charset="0"/>
              </a:rPr>
              <a:t>2</a:t>
            </a:r>
            <a:r>
              <a:rPr kumimoji="0" lang="en-US" sz="800" b="0" i="0" u="none" strike="noStrike" kern="1200" cap="none" spc="0" normalizeH="0" baseline="0" noProof="0" dirty="0">
                <a:ln>
                  <a:noFill/>
                </a:ln>
                <a:solidFill>
                  <a:srgbClr val="76777B"/>
                </a:solidFill>
                <a:effectLst/>
                <a:uLnTx/>
                <a:uFillTx/>
                <a:latin typeface="Aptos" panose="02110004020202020204"/>
                <a:ea typeface="Aptos" panose="020B0004020202020204" pitchFamily="34" charset="0"/>
                <a:cs typeface="Aptos" panose="020B0004020202020204" pitchFamily="34" charset="0"/>
              </a:rPr>
              <a:t> HELOC For Seniors™ is an open-end product where a minimum of 80% and up to a maximum of 100% of the full loan amount (less the origination fee and costs) must be drawn at closing. The initial amount funded at origination will be based on a fixed rate; however, this product contains an additional draw feature. As the borrower repays the balance on the line, the borrower may make additional draws during the 10-year draw period. If the borrower elects to make an additional draw, the interest rate for that draw will be set as of the date of the draw and will be based on an Index, which is the Prime Rate published in the Wall Street Journal for the calendar month preceding the date of the additional draw, plus a fixed margin. </a:t>
            </a:r>
            <a:r>
              <a:rPr kumimoji="0" lang="en-US" sz="800" b="1" i="0" u="none" strike="noStrike" kern="1200" cap="none" spc="0" normalizeH="0" baseline="0" noProof="0" dirty="0">
                <a:ln>
                  <a:noFill/>
                </a:ln>
                <a:solidFill>
                  <a:srgbClr val="76777B"/>
                </a:solidFill>
                <a:effectLst/>
                <a:uLnTx/>
                <a:uFillTx/>
                <a:latin typeface="Aptos" panose="02110004020202020204"/>
                <a:ea typeface="Aptos" panose="020B0004020202020204" pitchFamily="34" charset="0"/>
                <a:cs typeface="Aptos" panose="020B0004020202020204" pitchFamily="34" charset="0"/>
              </a:rPr>
              <a:t>Accordingly, the fixed rate for any additional draw may be higher than the fixed rate for the initial draw.</a:t>
            </a:r>
            <a:br>
              <a:rPr kumimoji="0" lang="en-US" sz="800" b="1" i="0" u="none" strike="noStrike" kern="1200" cap="none" spc="0" normalizeH="0" baseline="0" noProof="0" dirty="0">
                <a:ln>
                  <a:noFill/>
                </a:ln>
                <a:solidFill>
                  <a:srgbClr val="76777B"/>
                </a:solidFill>
                <a:effectLst/>
                <a:uLnTx/>
                <a:uFillTx/>
                <a:latin typeface="Aptos" panose="02110004020202020204"/>
                <a:ea typeface="+mn-ea"/>
                <a:cs typeface="+mn-cs"/>
              </a:rPr>
            </a:br>
            <a:r>
              <a:rPr kumimoji="0" lang="en-US" sz="800" b="0" i="0" u="none" strike="noStrike" kern="1200" cap="none" spc="0" normalizeH="0" baseline="30000" noProof="0" dirty="0">
                <a:ln>
                  <a:noFill/>
                </a:ln>
                <a:solidFill>
                  <a:srgbClr val="76777B"/>
                </a:solidFill>
                <a:effectLst/>
                <a:uLnTx/>
                <a:uFillTx/>
                <a:latin typeface="Aptos" panose="02110004020202020204"/>
                <a:ea typeface="Aptos" panose="020B0004020202020204" pitchFamily="34" charset="0"/>
                <a:cs typeface="Aptos" panose="020B0004020202020204" pitchFamily="34" charset="0"/>
              </a:rPr>
              <a:t>3</a:t>
            </a:r>
            <a:r>
              <a:rPr kumimoji="0" lang="en-US" sz="800" b="0" i="0" u="none" strike="noStrike" kern="1200" cap="none" spc="0" normalizeH="0" baseline="0" noProof="0" dirty="0">
                <a:ln>
                  <a:noFill/>
                </a:ln>
                <a:solidFill>
                  <a:srgbClr val="76777B"/>
                </a:solidFill>
                <a:effectLst/>
                <a:uLnTx/>
                <a:uFillTx/>
                <a:latin typeface="Aptos" panose="02110004020202020204"/>
                <a:ea typeface="Aptos" panose="020B0004020202020204" pitchFamily="34" charset="0"/>
                <a:cs typeface="Aptos" panose="020B0004020202020204" pitchFamily="34" charset="0"/>
              </a:rPr>
              <a:t> </a:t>
            </a:r>
            <a:r>
              <a:rPr kumimoji="0" lang="en-US" sz="800" b="0" i="0" u="none" strike="noStrike" kern="1200" cap="none" spc="0" normalizeH="0" baseline="0" noProof="0" dirty="0">
                <a:ln>
                  <a:noFill/>
                </a:ln>
                <a:solidFill>
                  <a:srgbClr val="76777B"/>
                </a:solidFill>
                <a:effectLst/>
                <a:uLnTx/>
                <a:uFillTx/>
                <a:latin typeface="Calibri" panose="020F0502020204030204" pitchFamily="34" charset="0"/>
                <a:ea typeface="+mn-ea"/>
                <a:cs typeface="+mn-cs"/>
              </a:rPr>
              <a:t>Unless a lower loan amount is required under applicable law, </a:t>
            </a:r>
            <a:r>
              <a:rPr kumimoji="0" lang="en-US" sz="800" b="0" i="0" u="none" strike="noStrike" kern="1200" cap="none" spc="0" normalizeH="0" baseline="0" noProof="0" dirty="0">
                <a:ln>
                  <a:noFill/>
                </a:ln>
                <a:solidFill>
                  <a:srgbClr val="76777B"/>
                </a:solidFill>
                <a:effectLst/>
                <a:uLnTx/>
                <a:uFillTx/>
                <a:latin typeface="Aptos" panose="02110004020202020204"/>
                <a:ea typeface="+mn-ea"/>
                <a:cs typeface="+mn-cs"/>
              </a:rPr>
              <a:t>l</a:t>
            </a:r>
            <a:r>
              <a:rPr kumimoji="0" lang="en-US" sz="800" b="0" i="0" u="none" strike="noStrike" kern="1200" cap="none" spc="0" normalizeH="0" baseline="0" noProof="0" dirty="0">
                <a:ln>
                  <a:noFill/>
                </a:ln>
                <a:solidFill>
                  <a:srgbClr val="76777B"/>
                </a:solidFill>
                <a:effectLst/>
                <a:uLnTx/>
                <a:uFillTx/>
                <a:latin typeface="Aptos" panose="02110004020202020204"/>
                <a:ea typeface="Aptos" panose="020B0004020202020204" pitchFamily="34" charset="0"/>
                <a:cs typeface="Aptos" panose="020B0004020202020204" pitchFamily="34" charset="0"/>
              </a:rPr>
              <a:t>oan amounts range from a minimum of $50,000 to a maximum of $400,000. Your maximum loan amount may be lower than $400,000, and will ultimately depend on your home value, lien position, credit profile, verified income amount, and equity available at the time of application. We determine home value and resulting equity through independent data sources and automated valuation models.</a:t>
            </a:r>
          </a:p>
        </p:txBody>
      </p:sp>
      <p:sp>
        <p:nvSpPr>
          <p:cNvPr id="2" name="Title 1">
            <a:extLst>
              <a:ext uri="{FF2B5EF4-FFF2-40B4-BE49-F238E27FC236}">
                <a16:creationId xmlns:a16="http://schemas.microsoft.com/office/drawing/2014/main" id="{3D70C19A-C25F-60BE-7CD3-7087B0725E44}"/>
              </a:ext>
            </a:extLst>
          </p:cNvPr>
          <p:cNvSpPr>
            <a:spLocks noGrp="1"/>
          </p:cNvSpPr>
          <p:nvPr>
            <p:ph type="title"/>
          </p:nvPr>
        </p:nvSpPr>
        <p:spPr>
          <a:xfrm>
            <a:off x="625927" y="570399"/>
            <a:ext cx="10515600" cy="745217"/>
          </a:xfrm>
        </p:spPr>
        <p:txBody>
          <a:bodyPr/>
          <a:lstStyle/>
          <a:p>
            <a:r>
              <a:rPr lang="en-US" dirty="0">
                <a:solidFill>
                  <a:srgbClr val="12595F"/>
                </a:solidFill>
              </a:rPr>
              <a:t>Traditional HELOC vs HELOC For Seniors®</a:t>
            </a:r>
          </a:p>
        </p:txBody>
      </p:sp>
      <p:graphicFrame>
        <p:nvGraphicFramePr>
          <p:cNvPr id="8" name="Table 7">
            <a:extLst>
              <a:ext uri="{FF2B5EF4-FFF2-40B4-BE49-F238E27FC236}">
                <a16:creationId xmlns:a16="http://schemas.microsoft.com/office/drawing/2014/main" id="{DA3B2C13-27F3-C303-755C-C8E512BE865D}"/>
              </a:ext>
            </a:extLst>
          </p:cNvPr>
          <p:cNvGraphicFramePr>
            <a:graphicFrameLocks noGrp="1"/>
          </p:cNvGraphicFramePr>
          <p:nvPr/>
        </p:nvGraphicFramePr>
        <p:xfrm>
          <a:off x="759277" y="1656797"/>
          <a:ext cx="10248900" cy="3593198"/>
        </p:xfrm>
        <a:graphic>
          <a:graphicData uri="http://schemas.openxmlformats.org/drawingml/2006/table">
            <a:tbl>
              <a:tblPr firstRow="1" bandRow="1">
                <a:tableStyleId>{5C22544A-7EE6-4342-B048-85BDC9FD1C3A}</a:tableStyleId>
              </a:tblPr>
              <a:tblGrid>
                <a:gridCol w="4397525">
                  <a:extLst>
                    <a:ext uri="{9D8B030D-6E8A-4147-A177-3AD203B41FA5}">
                      <a16:colId xmlns:a16="http://schemas.microsoft.com/office/drawing/2014/main" val="486324972"/>
                    </a:ext>
                  </a:extLst>
                </a:gridCol>
                <a:gridCol w="5851375">
                  <a:extLst>
                    <a:ext uri="{9D8B030D-6E8A-4147-A177-3AD203B41FA5}">
                      <a16:colId xmlns:a16="http://schemas.microsoft.com/office/drawing/2014/main" val="3243163457"/>
                    </a:ext>
                  </a:extLst>
                </a:gridCol>
              </a:tblGrid>
              <a:tr h="859151">
                <a:tc>
                  <a:txBody>
                    <a:bodyPr/>
                    <a:lstStyle/>
                    <a:p>
                      <a:r>
                        <a:rPr lang="en-US" sz="2000" dirty="0">
                          <a:solidFill>
                            <a:srgbClr val="12595F"/>
                          </a:solidFill>
                          <a:latin typeface="+mn-lt"/>
                        </a:rPr>
                        <a:t>Traditional HELOC</a:t>
                      </a:r>
                    </a:p>
                  </a:txBody>
                  <a:tcPr anchor="ctr">
                    <a:lnR w="6350" cap="flat" cmpd="sng" algn="ctr">
                      <a:solidFill>
                        <a:srgbClr val="76777B"/>
                      </a:solidFill>
                      <a:prstDash val="solid"/>
                      <a:round/>
                      <a:headEnd type="none" w="med" len="med"/>
                      <a:tailEnd type="none" w="med" len="med"/>
                    </a:lnR>
                    <a:lnB w="6350" cap="flat" cmpd="sng" algn="ctr">
                      <a:solidFill>
                        <a:srgbClr val="76777B"/>
                      </a:solidFill>
                      <a:prstDash val="solid"/>
                      <a:round/>
                      <a:headEnd type="none" w="med" len="med"/>
                      <a:tailEnd type="none" w="med" len="med"/>
                    </a:lnB>
                    <a:noFill/>
                  </a:tcPr>
                </a:tc>
                <a:tc>
                  <a:txBody>
                    <a:bodyPr/>
                    <a:lstStyle/>
                    <a:p>
                      <a:pPr lvl="1"/>
                      <a:r>
                        <a:rPr lang="en-US" sz="2000" dirty="0">
                          <a:solidFill>
                            <a:srgbClr val="12595F"/>
                          </a:solidFill>
                          <a:latin typeface="+mn-lt"/>
                        </a:rPr>
                        <a:t>HELOC For Seniors®</a:t>
                      </a:r>
                    </a:p>
                  </a:txBody>
                  <a:tcPr anchor="ctr">
                    <a:lnL w="6350" cap="flat" cmpd="sng" algn="ctr">
                      <a:solidFill>
                        <a:srgbClr val="76777B"/>
                      </a:solidFill>
                      <a:prstDash val="solid"/>
                      <a:round/>
                      <a:headEnd type="none" w="med" len="med"/>
                      <a:tailEnd type="none" w="med" len="med"/>
                    </a:lnL>
                    <a:lnB w="6350" cap="flat" cmpd="sng" algn="ctr">
                      <a:solidFill>
                        <a:srgbClr val="76777B"/>
                      </a:solidFill>
                      <a:prstDash val="solid"/>
                      <a:round/>
                      <a:headEnd type="none" w="med" len="med"/>
                      <a:tailEnd type="none" w="med" len="med"/>
                    </a:lnB>
                    <a:noFill/>
                  </a:tcPr>
                </a:tc>
                <a:extLst>
                  <a:ext uri="{0D108BD9-81ED-4DB2-BD59-A6C34878D82A}">
                    <a16:rowId xmlns:a16="http://schemas.microsoft.com/office/drawing/2014/main" val="4156061926"/>
                  </a:ext>
                </a:extLst>
              </a:tr>
              <a:tr h="859151">
                <a:tc>
                  <a:txBody>
                    <a:bodyPr/>
                    <a:lstStyle/>
                    <a:p>
                      <a:r>
                        <a:rPr lang="en-US" sz="1800" b="0" dirty="0">
                          <a:solidFill>
                            <a:srgbClr val="333333"/>
                          </a:solidFill>
                          <a:latin typeface="+mn-lt"/>
                        </a:rPr>
                        <a:t>Monthly payments include both interest and principal</a:t>
                      </a:r>
                    </a:p>
                  </a:txBody>
                  <a:tcPr anchor="ctr">
                    <a:lnR w="6350" cap="flat" cmpd="sng" algn="ctr">
                      <a:solidFill>
                        <a:srgbClr val="76777B"/>
                      </a:solidFill>
                      <a:prstDash val="solid"/>
                      <a:round/>
                      <a:headEnd type="none" w="med" len="med"/>
                      <a:tailEnd type="none" w="med" len="med"/>
                    </a:lnR>
                    <a:lnT w="6350" cap="flat" cmpd="sng" algn="ctr">
                      <a:solidFill>
                        <a:srgbClr val="76777B"/>
                      </a:solidFill>
                      <a:prstDash val="solid"/>
                      <a:round/>
                      <a:headEnd type="none" w="med" len="med"/>
                      <a:tailEnd type="none" w="med" len="med"/>
                    </a:lnT>
                    <a:lnB w="6350" cap="flat" cmpd="sng" algn="ctr">
                      <a:solidFill>
                        <a:srgbClr val="76777B"/>
                      </a:solidFill>
                      <a:prstDash val="solid"/>
                      <a:round/>
                      <a:headEnd type="none" w="med" len="med"/>
                      <a:tailEnd type="none" w="med" len="med"/>
                    </a:lnB>
                    <a:noFill/>
                  </a:tcPr>
                </a:tc>
                <a:tc>
                  <a:txBody>
                    <a:bodyPr/>
                    <a:lstStyle/>
                    <a:p>
                      <a:pPr lvl="1"/>
                      <a:r>
                        <a:rPr lang="en-US" sz="1800" b="1" dirty="0">
                          <a:solidFill>
                            <a:srgbClr val="333333"/>
                          </a:solidFill>
                          <a:latin typeface="+mn-lt"/>
                        </a:rPr>
                        <a:t>Interest-only payments </a:t>
                      </a:r>
                      <a:r>
                        <a:rPr lang="en-US" sz="1800" b="0" dirty="0">
                          <a:solidFill>
                            <a:srgbClr val="333333"/>
                          </a:solidFill>
                          <a:latin typeface="+mn-lt"/>
                        </a:rPr>
                        <a:t>keep monthly costs low and manageable for the life of the loan</a:t>
                      </a:r>
                      <a:r>
                        <a:rPr lang="en-US" sz="1800" b="0" baseline="30000" dirty="0">
                          <a:solidFill>
                            <a:srgbClr val="333333"/>
                          </a:solidFill>
                          <a:latin typeface="+mn-lt"/>
                        </a:rPr>
                        <a:t>1</a:t>
                      </a:r>
                    </a:p>
                  </a:txBody>
                  <a:tcPr anchor="ctr">
                    <a:lnL w="6350" cap="flat" cmpd="sng" algn="ctr">
                      <a:solidFill>
                        <a:srgbClr val="76777B"/>
                      </a:solidFill>
                      <a:prstDash val="solid"/>
                      <a:round/>
                      <a:headEnd type="none" w="med" len="med"/>
                      <a:tailEnd type="none" w="med" len="med"/>
                    </a:lnL>
                    <a:lnT w="6350" cap="flat" cmpd="sng" algn="ctr">
                      <a:solidFill>
                        <a:srgbClr val="76777B"/>
                      </a:solidFill>
                      <a:prstDash val="solid"/>
                      <a:round/>
                      <a:headEnd type="none" w="med" len="med"/>
                      <a:tailEnd type="none" w="med" len="med"/>
                    </a:lnT>
                    <a:lnB w="6350" cap="flat" cmpd="sng" algn="ctr">
                      <a:solidFill>
                        <a:srgbClr val="76777B"/>
                      </a:solidFill>
                      <a:prstDash val="solid"/>
                      <a:round/>
                      <a:headEnd type="none" w="med" len="med"/>
                      <a:tailEnd type="none" w="med" len="med"/>
                    </a:lnB>
                    <a:noFill/>
                  </a:tcPr>
                </a:tc>
                <a:extLst>
                  <a:ext uri="{0D108BD9-81ED-4DB2-BD59-A6C34878D82A}">
                    <a16:rowId xmlns:a16="http://schemas.microsoft.com/office/drawing/2014/main" val="1068666550"/>
                  </a:ext>
                </a:extLst>
              </a:tr>
              <a:tr h="1015745">
                <a:tc>
                  <a:txBody>
                    <a:bodyPr/>
                    <a:lstStyle/>
                    <a:p>
                      <a:r>
                        <a:rPr lang="en-US" sz="1800" b="0" dirty="0">
                          <a:solidFill>
                            <a:srgbClr val="333333"/>
                          </a:solidFill>
                          <a:latin typeface="+mn-lt"/>
                        </a:rPr>
                        <a:t>Variable interest rates can rise over time, resulting in massive, unexpected payment spikes.</a:t>
                      </a:r>
                    </a:p>
                  </a:txBody>
                  <a:tcPr anchor="ctr">
                    <a:lnR w="6350" cap="flat" cmpd="sng" algn="ctr">
                      <a:solidFill>
                        <a:srgbClr val="76777B"/>
                      </a:solidFill>
                      <a:prstDash val="solid"/>
                      <a:round/>
                      <a:headEnd type="none" w="med" len="med"/>
                      <a:tailEnd type="none" w="med" len="med"/>
                    </a:lnR>
                    <a:lnT w="6350" cap="flat" cmpd="sng" algn="ctr">
                      <a:solidFill>
                        <a:srgbClr val="76777B"/>
                      </a:solidFill>
                      <a:prstDash val="solid"/>
                      <a:round/>
                      <a:headEnd type="none" w="med" len="med"/>
                      <a:tailEnd type="none" w="med" len="med"/>
                    </a:lnT>
                    <a:lnB w="6350" cap="flat" cmpd="sng" algn="ctr">
                      <a:solidFill>
                        <a:srgbClr val="76777B"/>
                      </a:solidFill>
                      <a:prstDash val="solid"/>
                      <a:round/>
                      <a:headEnd type="none" w="med" len="med"/>
                      <a:tailEnd type="none" w="med" len="med"/>
                    </a:lnB>
                    <a:noFill/>
                  </a:tcPr>
                </a:tc>
                <a:tc>
                  <a:txBody>
                    <a:bodyPr/>
                    <a:lstStyle/>
                    <a:p>
                      <a:pPr lvl="1"/>
                      <a:r>
                        <a:rPr lang="en-US" sz="1800" b="0" dirty="0">
                          <a:solidFill>
                            <a:srgbClr val="333333"/>
                          </a:solidFill>
                          <a:latin typeface="+mn-lt"/>
                        </a:rPr>
                        <a:t>A </a:t>
                      </a:r>
                      <a:r>
                        <a:rPr lang="en-US" sz="1800" b="1" i="0" dirty="0">
                          <a:solidFill>
                            <a:srgbClr val="333333"/>
                          </a:solidFill>
                          <a:latin typeface="+mn-lt"/>
                        </a:rPr>
                        <a:t>fixed interest rate </a:t>
                      </a:r>
                      <a:r>
                        <a:rPr lang="en-US" sz="1800" b="0" dirty="0">
                          <a:solidFill>
                            <a:srgbClr val="333333"/>
                          </a:solidFill>
                          <a:latin typeface="+mn-lt"/>
                        </a:rPr>
                        <a:t>per draw</a:t>
                      </a:r>
                      <a:r>
                        <a:rPr lang="en-US" sz="1800" b="0" baseline="30000" dirty="0">
                          <a:solidFill>
                            <a:srgbClr val="333333"/>
                          </a:solidFill>
                          <a:latin typeface="+mn-lt"/>
                        </a:rPr>
                        <a:t>2</a:t>
                      </a:r>
                      <a:r>
                        <a:rPr lang="en-US" sz="1800" b="0" dirty="0">
                          <a:solidFill>
                            <a:srgbClr val="333333"/>
                          </a:solidFill>
                          <a:latin typeface="+mn-lt"/>
                        </a:rPr>
                        <a:t> of up to $400,000</a:t>
                      </a:r>
                      <a:r>
                        <a:rPr lang="en-US" sz="1800" b="0" baseline="30000" dirty="0">
                          <a:solidFill>
                            <a:srgbClr val="333333"/>
                          </a:solidFill>
                          <a:latin typeface="+mn-lt"/>
                        </a:rPr>
                        <a:t>3</a:t>
                      </a:r>
                      <a:r>
                        <a:rPr lang="en-US" sz="1800" b="0" dirty="0">
                          <a:solidFill>
                            <a:srgbClr val="333333"/>
                          </a:solidFill>
                          <a:latin typeface="+mn-lt"/>
                        </a:rPr>
                        <a:t> allows financial stability without the risk of payment spikes from variable interest rates.</a:t>
                      </a:r>
                    </a:p>
                  </a:txBody>
                  <a:tcPr anchor="ctr">
                    <a:lnL w="6350" cap="flat" cmpd="sng" algn="ctr">
                      <a:solidFill>
                        <a:srgbClr val="76777B"/>
                      </a:solidFill>
                      <a:prstDash val="solid"/>
                      <a:round/>
                      <a:headEnd type="none" w="med" len="med"/>
                      <a:tailEnd type="none" w="med" len="med"/>
                    </a:lnL>
                    <a:lnT w="6350" cap="flat" cmpd="sng" algn="ctr">
                      <a:solidFill>
                        <a:srgbClr val="76777B"/>
                      </a:solidFill>
                      <a:prstDash val="solid"/>
                      <a:round/>
                      <a:headEnd type="none" w="med" len="med"/>
                      <a:tailEnd type="none" w="med" len="med"/>
                    </a:lnT>
                    <a:lnB w="6350" cap="flat" cmpd="sng" algn="ctr">
                      <a:solidFill>
                        <a:srgbClr val="76777B"/>
                      </a:solidFill>
                      <a:prstDash val="solid"/>
                      <a:round/>
                      <a:headEnd type="none" w="med" len="med"/>
                      <a:tailEnd type="none" w="med" len="med"/>
                    </a:lnB>
                    <a:noFill/>
                  </a:tcPr>
                </a:tc>
                <a:extLst>
                  <a:ext uri="{0D108BD9-81ED-4DB2-BD59-A6C34878D82A}">
                    <a16:rowId xmlns:a16="http://schemas.microsoft.com/office/drawing/2014/main" val="1816670419"/>
                  </a:ext>
                </a:extLst>
              </a:tr>
              <a:tr h="859151">
                <a:tc>
                  <a:txBody>
                    <a:bodyPr/>
                    <a:lstStyle/>
                    <a:p>
                      <a:r>
                        <a:rPr lang="en-US" sz="1800" b="0" dirty="0">
                          <a:solidFill>
                            <a:srgbClr val="333333"/>
                          </a:solidFill>
                          <a:latin typeface="+mn-lt"/>
                        </a:rPr>
                        <a:t>Strict income requirements could make qualifying difficult.</a:t>
                      </a:r>
                    </a:p>
                  </a:txBody>
                  <a:tcPr anchor="ctr">
                    <a:lnR w="6350" cap="flat" cmpd="sng" algn="ctr">
                      <a:solidFill>
                        <a:srgbClr val="76777B"/>
                      </a:solidFill>
                      <a:prstDash val="solid"/>
                      <a:round/>
                      <a:headEnd type="none" w="med" len="med"/>
                      <a:tailEnd type="none" w="med" len="med"/>
                    </a:lnR>
                    <a:lnT w="6350" cap="flat" cmpd="sng" algn="ctr">
                      <a:solidFill>
                        <a:srgbClr val="76777B"/>
                      </a:solidFill>
                      <a:prstDash val="solid"/>
                      <a:round/>
                      <a:headEnd type="none" w="med" len="med"/>
                      <a:tailEnd type="none" w="med" len="med"/>
                    </a:lnT>
                    <a:noFill/>
                  </a:tcPr>
                </a:tc>
                <a:tc>
                  <a:txBody>
                    <a:bodyPr/>
                    <a:lstStyle/>
                    <a:p>
                      <a:pPr lvl="1"/>
                      <a:r>
                        <a:rPr lang="en-US" sz="1800" b="0" dirty="0">
                          <a:solidFill>
                            <a:srgbClr val="333333"/>
                          </a:solidFill>
                          <a:latin typeface="+mn-lt"/>
                        </a:rPr>
                        <a:t>Even on a fixed income, homeowners may qualify based on available home equity.</a:t>
                      </a:r>
                    </a:p>
                  </a:txBody>
                  <a:tcPr anchor="ctr">
                    <a:lnL w="6350" cap="flat" cmpd="sng" algn="ctr">
                      <a:solidFill>
                        <a:srgbClr val="76777B"/>
                      </a:solidFill>
                      <a:prstDash val="solid"/>
                      <a:round/>
                      <a:headEnd type="none" w="med" len="med"/>
                      <a:tailEnd type="none" w="med" len="med"/>
                    </a:lnL>
                    <a:lnT w="6350" cap="flat" cmpd="sng" algn="ctr">
                      <a:solidFill>
                        <a:srgbClr val="76777B"/>
                      </a:solidFill>
                      <a:prstDash val="solid"/>
                      <a:round/>
                      <a:headEnd type="none" w="med" len="med"/>
                      <a:tailEnd type="none" w="med" len="med"/>
                    </a:lnT>
                    <a:noFill/>
                  </a:tcPr>
                </a:tc>
                <a:extLst>
                  <a:ext uri="{0D108BD9-81ED-4DB2-BD59-A6C34878D82A}">
                    <a16:rowId xmlns:a16="http://schemas.microsoft.com/office/drawing/2014/main" val="2394553457"/>
                  </a:ext>
                </a:extLst>
              </a:tr>
            </a:tbl>
          </a:graphicData>
        </a:graphic>
      </p:graphicFrame>
    </p:spTree>
    <p:extLst>
      <p:ext uri="{BB962C8B-B14F-4D97-AF65-F5344CB8AC3E}">
        <p14:creationId xmlns:p14="http://schemas.microsoft.com/office/powerpoint/2010/main" val="2214668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3">
            <a:extLst>
              <a:ext uri="{FF2B5EF4-FFF2-40B4-BE49-F238E27FC236}">
                <a16:creationId xmlns:a16="http://schemas.microsoft.com/office/drawing/2014/main" id="{9769F07B-0B2A-6148-57E9-C83C622F681A}"/>
              </a:ext>
            </a:extLst>
          </p:cNvPr>
          <p:cNvSpPr>
            <a:spLocks noGrp="1"/>
          </p:cNvSpPr>
          <p:nvPr>
            <p:ph type="title"/>
          </p:nvPr>
        </p:nvSpPr>
        <p:spPr/>
        <p:txBody>
          <a:bodyPr/>
          <a:lstStyle/>
          <a:p>
            <a:r>
              <a:rPr lang="en-US" dirty="0"/>
              <a:t>Baby Boomer Housing Wealth is at Historic Levels</a:t>
            </a:r>
          </a:p>
        </p:txBody>
      </p:sp>
      <p:sp>
        <p:nvSpPr>
          <p:cNvPr id="4" name="Slide Number Placeholder 3">
            <a:extLst>
              <a:ext uri="{FF2B5EF4-FFF2-40B4-BE49-F238E27FC236}">
                <a16:creationId xmlns:a16="http://schemas.microsoft.com/office/drawing/2014/main" id="{3081A579-D4AE-4676-E653-82BE3C2A3B67}"/>
              </a:ext>
            </a:extLst>
          </p:cNvPr>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 name="Content Placeholder 5">
            <a:extLst>
              <a:ext uri="{FF2B5EF4-FFF2-40B4-BE49-F238E27FC236}">
                <a16:creationId xmlns:a16="http://schemas.microsoft.com/office/drawing/2014/main" id="{269A61E8-6799-A384-5D35-372FF2BD05BC}"/>
              </a:ext>
            </a:extLst>
          </p:cNvPr>
          <p:cNvSpPr>
            <a:spLocks noGrp="1"/>
          </p:cNvSpPr>
          <p:nvPr>
            <p:ph sz="quarter" idx="10"/>
          </p:nvPr>
        </p:nvSpPr>
        <p:spPr>
          <a:xfrm>
            <a:off x="626289" y="6287599"/>
            <a:ext cx="10620831" cy="275483"/>
          </a:xfrm>
        </p:spPr>
        <p:txBody>
          <a:bodyPr lIns="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76777B"/>
                </a:solidFill>
                <a:effectLst/>
                <a:uLnTx/>
                <a:uFillTx/>
                <a:latin typeface="Calibri" panose="020F0502020204030204" pitchFamily="34" charset="0"/>
                <a:ea typeface="+mn-ea"/>
                <a:cs typeface="+mn-cs"/>
              </a:rPr>
              <a:t> </a:t>
            </a:r>
          </a:p>
          <a:p>
            <a:pPr lvl="0" defTabSz="914400">
              <a:lnSpc>
                <a:spcPct val="100000"/>
              </a:lnSpc>
              <a:spcBef>
                <a:spcPts val="0"/>
              </a:spcBef>
              <a:defRPr/>
            </a:pPr>
            <a:r>
              <a:rPr kumimoji="0" lang="en-US" sz="800" b="0" i="0" u="none" strike="noStrike" kern="1200" cap="none" spc="0" normalizeH="0" baseline="30000" noProof="0" dirty="0">
                <a:ln>
                  <a:noFill/>
                </a:ln>
                <a:solidFill>
                  <a:srgbClr val="828282"/>
                </a:solidFill>
                <a:effectLst/>
                <a:uLnTx/>
                <a:uFillTx/>
                <a:latin typeface="Calibri" panose="020F0502020204030204" pitchFamily="34" charset="0"/>
                <a:ea typeface="+mn-ea"/>
                <a:cs typeface="Calibri" panose="020F0502020204030204" pitchFamily="34" charset="0"/>
              </a:rPr>
              <a:t>1</a:t>
            </a:r>
            <a:r>
              <a:rPr kumimoji="0" lang="en-US" sz="800" b="0" i="0" u="none" strike="noStrike" kern="1200" cap="none" spc="0" normalizeH="0" baseline="0" noProof="0" dirty="0">
                <a:ln>
                  <a:noFill/>
                </a:ln>
                <a:solidFill>
                  <a:srgbClr val="828282"/>
                </a:solidFill>
                <a:effectLst/>
                <a:uLnTx/>
                <a:uFillTx/>
                <a:latin typeface="Calibri" panose="020F0502020204030204" pitchFamily="34" charset="0"/>
                <a:ea typeface="+mn-ea"/>
                <a:cs typeface="Calibri" panose="020F0502020204030204" pitchFamily="34" charset="0"/>
              </a:rPr>
              <a:t> Source: </a:t>
            </a:r>
            <a:r>
              <a:rPr lang="en-US" sz="800" dirty="0">
                <a:solidFill>
                  <a:srgbClr val="828282"/>
                </a:solidFill>
              </a:rPr>
              <a:t>NRMLA/</a:t>
            </a:r>
            <a:r>
              <a:rPr lang="en-US" sz="800" dirty="0" err="1">
                <a:solidFill>
                  <a:srgbClr val="828282"/>
                </a:solidFill>
              </a:rPr>
              <a:t>RiskSpan</a:t>
            </a:r>
            <a:r>
              <a:rPr lang="en-US" sz="800" dirty="0">
                <a:solidFill>
                  <a:srgbClr val="828282"/>
                </a:solidFill>
              </a:rPr>
              <a:t> Reverse Mortgage Market Index . </a:t>
            </a:r>
            <a:r>
              <a:rPr kumimoji="0" lang="en-US" sz="800" b="0" i="0" u="none" strike="noStrike" kern="1200" cap="none" spc="0" normalizeH="0" baseline="0" noProof="0" dirty="0">
                <a:ln>
                  <a:noFill/>
                </a:ln>
                <a:solidFill>
                  <a:srgbClr val="828282"/>
                </a:solidFill>
                <a:effectLst/>
                <a:uLnTx/>
                <a:uFillTx/>
                <a:latin typeface="Calibri" panose="020F0502020204030204" pitchFamily="34" charset="0"/>
                <a:ea typeface="+mn-ea"/>
                <a:cs typeface="Calibri" panose="020F0502020204030204" pitchFamily="34" charset="0"/>
              </a:rPr>
              <a:t>Q3 2025 </a:t>
            </a:r>
            <a:r>
              <a:rPr lang="en-US" dirty="0">
                <a:hlinkClick r:id="rId2"/>
              </a:rPr>
              <a:t>Senior Home Equity Surges to Record $14.66 Trillion in Q3 2025 - NRMLA</a:t>
            </a:r>
            <a:endParaRPr kumimoji="0" lang="en-US" sz="800" b="0" i="0" u="none" strike="noStrike" kern="1200" cap="none" spc="0" normalizeH="0" baseline="0" noProof="0" dirty="0">
              <a:ln>
                <a:noFill/>
              </a:ln>
              <a:solidFill>
                <a:srgbClr val="828282"/>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1FA33C19-06DA-7C7A-1372-E24F554CD1B8}"/>
              </a:ext>
            </a:extLst>
          </p:cNvPr>
          <p:cNvSpPr txBox="1"/>
          <p:nvPr/>
        </p:nvSpPr>
        <p:spPr>
          <a:xfrm>
            <a:off x="640080" y="1728314"/>
            <a:ext cx="9661073" cy="3139321"/>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7B7C7F"/>
                </a:solidFill>
                <a:effectLst/>
                <a:uLnTx/>
                <a:uFillTx/>
                <a:latin typeface="Calibri" panose="020F0502020204030204"/>
                <a:ea typeface="+mn-ea"/>
                <a:cs typeface="+mn-cs"/>
              </a:rPr>
              <a:t>As of September 2025, U.S. homeowners</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7B7C7F"/>
                </a:solidFill>
                <a:effectLst/>
                <a:uLnTx/>
                <a:uFillTx/>
                <a:latin typeface="Calibri" panose="020F0502020204030204"/>
                <a:ea typeface="+mn-ea"/>
                <a:cs typeface="+mn-cs"/>
              </a:rPr>
              <a:t>age 62+ have</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6000" b="1" i="0" u="none" strike="noStrike" kern="1200" cap="none" spc="0" normalizeH="0" baseline="0" noProof="0" dirty="0">
                <a:ln>
                  <a:noFill/>
                </a:ln>
                <a:solidFill>
                  <a:srgbClr val="7B7C7F"/>
                </a:solidFill>
                <a:effectLst/>
                <a:uLnTx/>
                <a:uFillTx/>
                <a:latin typeface="Calibri" panose="020F0502020204030204"/>
                <a:ea typeface="+mn-ea"/>
                <a:cs typeface="+mn-cs"/>
              </a:rPr>
              <a:t>$14,600,000,000,000</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7B7C7F"/>
                </a:solidFill>
                <a:effectLst/>
                <a:uLnTx/>
                <a:uFillTx/>
                <a:latin typeface="Calibri" panose="020F0502020204030204"/>
                <a:ea typeface="+mn-ea"/>
                <a:cs typeface="+mn-cs"/>
              </a:rPr>
              <a:t>in housing wealth</a:t>
            </a:r>
            <a:r>
              <a:rPr kumimoji="0" lang="en-US" sz="3600" b="0" i="0" u="none" strike="noStrike" kern="1200" cap="none" spc="0" normalizeH="0" baseline="30000" noProof="0" dirty="0">
                <a:ln>
                  <a:noFill/>
                </a:ln>
                <a:solidFill>
                  <a:srgbClr val="7B7C7F"/>
                </a:solidFill>
                <a:effectLst/>
                <a:uLnTx/>
                <a:uFillTx/>
                <a:latin typeface="Calibri" panose="020F0502020204030204"/>
                <a:ea typeface="+mn-ea"/>
                <a:cs typeface="+mn-cs"/>
              </a:rPr>
              <a:t>1</a:t>
            </a:r>
          </a:p>
        </p:txBody>
      </p:sp>
      <p:grpSp>
        <p:nvGrpSpPr>
          <p:cNvPr id="12" name="Group 11">
            <a:extLst>
              <a:ext uri="{FF2B5EF4-FFF2-40B4-BE49-F238E27FC236}">
                <a16:creationId xmlns:a16="http://schemas.microsoft.com/office/drawing/2014/main" id="{16E7F0CC-84CD-DFD3-B9EF-F424961D99C1}"/>
              </a:ext>
            </a:extLst>
          </p:cNvPr>
          <p:cNvGrpSpPr/>
          <p:nvPr/>
        </p:nvGrpSpPr>
        <p:grpSpPr>
          <a:xfrm>
            <a:off x="8814816" y="3685032"/>
            <a:ext cx="2432304" cy="2432304"/>
            <a:chOff x="8278368" y="2411866"/>
            <a:chExt cx="2432304" cy="2432304"/>
          </a:xfrm>
        </p:grpSpPr>
        <p:pic>
          <p:nvPicPr>
            <p:cNvPr id="8" name="Picture 7" descr="Icon&#10;&#10;Description automatically generated">
              <a:extLst>
                <a:ext uri="{FF2B5EF4-FFF2-40B4-BE49-F238E27FC236}">
                  <a16:creationId xmlns:a16="http://schemas.microsoft.com/office/drawing/2014/main" id="{434EDDA0-32C2-5DA8-E994-CEC72ACBB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368" y="2411866"/>
              <a:ext cx="2432304" cy="2432304"/>
            </a:xfrm>
            <a:prstGeom prst="rect">
              <a:avLst/>
            </a:prstGeom>
          </p:spPr>
        </p:pic>
        <p:sp>
          <p:nvSpPr>
            <p:cNvPr id="11" name="Oval 10">
              <a:extLst>
                <a:ext uri="{FF2B5EF4-FFF2-40B4-BE49-F238E27FC236}">
                  <a16:creationId xmlns:a16="http://schemas.microsoft.com/office/drawing/2014/main" id="{68CA9208-9D64-BDAD-E962-7304A44C80FD}"/>
                </a:ext>
              </a:extLst>
            </p:cNvPr>
            <p:cNvSpPr/>
            <p:nvPr/>
          </p:nvSpPr>
          <p:spPr>
            <a:xfrm>
              <a:off x="8618220" y="2848166"/>
              <a:ext cx="1752600" cy="181963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Graphic 9" descr="Upward trend with solid fill">
              <a:extLst>
                <a:ext uri="{FF2B5EF4-FFF2-40B4-BE49-F238E27FC236}">
                  <a16:creationId xmlns:a16="http://schemas.microsoft.com/office/drawing/2014/main" id="{23216050-2EF9-D94B-28E9-1ED49D0D56F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523574" y="2653049"/>
              <a:ext cx="1941891" cy="1941891"/>
            </a:xfrm>
            <a:prstGeom prst="rect">
              <a:avLst/>
            </a:prstGeom>
          </p:spPr>
        </p:pic>
      </p:grpSp>
    </p:spTree>
    <p:extLst>
      <p:ext uri="{BB962C8B-B14F-4D97-AF65-F5344CB8AC3E}">
        <p14:creationId xmlns:p14="http://schemas.microsoft.com/office/powerpoint/2010/main" val="3264314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C71C88-EA42-E1F3-CB3B-5E09B1991AA0}"/>
              </a:ext>
            </a:extLst>
          </p:cNvPr>
          <p:cNvSpPr>
            <a:spLocks noGrp="1"/>
          </p:cNvSpPr>
          <p:nvPr>
            <p:ph type="ctrTitle"/>
          </p:nvPr>
        </p:nvSpPr>
        <p:spPr>
          <a:xfrm>
            <a:off x="571510" y="1316735"/>
            <a:ext cx="10570746" cy="1470291"/>
          </a:xfrm>
        </p:spPr>
        <p:txBody>
          <a:bodyPr/>
          <a:lstStyle/>
          <a:p>
            <a:r>
              <a:rPr lang="en-US" sz="4800" dirty="0"/>
              <a:t>Rightsizing a Home Without Downsizing Cash Flow</a:t>
            </a:r>
          </a:p>
        </p:txBody>
      </p:sp>
      <p:sp>
        <p:nvSpPr>
          <p:cNvPr id="4" name="Slide Number Placeholder 3">
            <a:extLst>
              <a:ext uri="{FF2B5EF4-FFF2-40B4-BE49-F238E27FC236}">
                <a16:creationId xmlns:a16="http://schemas.microsoft.com/office/drawing/2014/main" id="{D6999EF4-FF7D-2AD1-F100-9039D20B1518}"/>
              </a:ext>
            </a:extLst>
          </p:cNvPr>
          <p:cNvSpPr>
            <a:spLocks noGrp="1"/>
          </p:cNvSpPr>
          <p:nvPr>
            <p:ph type="sldNum" sz="quarter" idx="4294967295"/>
          </p:nvPr>
        </p:nvSpPr>
        <p:spPr>
          <a:xfrm>
            <a:off x="11696700" y="6354763"/>
            <a:ext cx="495300" cy="493712"/>
          </a:xfrm>
          <a:prstGeom prst="rect">
            <a:avLst/>
          </a:prstGeom>
        </p:spPr>
        <p:txBody>
          <a:bodyPr/>
          <a:lstStyle/>
          <a:p>
            <a:pPr defTabSz="914377" fontAlgn="auto">
              <a:spcBef>
                <a:spcPts val="0"/>
              </a:spcBef>
              <a:spcAft>
                <a:spcPts val="0"/>
              </a:spcAft>
            </a:pPr>
            <a:fld id="{4300899B-0CC7-2C4C-8D27-D3BB834F200E}" type="slidenum">
              <a:rPr lang="en-US" smtClean="0">
                <a:solidFill>
                  <a:srgbClr val="FFFFFF"/>
                </a:solidFill>
              </a:rPr>
              <a:pPr defTabSz="914377" fontAlgn="auto">
                <a:spcBef>
                  <a:spcPts val="0"/>
                </a:spcBef>
                <a:spcAft>
                  <a:spcPts val="0"/>
                </a:spcAft>
              </a:pPr>
              <a:t>30</a:t>
            </a:fld>
            <a:endParaRPr lang="en-US" dirty="0">
              <a:solidFill>
                <a:srgbClr val="FFFFFF"/>
              </a:solidFill>
            </a:endParaRPr>
          </a:p>
        </p:txBody>
      </p:sp>
    </p:spTree>
    <p:extLst>
      <p:ext uri="{BB962C8B-B14F-4D97-AF65-F5344CB8AC3E}">
        <p14:creationId xmlns:p14="http://schemas.microsoft.com/office/powerpoint/2010/main" val="1840103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917C-A6D8-ED34-E011-89AC9B9601CD}"/>
              </a:ext>
            </a:extLst>
          </p:cNvPr>
          <p:cNvSpPr>
            <a:spLocks noGrp="1"/>
          </p:cNvSpPr>
          <p:nvPr>
            <p:ph type="title"/>
          </p:nvPr>
        </p:nvSpPr>
        <p:spPr>
          <a:xfrm>
            <a:off x="640080" y="570401"/>
            <a:ext cx="10515600" cy="745217"/>
          </a:xfrm>
        </p:spPr>
        <p:txBody>
          <a:bodyPr>
            <a:noAutofit/>
          </a:bodyPr>
          <a:lstStyle/>
          <a:p>
            <a:r>
              <a:rPr lang="en-US" dirty="0"/>
              <a:t>How Will Your Older Clients Buy Their Next Home?</a:t>
            </a:r>
          </a:p>
        </p:txBody>
      </p:sp>
      <p:graphicFrame>
        <p:nvGraphicFramePr>
          <p:cNvPr id="7" name="Table 7">
            <a:extLst>
              <a:ext uri="{FF2B5EF4-FFF2-40B4-BE49-F238E27FC236}">
                <a16:creationId xmlns:a16="http://schemas.microsoft.com/office/drawing/2014/main" id="{AD9FD8B1-8D8B-3F8C-2FD6-53A00B584D8C}"/>
              </a:ext>
            </a:extLst>
          </p:cNvPr>
          <p:cNvGraphicFramePr>
            <a:graphicFrameLocks noGrp="1"/>
          </p:cNvGraphicFramePr>
          <p:nvPr>
            <p:ph idx="1"/>
            <p:extLst>
              <p:ext uri="{D42A27DB-BD31-4B8C-83A1-F6EECF244321}">
                <p14:modId xmlns:p14="http://schemas.microsoft.com/office/powerpoint/2010/main" val="3928798839"/>
              </p:ext>
            </p:extLst>
          </p:nvPr>
        </p:nvGraphicFramePr>
        <p:xfrm>
          <a:off x="640080" y="1371600"/>
          <a:ext cx="10528299" cy="3139440"/>
        </p:xfrm>
        <a:graphic>
          <a:graphicData uri="http://schemas.openxmlformats.org/drawingml/2006/table">
            <a:tbl>
              <a:tblPr firstRow="1" bandRow="1">
                <a:tableStyleId>{93296810-A885-4BE3-A3E7-6D5BEEA58F35}</a:tableStyleId>
              </a:tblPr>
              <a:tblGrid>
                <a:gridCol w="3509433">
                  <a:extLst>
                    <a:ext uri="{9D8B030D-6E8A-4147-A177-3AD203B41FA5}">
                      <a16:colId xmlns:a16="http://schemas.microsoft.com/office/drawing/2014/main" val="471945094"/>
                    </a:ext>
                  </a:extLst>
                </a:gridCol>
                <a:gridCol w="3509433">
                  <a:extLst>
                    <a:ext uri="{9D8B030D-6E8A-4147-A177-3AD203B41FA5}">
                      <a16:colId xmlns:a16="http://schemas.microsoft.com/office/drawing/2014/main" val="1285350518"/>
                    </a:ext>
                  </a:extLst>
                </a:gridCol>
                <a:gridCol w="3509433">
                  <a:extLst>
                    <a:ext uri="{9D8B030D-6E8A-4147-A177-3AD203B41FA5}">
                      <a16:colId xmlns:a16="http://schemas.microsoft.com/office/drawing/2014/main" val="3612811711"/>
                    </a:ext>
                  </a:extLst>
                </a:gridCol>
              </a:tblGrid>
              <a:tr h="370840">
                <a:tc>
                  <a:txBody>
                    <a:bodyPr/>
                    <a:lstStyle/>
                    <a:p>
                      <a:pPr algn="ctr"/>
                      <a:r>
                        <a:rPr lang="en-US" sz="2000" dirty="0"/>
                        <a:t>All Cash</a:t>
                      </a:r>
                    </a:p>
                  </a:txBody>
                  <a:tcPr/>
                </a:tc>
                <a:tc>
                  <a:txBody>
                    <a:bodyPr/>
                    <a:lstStyle/>
                    <a:p>
                      <a:pPr algn="ctr"/>
                      <a:r>
                        <a:rPr lang="en-US" sz="2000" dirty="0"/>
                        <a:t>Traditional Mortgage</a:t>
                      </a:r>
                    </a:p>
                  </a:txBody>
                  <a:tcPr/>
                </a:tc>
                <a:tc>
                  <a:txBody>
                    <a:bodyPr/>
                    <a:lstStyle/>
                    <a:p>
                      <a:pPr algn="ctr"/>
                      <a:r>
                        <a:rPr lang="en-US" sz="2000" dirty="0"/>
                        <a:t>Reverse Mortgage for Purchase</a:t>
                      </a:r>
                    </a:p>
                  </a:txBody>
                  <a:tcPr/>
                </a:tc>
                <a:extLst>
                  <a:ext uri="{0D108BD9-81ED-4DB2-BD59-A6C34878D82A}">
                    <a16:rowId xmlns:a16="http://schemas.microsoft.com/office/drawing/2014/main" val="1785994252"/>
                  </a:ext>
                </a:extLst>
              </a:tr>
              <a:tr h="370840">
                <a:tc>
                  <a:txBody>
                    <a:bodyPr/>
                    <a:lstStyle/>
                    <a:p>
                      <a:r>
                        <a:rPr lang="en-US" dirty="0">
                          <a:solidFill>
                            <a:srgbClr val="7B7C7F"/>
                          </a:solidFill>
                        </a:rPr>
                        <a:t>Client owns the home free and clear</a:t>
                      </a:r>
                    </a:p>
                  </a:txBody>
                  <a:tcPr/>
                </a:tc>
                <a:tc>
                  <a:txBody>
                    <a:bodyPr/>
                    <a:lstStyle/>
                    <a:p>
                      <a:r>
                        <a:rPr lang="en-US" dirty="0">
                          <a:solidFill>
                            <a:srgbClr val="7B7C7F"/>
                          </a:solidFill>
                        </a:rPr>
                        <a:t>Option to make a minimum down payment and limit up-front investment</a:t>
                      </a:r>
                    </a:p>
                  </a:txBody>
                  <a:tcPr/>
                </a:tc>
                <a:tc>
                  <a:txBody>
                    <a:bodyPr/>
                    <a:lstStyle/>
                    <a:p>
                      <a:r>
                        <a:rPr lang="en-US" dirty="0">
                          <a:solidFill>
                            <a:srgbClr val="7B7C7F"/>
                          </a:solidFill>
                        </a:rPr>
                        <a:t>Flexible payment feature: Monthly principal and interest payments are optional</a:t>
                      </a:r>
                      <a:r>
                        <a:rPr lang="en-US" baseline="30000" dirty="0">
                          <a:solidFill>
                            <a:srgbClr val="7B7C7F"/>
                          </a:solidFill>
                        </a:rPr>
                        <a:t>1</a:t>
                      </a:r>
                    </a:p>
                  </a:txBody>
                  <a:tcPr/>
                </a:tc>
                <a:extLst>
                  <a:ext uri="{0D108BD9-81ED-4DB2-BD59-A6C34878D82A}">
                    <a16:rowId xmlns:a16="http://schemas.microsoft.com/office/drawing/2014/main" val="4106644587"/>
                  </a:ext>
                </a:extLst>
              </a:tr>
              <a:tr h="370840">
                <a:tc>
                  <a:txBody>
                    <a:bodyPr/>
                    <a:lstStyle/>
                    <a:p>
                      <a:endParaRPr lang="en-US" dirty="0">
                        <a:solidFill>
                          <a:srgbClr val="7B7C7F"/>
                        </a:solidFill>
                      </a:endParaRPr>
                    </a:p>
                  </a:txBody>
                  <a:tcPr/>
                </a:tc>
                <a:tc>
                  <a:txBody>
                    <a:bodyPr/>
                    <a:lstStyle/>
                    <a:p>
                      <a:r>
                        <a:rPr lang="en-US" dirty="0">
                          <a:solidFill>
                            <a:srgbClr val="7B7C7F"/>
                          </a:solidFill>
                        </a:rPr>
                        <a:t>Builds equity as client pays down the loan</a:t>
                      </a:r>
                    </a:p>
                  </a:txBody>
                  <a:tcPr/>
                </a:tc>
                <a:tc>
                  <a:txBody>
                    <a:bodyPr/>
                    <a:lstStyle/>
                    <a:p>
                      <a:r>
                        <a:rPr lang="en-US" dirty="0">
                          <a:solidFill>
                            <a:srgbClr val="7B7C7F"/>
                          </a:solidFill>
                        </a:rPr>
                        <a:t>Can give client the ability to buy </a:t>
                      </a:r>
                      <a:r>
                        <a:rPr lang="en-US" baseline="0" dirty="0">
                          <a:solidFill>
                            <a:srgbClr val="7B7C7F"/>
                          </a:solidFill>
                        </a:rPr>
                        <a:t>a more expensive home by increasing their buying power</a:t>
                      </a:r>
                      <a:endParaRPr lang="en-US" strike="sngStrike" baseline="0" dirty="0">
                        <a:solidFill>
                          <a:srgbClr val="7B7C7F"/>
                        </a:solidFill>
                      </a:endParaRPr>
                    </a:p>
                  </a:txBody>
                  <a:tcPr/>
                </a:tc>
                <a:extLst>
                  <a:ext uri="{0D108BD9-81ED-4DB2-BD59-A6C34878D82A}">
                    <a16:rowId xmlns:a16="http://schemas.microsoft.com/office/drawing/2014/main" val="1019682369"/>
                  </a:ext>
                </a:extLst>
              </a:tr>
              <a:tr h="370840">
                <a:tc>
                  <a:txBody>
                    <a:bodyPr/>
                    <a:lstStyle/>
                    <a:p>
                      <a:endParaRPr lang="en-US" dirty="0">
                        <a:solidFill>
                          <a:srgbClr val="7B7C7F"/>
                        </a:solidFill>
                      </a:endParaRPr>
                    </a:p>
                  </a:txBody>
                  <a:tcPr/>
                </a:tc>
                <a:tc>
                  <a:txBody>
                    <a:bodyPr/>
                    <a:lstStyle/>
                    <a:p>
                      <a:endParaRPr lang="en-US" dirty="0">
                        <a:solidFill>
                          <a:srgbClr val="7B7C7F"/>
                        </a:solidFill>
                      </a:endParaRPr>
                    </a:p>
                  </a:txBody>
                  <a:tcPr/>
                </a:tc>
                <a:tc>
                  <a:txBody>
                    <a:bodyPr/>
                    <a:lstStyle/>
                    <a:p>
                      <a:r>
                        <a:rPr lang="en-US" dirty="0">
                          <a:solidFill>
                            <a:srgbClr val="7B7C7F"/>
                          </a:solidFill>
                        </a:rPr>
                        <a:t>Allows client to keep more savings and assets intact and can increase monthly cashflow</a:t>
                      </a:r>
                    </a:p>
                  </a:txBody>
                  <a:tcPr/>
                </a:tc>
                <a:extLst>
                  <a:ext uri="{0D108BD9-81ED-4DB2-BD59-A6C34878D82A}">
                    <a16:rowId xmlns:a16="http://schemas.microsoft.com/office/drawing/2014/main" val="979553020"/>
                  </a:ext>
                </a:extLst>
              </a:tr>
            </a:tbl>
          </a:graphicData>
        </a:graphic>
      </p:graphicFrame>
      <p:sp>
        <p:nvSpPr>
          <p:cNvPr id="4" name="Slide Number Placeholder 3">
            <a:extLst>
              <a:ext uri="{FF2B5EF4-FFF2-40B4-BE49-F238E27FC236}">
                <a16:creationId xmlns:a16="http://schemas.microsoft.com/office/drawing/2014/main" id="{B8F30EF4-0256-4CD5-9F5B-BE010BA88BEC}"/>
              </a:ext>
            </a:extLst>
          </p:cNvPr>
          <p:cNvSpPr>
            <a:spLocks noGrp="1"/>
          </p:cNvSpPr>
          <p:nvPr>
            <p:ph type="sldNum" sz="quarter" idx="11"/>
          </p:nvPr>
        </p:nvSpPr>
        <p:spPr/>
        <p:txBody>
          <a:bodyPr/>
          <a:lstStyle/>
          <a:p>
            <a:fld id="{4300899B-0CC7-2C4C-8D27-D3BB834F200E}" type="slidenum">
              <a:rPr lang="en-US" smtClean="0"/>
              <a:pPr/>
              <a:t>31</a:t>
            </a:fld>
            <a:endParaRPr lang="en-US"/>
          </a:p>
        </p:txBody>
      </p:sp>
      <p:sp>
        <p:nvSpPr>
          <p:cNvPr id="8" name="Content Placeholder 4">
            <a:extLst>
              <a:ext uri="{FF2B5EF4-FFF2-40B4-BE49-F238E27FC236}">
                <a16:creationId xmlns:a16="http://schemas.microsoft.com/office/drawing/2014/main" id="{2B40F3FC-6F98-8DEA-5A64-9362F51F1A39}"/>
              </a:ext>
            </a:extLst>
          </p:cNvPr>
          <p:cNvSpPr>
            <a:spLocks noGrp="1"/>
          </p:cNvSpPr>
          <p:nvPr>
            <p:ph sz="quarter" idx="10"/>
          </p:nvPr>
        </p:nvSpPr>
        <p:spPr/>
        <p:txBody>
          <a:bodyPr/>
          <a:lstStyle/>
          <a:p>
            <a:r>
              <a:rPr lang="en-US" baseline="30000" dirty="0">
                <a:solidFill>
                  <a:srgbClr val="828282"/>
                </a:solidFill>
              </a:rPr>
              <a:t>1</a:t>
            </a:r>
            <a:r>
              <a:rPr lang="en-US" dirty="0">
                <a:solidFill>
                  <a:srgbClr val="828282"/>
                </a:solidFill>
              </a:rPr>
              <a:t>Borrower must keep up to date with real estate taxes, homeowners insurance, and property maintenance</a:t>
            </a:r>
          </a:p>
        </p:txBody>
      </p:sp>
      <p:sp>
        <p:nvSpPr>
          <p:cNvPr id="3" name="Rectangle 2">
            <a:extLst>
              <a:ext uri="{FF2B5EF4-FFF2-40B4-BE49-F238E27FC236}">
                <a16:creationId xmlns:a16="http://schemas.microsoft.com/office/drawing/2014/main" id="{9BE3B421-8A82-9C1D-16F2-A2C5D6CDC105}"/>
              </a:ext>
            </a:extLst>
          </p:cNvPr>
          <p:cNvSpPr/>
          <p:nvPr/>
        </p:nvSpPr>
        <p:spPr>
          <a:xfrm>
            <a:off x="640080" y="2677491"/>
            <a:ext cx="3513631" cy="20501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37CBE4-2346-F324-1872-A0D20ACAA932}"/>
              </a:ext>
            </a:extLst>
          </p:cNvPr>
          <p:cNvSpPr/>
          <p:nvPr/>
        </p:nvSpPr>
        <p:spPr>
          <a:xfrm>
            <a:off x="4141064" y="3594266"/>
            <a:ext cx="3513631" cy="20501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556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8F1-ADAE-7D6B-4F68-C534175B3792}"/>
              </a:ext>
            </a:extLst>
          </p:cNvPr>
          <p:cNvSpPr>
            <a:spLocks noGrp="1"/>
          </p:cNvSpPr>
          <p:nvPr>
            <p:ph type="title"/>
          </p:nvPr>
        </p:nvSpPr>
        <p:spPr/>
        <p:txBody>
          <a:bodyPr>
            <a:noAutofit/>
          </a:bodyPr>
          <a:lstStyle/>
          <a:p>
            <a:r>
              <a:rPr lang="en-US" dirty="0"/>
              <a:t>Buying a Home with a HECM to Improve Retirement Liquidity</a:t>
            </a:r>
          </a:p>
        </p:txBody>
      </p:sp>
      <p:sp>
        <p:nvSpPr>
          <p:cNvPr id="3" name="Content Placeholder 2">
            <a:extLst>
              <a:ext uri="{FF2B5EF4-FFF2-40B4-BE49-F238E27FC236}">
                <a16:creationId xmlns:a16="http://schemas.microsoft.com/office/drawing/2014/main" id="{0FF8D354-3D23-000E-0B24-448F65131603}"/>
              </a:ext>
            </a:extLst>
          </p:cNvPr>
          <p:cNvSpPr>
            <a:spLocks noGrp="1"/>
          </p:cNvSpPr>
          <p:nvPr>
            <p:ph idx="1"/>
          </p:nvPr>
        </p:nvSpPr>
        <p:spPr>
          <a:xfrm>
            <a:off x="613228" y="1584585"/>
            <a:ext cx="6635297" cy="4211374"/>
          </a:xfrm>
        </p:spPr>
        <p:txBody>
          <a:bodyPr/>
          <a:lstStyle/>
          <a:p>
            <a:r>
              <a:rPr lang="en-US" dirty="0"/>
              <a:t>Meet the Wilson Family</a:t>
            </a:r>
          </a:p>
          <a:p>
            <a:pPr lvl="1"/>
            <a:r>
              <a:rPr lang="en-US" dirty="0"/>
              <a:t>Mr. &amp; Mrs. Wilson, age 65 and 67, plan to purchase a new home closer to family with cash to avoid a mortgage payment</a:t>
            </a:r>
            <a:br>
              <a:rPr lang="en-US" dirty="0"/>
            </a:br>
            <a:endParaRPr lang="en-US" dirty="0"/>
          </a:p>
          <a:p>
            <a:r>
              <a:rPr lang="en-US" dirty="0"/>
              <a:t>The Challenge</a:t>
            </a:r>
          </a:p>
          <a:p>
            <a:pPr lvl="1"/>
            <a:r>
              <a:rPr lang="en-US" dirty="0"/>
              <a:t>The couple plans to sell their current home, clearing $500,000 and buy a new home with a total cost of $500,000</a:t>
            </a:r>
          </a:p>
          <a:p>
            <a:pPr lvl="1"/>
            <a:r>
              <a:rPr lang="en-US" dirty="0"/>
              <a:t>However, they also want to improve their retirement liquidity – </a:t>
            </a:r>
            <a:r>
              <a:rPr lang="en-US" b="1" dirty="0"/>
              <a:t>is there a better option?</a:t>
            </a:r>
          </a:p>
          <a:p>
            <a:pPr lvl="1"/>
            <a:endParaRPr lang="en-US" b="1" dirty="0"/>
          </a:p>
          <a:p>
            <a:pPr marL="457200" lvl="1" indent="0">
              <a:buNone/>
            </a:pPr>
            <a:endParaRPr lang="en-US" b="1" dirty="0"/>
          </a:p>
          <a:p>
            <a:endParaRPr lang="en-US" b="0" dirty="0"/>
          </a:p>
        </p:txBody>
      </p:sp>
      <p:sp>
        <p:nvSpPr>
          <p:cNvPr id="4" name="Slide Number Placeholder 3">
            <a:extLst>
              <a:ext uri="{FF2B5EF4-FFF2-40B4-BE49-F238E27FC236}">
                <a16:creationId xmlns:a16="http://schemas.microsoft.com/office/drawing/2014/main" id="{3F55AD4E-4BDD-7124-F5D1-7131CBD9A67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09784ED5-6F43-A3F2-04B5-89E93BD62A6E}"/>
              </a:ext>
            </a:extLst>
          </p:cNvPr>
          <p:cNvPicPr>
            <a:picLocks noChangeAspect="1"/>
          </p:cNvPicPr>
          <p:nvPr/>
        </p:nvPicPr>
        <p:blipFill>
          <a:blip r:embed="rId2"/>
          <a:stretch>
            <a:fillRect/>
          </a:stretch>
        </p:blipFill>
        <p:spPr>
          <a:xfrm>
            <a:off x="7607657" y="1584585"/>
            <a:ext cx="3468925" cy="3468925"/>
          </a:xfrm>
          <a:prstGeom prst="rect">
            <a:avLst/>
          </a:prstGeom>
        </p:spPr>
      </p:pic>
    </p:spTree>
    <p:extLst>
      <p:ext uri="{BB962C8B-B14F-4D97-AF65-F5344CB8AC3E}">
        <p14:creationId xmlns:p14="http://schemas.microsoft.com/office/powerpoint/2010/main" val="3673032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8F1-ADAE-7D6B-4F68-C534175B3792}"/>
              </a:ext>
            </a:extLst>
          </p:cNvPr>
          <p:cNvSpPr>
            <a:spLocks noGrp="1"/>
          </p:cNvSpPr>
          <p:nvPr>
            <p:ph type="title"/>
          </p:nvPr>
        </p:nvSpPr>
        <p:spPr/>
        <p:txBody>
          <a:bodyPr>
            <a:noAutofit/>
          </a:bodyPr>
          <a:lstStyle/>
          <a:p>
            <a:r>
              <a:rPr lang="en-US" dirty="0"/>
              <a:t>Buying a Home with a HECM to Improve Retirement Liquidity</a:t>
            </a:r>
          </a:p>
        </p:txBody>
      </p:sp>
      <p:sp>
        <p:nvSpPr>
          <p:cNvPr id="4" name="Slide Number Placeholder 3">
            <a:extLst>
              <a:ext uri="{FF2B5EF4-FFF2-40B4-BE49-F238E27FC236}">
                <a16:creationId xmlns:a16="http://schemas.microsoft.com/office/drawing/2014/main" id="{3F55AD4E-4BDD-7124-F5D1-7131CBD9A67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aphicFrame>
        <p:nvGraphicFramePr>
          <p:cNvPr id="10" name="Table 9">
            <a:extLst>
              <a:ext uri="{FF2B5EF4-FFF2-40B4-BE49-F238E27FC236}">
                <a16:creationId xmlns:a16="http://schemas.microsoft.com/office/drawing/2014/main" id="{3E5B7BF3-50B5-04DF-4384-4F03A34EE50F}"/>
              </a:ext>
            </a:extLst>
          </p:cNvPr>
          <p:cNvGraphicFramePr>
            <a:graphicFrameLocks noGrp="1"/>
          </p:cNvGraphicFramePr>
          <p:nvPr/>
        </p:nvGraphicFramePr>
        <p:xfrm>
          <a:off x="733424" y="1533525"/>
          <a:ext cx="4745667" cy="4053914"/>
        </p:xfrm>
        <a:graphic>
          <a:graphicData uri="http://schemas.openxmlformats.org/drawingml/2006/table">
            <a:tbl>
              <a:tblPr firstRow="1" bandRow="1">
                <a:tableStyleId>{93296810-A885-4BE3-A3E7-6D5BEEA58F35}</a:tableStyleId>
              </a:tblPr>
              <a:tblGrid>
                <a:gridCol w="3260385">
                  <a:extLst>
                    <a:ext uri="{9D8B030D-6E8A-4147-A177-3AD203B41FA5}">
                      <a16:colId xmlns:a16="http://schemas.microsoft.com/office/drawing/2014/main" val="20000"/>
                    </a:ext>
                  </a:extLst>
                </a:gridCol>
                <a:gridCol w="1485282">
                  <a:extLst>
                    <a:ext uri="{9D8B030D-6E8A-4147-A177-3AD203B41FA5}">
                      <a16:colId xmlns:a16="http://schemas.microsoft.com/office/drawing/2014/main" val="20001"/>
                    </a:ext>
                  </a:extLst>
                </a:gridCol>
              </a:tblGrid>
              <a:tr h="465086">
                <a:tc gridSpan="2">
                  <a:txBody>
                    <a:bodyPr/>
                    <a:lstStyle/>
                    <a:p>
                      <a:pPr algn="ctr"/>
                      <a:r>
                        <a:rPr lang="en-US" sz="2400" dirty="0">
                          <a:latin typeface="+mn-lt"/>
                        </a:rPr>
                        <a:t>Traditional Purchase</a:t>
                      </a:r>
                      <a:endParaRPr lang="en-US" sz="2400" b="1" dirty="0">
                        <a:solidFill>
                          <a:srgbClr val="443C29"/>
                        </a:solidFill>
                        <a:latin typeface="+mn-lt"/>
                      </a:endParaRPr>
                    </a:p>
                  </a:txBody>
                  <a:tcPr marL="68580" marR="68580" marT="34290" marB="34290">
                    <a:solidFill>
                      <a:srgbClr val="76BC21"/>
                    </a:solidFill>
                  </a:tcPr>
                </a:tc>
                <a:tc hMerge="1">
                  <a:txBody>
                    <a:bodyPr/>
                    <a:lstStyle/>
                    <a:p>
                      <a:endParaRPr lang="en-US"/>
                    </a:p>
                  </a:txBody>
                  <a:tcPr/>
                </a:tc>
                <a:extLst>
                  <a:ext uri="{0D108BD9-81ED-4DB2-BD59-A6C34878D82A}">
                    <a16:rowId xmlns:a16="http://schemas.microsoft.com/office/drawing/2014/main" val="10000"/>
                  </a:ext>
                </a:extLst>
              </a:tr>
              <a:tr h="476146">
                <a:tc>
                  <a:txBody>
                    <a:bodyPr/>
                    <a:lstStyle/>
                    <a:p>
                      <a:r>
                        <a:rPr lang="en-US" sz="1800" dirty="0">
                          <a:solidFill>
                            <a:srgbClr val="7F7F7F"/>
                          </a:solidFill>
                          <a:latin typeface="+mn-lt"/>
                        </a:rPr>
                        <a:t>Proceeds from current </a:t>
                      </a:r>
                      <a:r>
                        <a:rPr lang="en-US" sz="1800" baseline="0" dirty="0">
                          <a:solidFill>
                            <a:srgbClr val="7F7F7F"/>
                          </a:solidFill>
                          <a:latin typeface="+mn-lt"/>
                        </a:rPr>
                        <a:t>home</a:t>
                      </a:r>
                      <a:endParaRPr lang="en-US" sz="1800" b="1" dirty="0">
                        <a:solidFill>
                          <a:srgbClr val="7F7F7F"/>
                        </a:solidFill>
                        <a:latin typeface="+mn-lt"/>
                      </a:endParaRPr>
                    </a:p>
                  </a:txBody>
                  <a:tcPr marL="68580" marR="68580" marT="34290" marB="34290">
                    <a:solidFill>
                      <a:srgbClr val="F3F3F4"/>
                    </a:solidFill>
                  </a:tcPr>
                </a:tc>
                <a:tc>
                  <a:txBody>
                    <a:bodyPr/>
                    <a:lstStyle/>
                    <a:p>
                      <a:pPr algn="ctr"/>
                      <a:r>
                        <a:rPr lang="en-US" sz="1800" dirty="0">
                          <a:solidFill>
                            <a:srgbClr val="7F7F7F"/>
                          </a:solidFill>
                          <a:latin typeface="+mn-lt"/>
                        </a:rPr>
                        <a:t>$500,000</a:t>
                      </a:r>
                      <a:endParaRPr lang="en-US" sz="1800" b="1" dirty="0">
                        <a:solidFill>
                          <a:srgbClr val="7F7F7F"/>
                        </a:solidFill>
                        <a:latin typeface="+mn-lt"/>
                      </a:endParaRPr>
                    </a:p>
                  </a:txBody>
                  <a:tcPr marL="68580" marR="68580" marT="34290" marB="34290">
                    <a:solidFill>
                      <a:srgbClr val="F3F3F4"/>
                    </a:solidFill>
                  </a:tcPr>
                </a:tc>
                <a:extLst>
                  <a:ext uri="{0D108BD9-81ED-4DB2-BD59-A6C34878D82A}">
                    <a16:rowId xmlns:a16="http://schemas.microsoft.com/office/drawing/2014/main" val="10001"/>
                  </a:ext>
                </a:extLst>
              </a:tr>
              <a:tr h="767005">
                <a:tc>
                  <a:txBody>
                    <a:bodyPr/>
                    <a:lstStyle/>
                    <a:p>
                      <a:r>
                        <a:rPr lang="en-US" sz="1800" dirty="0">
                          <a:solidFill>
                            <a:srgbClr val="7F7F7F"/>
                          </a:solidFill>
                          <a:latin typeface="+mn-lt"/>
                        </a:rPr>
                        <a:t>Purchase price: New Home</a:t>
                      </a:r>
                      <a:endParaRPr lang="en-US" sz="1800" b="1" dirty="0">
                        <a:solidFill>
                          <a:srgbClr val="7F7F7F"/>
                        </a:solidFill>
                        <a:latin typeface="+mn-lt"/>
                      </a:endParaRPr>
                    </a:p>
                  </a:txBody>
                  <a:tcPr marL="68580" marR="68580" marT="34290" marB="34290">
                    <a:noFill/>
                  </a:tcPr>
                </a:tc>
                <a:tc>
                  <a:txBody>
                    <a:bodyPr/>
                    <a:lstStyle/>
                    <a:p>
                      <a:pPr algn="ctr"/>
                      <a:r>
                        <a:rPr lang="en-US" sz="1800" dirty="0">
                          <a:solidFill>
                            <a:srgbClr val="7F7F7F"/>
                          </a:solidFill>
                          <a:latin typeface="+mn-lt"/>
                        </a:rPr>
                        <a:t>$500,000</a:t>
                      </a:r>
                      <a:endParaRPr lang="en-US" sz="1800" b="1" dirty="0">
                        <a:solidFill>
                          <a:srgbClr val="7F7F7F"/>
                        </a:solidFill>
                        <a:latin typeface="+mn-lt"/>
                      </a:endParaRPr>
                    </a:p>
                  </a:txBody>
                  <a:tcPr marL="68580" marR="68580" marT="34290" marB="34290">
                    <a:solidFill>
                      <a:schemeClr val="bg1"/>
                    </a:solidFill>
                  </a:tcPr>
                </a:tc>
                <a:extLst>
                  <a:ext uri="{0D108BD9-81ED-4DB2-BD59-A6C34878D82A}">
                    <a16:rowId xmlns:a16="http://schemas.microsoft.com/office/drawing/2014/main" val="10002"/>
                  </a:ext>
                </a:extLst>
              </a:tr>
              <a:tr h="649036">
                <a:tc>
                  <a:txBody>
                    <a:bodyPr/>
                    <a:lstStyle/>
                    <a:p>
                      <a:r>
                        <a:rPr lang="en-US" sz="1800" dirty="0">
                          <a:solidFill>
                            <a:srgbClr val="7F7F7F"/>
                          </a:solidFill>
                          <a:latin typeface="+mn-lt"/>
                        </a:rPr>
                        <a:t>Cash paid by</a:t>
                      </a:r>
                      <a:r>
                        <a:rPr lang="en-US" sz="1800" baseline="0" dirty="0">
                          <a:solidFill>
                            <a:srgbClr val="7F7F7F"/>
                          </a:solidFill>
                          <a:latin typeface="+mn-lt"/>
                        </a:rPr>
                        <a:t> homeowner</a:t>
                      </a:r>
                      <a:endParaRPr lang="en-US" sz="1800" b="1" dirty="0">
                        <a:solidFill>
                          <a:srgbClr val="7F7F7F"/>
                        </a:solidFill>
                        <a:latin typeface="+mn-lt"/>
                      </a:endParaRPr>
                    </a:p>
                  </a:txBody>
                  <a:tcPr marL="68580" marR="68580" marT="34290" marB="34290">
                    <a:solidFill>
                      <a:srgbClr val="F3F3F4"/>
                    </a:solidFill>
                  </a:tcPr>
                </a:tc>
                <a:tc>
                  <a:txBody>
                    <a:bodyPr/>
                    <a:lstStyle/>
                    <a:p>
                      <a:pPr algn="ctr"/>
                      <a:r>
                        <a:rPr lang="en-US" sz="1800" dirty="0">
                          <a:solidFill>
                            <a:srgbClr val="7F7F7F"/>
                          </a:solidFill>
                          <a:latin typeface="+mn-lt"/>
                        </a:rPr>
                        <a:t>$500,000</a:t>
                      </a:r>
                    </a:p>
                    <a:p>
                      <a:pPr algn="ctr"/>
                      <a:endParaRPr lang="en-US" sz="1800" b="1" dirty="0">
                        <a:solidFill>
                          <a:srgbClr val="7F7F7F"/>
                        </a:solidFill>
                        <a:latin typeface="+mn-lt"/>
                      </a:endParaRPr>
                    </a:p>
                  </a:txBody>
                  <a:tcPr marL="68580" marR="68580" marT="34290" marB="34290">
                    <a:solidFill>
                      <a:srgbClr val="F3F3F4"/>
                    </a:solidFill>
                  </a:tcPr>
                </a:tc>
                <a:extLst>
                  <a:ext uri="{0D108BD9-81ED-4DB2-BD59-A6C34878D82A}">
                    <a16:rowId xmlns:a16="http://schemas.microsoft.com/office/drawing/2014/main" val="10003"/>
                  </a:ext>
                </a:extLst>
              </a:tr>
              <a:tr h="662991">
                <a:tc>
                  <a:txBody>
                    <a:bodyPr/>
                    <a:lstStyle/>
                    <a:p>
                      <a:r>
                        <a:rPr lang="en-US" sz="1800" dirty="0">
                          <a:solidFill>
                            <a:srgbClr val="7F7F7F"/>
                          </a:solidFill>
                          <a:latin typeface="+mn-lt"/>
                        </a:rPr>
                        <a:t>Monthly</a:t>
                      </a:r>
                      <a:r>
                        <a:rPr lang="en-US" sz="1800" baseline="0" dirty="0">
                          <a:solidFill>
                            <a:srgbClr val="7F7F7F"/>
                          </a:solidFill>
                          <a:latin typeface="+mn-lt"/>
                        </a:rPr>
                        <a:t> mortgage payment</a:t>
                      </a:r>
                      <a:endParaRPr lang="en-US" sz="1800" b="1" dirty="0">
                        <a:solidFill>
                          <a:srgbClr val="7F7F7F"/>
                        </a:solidFill>
                        <a:latin typeface="+mn-lt"/>
                      </a:endParaRPr>
                    </a:p>
                  </a:txBody>
                  <a:tcPr marL="68580" marR="68580" marT="34290" marB="34290">
                    <a:noFill/>
                  </a:tcPr>
                </a:tc>
                <a:tc>
                  <a:txBody>
                    <a:bodyPr/>
                    <a:lstStyle/>
                    <a:p>
                      <a:pPr algn="ctr"/>
                      <a:r>
                        <a:rPr lang="en-US" sz="1800" dirty="0">
                          <a:solidFill>
                            <a:srgbClr val="7F7F7F"/>
                          </a:solidFill>
                          <a:latin typeface="+mn-lt"/>
                        </a:rPr>
                        <a:t>$0</a:t>
                      </a:r>
                      <a:endParaRPr lang="en-US" sz="1800" b="1" dirty="0">
                        <a:solidFill>
                          <a:srgbClr val="7F7F7F"/>
                        </a:solidFill>
                        <a:latin typeface="+mn-lt"/>
                      </a:endParaRPr>
                    </a:p>
                  </a:txBody>
                  <a:tcPr marL="68580" marR="68580" marT="34290" marB="34290">
                    <a:noFill/>
                  </a:tcPr>
                </a:tc>
                <a:extLst>
                  <a:ext uri="{0D108BD9-81ED-4DB2-BD59-A6C34878D82A}">
                    <a16:rowId xmlns:a16="http://schemas.microsoft.com/office/drawing/2014/main" val="10004"/>
                  </a:ext>
                </a:extLst>
              </a:tr>
              <a:tr h="1033650">
                <a:tc>
                  <a:txBody>
                    <a:bodyPr/>
                    <a:lstStyle/>
                    <a:p>
                      <a:r>
                        <a:rPr lang="en-US" sz="1800" b="1" dirty="0">
                          <a:solidFill>
                            <a:srgbClr val="7F7F7F"/>
                          </a:solidFill>
                          <a:latin typeface="+mn-lt"/>
                        </a:rPr>
                        <a:t>Client’s remaining proceeds from old home sale</a:t>
                      </a:r>
                    </a:p>
                  </a:txBody>
                  <a:tcPr marL="68580" marR="68580" marT="34290" marB="34290" anchor="ctr">
                    <a:solidFill>
                      <a:srgbClr val="F3F3F4"/>
                    </a:solidFill>
                  </a:tcPr>
                </a:tc>
                <a:tc>
                  <a:txBody>
                    <a:bodyPr/>
                    <a:lstStyle/>
                    <a:p>
                      <a:pPr algn="ctr"/>
                      <a:r>
                        <a:rPr lang="en-US" sz="1800" b="1" dirty="0">
                          <a:solidFill>
                            <a:srgbClr val="7F7F7F"/>
                          </a:solidFill>
                          <a:latin typeface="+mn-lt"/>
                        </a:rPr>
                        <a:t>$0</a:t>
                      </a:r>
                    </a:p>
                  </a:txBody>
                  <a:tcPr marL="68580" marR="68580" marT="34290" marB="34290" anchor="ctr">
                    <a:solidFill>
                      <a:srgbClr val="F3F3F4"/>
                    </a:solidFill>
                  </a:tcPr>
                </a:tc>
                <a:extLst>
                  <a:ext uri="{0D108BD9-81ED-4DB2-BD59-A6C34878D82A}">
                    <a16:rowId xmlns:a16="http://schemas.microsoft.com/office/drawing/2014/main" val="10005"/>
                  </a:ext>
                </a:extLst>
              </a:tr>
            </a:tbl>
          </a:graphicData>
        </a:graphic>
      </p:graphicFrame>
      <p:graphicFrame>
        <p:nvGraphicFramePr>
          <p:cNvPr id="11" name="Table 10">
            <a:extLst>
              <a:ext uri="{FF2B5EF4-FFF2-40B4-BE49-F238E27FC236}">
                <a16:creationId xmlns:a16="http://schemas.microsoft.com/office/drawing/2014/main" id="{97739ABD-DBC7-C7B6-AF6A-6A3D545703E7}"/>
              </a:ext>
            </a:extLst>
          </p:cNvPr>
          <p:cNvGraphicFramePr>
            <a:graphicFrameLocks noGrp="1"/>
          </p:cNvGraphicFramePr>
          <p:nvPr>
            <p:extLst>
              <p:ext uri="{D42A27DB-BD31-4B8C-83A1-F6EECF244321}">
                <p14:modId xmlns:p14="http://schemas.microsoft.com/office/powerpoint/2010/main" val="2385687839"/>
              </p:ext>
            </p:extLst>
          </p:nvPr>
        </p:nvGraphicFramePr>
        <p:xfrm>
          <a:off x="5934165" y="1533525"/>
          <a:ext cx="4745667" cy="4084147"/>
        </p:xfrm>
        <a:graphic>
          <a:graphicData uri="http://schemas.openxmlformats.org/drawingml/2006/table">
            <a:tbl>
              <a:tblPr firstRow="1" bandRow="1">
                <a:tableStyleId>{93296810-A885-4BE3-A3E7-6D5BEEA58F35}</a:tableStyleId>
              </a:tblPr>
              <a:tblGrid>
                <a:gridCol w="3086207">
                  <a:extLst>
                    <a:ext uri="{9D8B030D-6E8A-4147-A177-3AD203B41FA5}">
                      <a16:colId xmlns:a16="http://schemas.microsoft.com/office/drawing/2014/main" val="20000"/>
                    </a:ext>
                  </a:extLst>
                </a:gridCol>
                <a:gridCol w="1659460">
                  <a:extLst>
                    <a:ext uri="{9D8B030D-6E8A-4147-A177-3AD203B41FA5}">
                      <a16:colId xmlns:a16="http://schemas.microsoft.com/office/drawing/2014/main" val="20001"/>
                    </a:ext>
                  </a:extLst>
                </a:gridCol>
              </a:tblGrid>
              <a:tr h="450346">
                <a:tc gridSpan="2">
                  <a:txBody>
                    <a:bodyPr/>
                    <a:lstStyle/>
                    <a:p>
                      <a:pPr algn="ctr"/>
                      <a:r>
                        <a:rPr lang="en-US" sz="2400" dirty="0">
                          <a:latin typeface="+mn-lt"/>
                        </a:rPr>
                        <a:t>HECM for Purchase (H4P)</a:t>
                      </a:r>
                      <a:endParaRPr lang="en-US" sz="2400" b="1" dirty="0">
                        <a:solidFill>
                          <a:srgbClr val="443C29"/>
                        </a:solidFill>
                        <a:latin typeface="+mn-lt"/>
                      </a:endParaRPr>
                    </a:p>
                  </a:txBody>
                  <a:tcPr marL="68580" marR="68580" marT="34290" marB="34290">
                    <a:solidFill>
                      <a:srgbClr val="76BC21"/>
                    </a:solidFill>
                  </a:tcPr>
                </a:tc>
                <a:tc hMerge="1">
                  <a:txBody>
                    <a:bodyPr/>
                    <a:lstStyle/>
                    <a:p>
                      <a:endParaRPr lang="en-US"/>
                    </a:p>
                  </a:txBody>
                  <a:tcPr/>
                </a:tc>
                <a:extLst>
                  <a:ext uri="{0D108BD9-81ED-4DB2-BD59-A6C34878D82A}">
                    <a16:rowId xmlns:a16="http://schemas.microsoft.com/office/drawing/2014/main" val="10000"/>
                  </a:ext>
                </a:extLst>
              </a:tr>
              <a:tr h="411460">
                <a:tc>
                  <a:txBody>
                    <a:bodyPr/>
                    <a:lstStyle/>
                    <a:p>
                      <a:r>
                        <a:rPr lang="en-US" sz="1800" dirty="0">
                          <a:solidFill>
                            <a:srgbClr val="7F7F7F"/>
                          </a:solidFill>
                          <a:latin typeface="+mn-lt"/>
                        </a:rPr>
                        <a:t>Proceeds from current home</a:t>
                      </a:r>
                      <a:endParaRPr lang="en-US" sz="1800" b="1" dirty="0">
                        <a:solidFill>
                          <a:srgbClr val="7F7F7F"/>
                        </a:solidFill>
                        <a:latin typeface="+mn-lt"/>
                      </a:endParaRPr>
                    </a:p>
                  </a:txBody>
                  <a:tcPr marL="68580" marR="68580" marT="34290" marB="34290">
                    <a:solidFill>
                      <a:srgbClr val="F3F3F4"/>
                    </a:solidFill>
                  </a:tcPr>
                </a:tc>
                <a:tc>
                  <a:txBody>
                    <a:bodyPr/>
                    <a:lstStyle/>
                    <a:p>
                      <a:pPr algn="ctr"/>
                      <a:r>
                        <a:rPr lang="en-US" sz="1800" dirty="0">
                          <a:solidFill>
                            <a:srgbClr val="7F7F7F"/>
                          </a:solidFill>
                          <a:latin typeface="+mn-lt"/>
                        </a:rPr>
                        <a:t>$500,000</a:t>
                      </a:r>
                      <a:endParaRPr lang="en-US" sz="1800" b="1" dirty="0">
                        <a:solidFill>
                          <a:srgbClr val="7F7F7F"/>
                        </a:solidFill>
                        <a:latin typeface="+mn-lt"/>
                      </a:endParaRPr>
                    </a:p>
                  </a:txBody>
                  <a:tcPr marL="68580" marR="68580" marT="34290" marB="34290">
                    <a:solidFill>
                      <a:srgbClr val="F3F3F4"/>
                    </a:solidFill>
                  </a:tcPr>
                </a:tc>
                <a:extLst>
                  <a:ext uri="{0D108BD9-81ED-4DB2-BD59-A6C34878D82A}">
                    <a16:rowId xmlns:a16="http://schemas.microsoft.com/office/drawing/2014/main" val="10001"/>
                  </a:ext>
                </a:extLst>
              </a:tr>
              <a:tr h="861307">
                <a:tc>
                  <a:txBody>
                    <a:bodyPr/>
                    <a:lstStyle/>
                    <a:p>
                      <a:r>
                        <a:rPr lang="en-US" sz="1800" dirty="0">
                          <a:solidFill>
                            <a:srgbClr val="7F7F7F"/>
                          </a:solidFill>
                          <a:latin typeface="+mn-lt"/>
                        </a:rPr>
                        <a:t>Purchase price-new home</a:t>
                      </a:r>
                    </a:p>
                    <a:p>
                      <a:pPr marL="285750" indent="-285750">
                        <a:buFont typeface="Arial" panose="020B0604020202020204" pitchFamily="34" charset="0"/>
                        <a:buChar char="•"/>
                      </a:pPr>
                      <a:r>
                        <a:rPr lang="en-US" sz="1800" b="0" dirty="0">
                          <a:solidFill>
                            <a:srgbClr val="7F7F7F"/>
                          </a:solidFill>
                          <a:latin typeface="+mn-lt"/>
                        </a:rPr>
                        <a:t>Closing Costs</a:t>
                      </a:r>
                    </a:p>
                  </a:txBody>
                  <a:tcPr marL="68580" marR="68580" marT="34290" marB="34290">
                    <a:noFill/>
                  </a:tcPr>
                </a:tc>
                <a:tc>
                  <a:txBody>
                    <a:bodyPr/>
                    <a:lstStyle/>
                    <a:p>
                      <a:pPr algn="ctr"/>
                      <a:r>
                        <a:rPr lang="en-US" sz="1800" dirty="0">
                          <a:solidFill>
                            <a:srgbClr val="7F7F7F"/>
                          </a:solidFill>
                          <a:latin typeface="+mn-lt"/>
                        </a:rPr>
                        <a:t>$500,000</a:t>
                      </a:r>
                    </a:p>
                    <a:p>
                      <a:pPr algn="ctr"/>
                      <a:r>
                        <a:rPr lang="en-US" sz="1800" dirty="0">
                          <a:solidFill>
                            <a:srgbClr val="7F7F7F"/>
                          </a:solidFill>
                          <a:latin typeface="+mn-lt"/>
                        </a:rPr>
                        <a:t>~$15,000 </a:t>
                      </a:r>
                    </a:p>
                    <a:p>
                      <a:pPr algn="ctr"/>
                      <a:endParaRPr lang="en-US" sz="1800" b="1" dirty="0">
                        <a:solidFill>
                          <a:srgbClr val="7F7F7F"/>
                        </a:solidFill>
                        <a:latin typeface="+mn-lt"/>
                      </a:endParaRPr>
                    </a:p>
                  </a:txBody>
                  <a:tcPr marL="68580" marR="68580" marT="34290" marB="34290">
                    <a:solidFill>
                      <a:schemeClr val="bg1"/>
                    </a:solidFill>
                  </a:tcPr>
                </a:tc>
                <a:extLst>
                  <a:ext uri="{0D108BD9-81ED-4DB2-BD59-A6C34878D82A}">
                    <a16:rowId xmlns:a16="http://schemas.microsoft.com/office/drawing/2014/main" val="10002"/>
                  </a:ext>
                </a:extLst>
              </a:tr>
              <a:tr h="623376">
                <a:tc>
                  <a:txBody>
                    <a:bodyPr/>
                    <a:lstStyle/>
                    <a:p>
                      <a:r>
                        <a:rPr lang="en-US" sz="1800" dirty="0">
                          <a:solidFill>
                            <a:srgbClr val="7F7F7F"/>
                          </a:solidFill>
                          <a:latin typeface="+mn-lt"/>
                        </a:rPr>
                        <a:t>Reverse mortgage pays</a:t>
                      </a:r>
                    </a:p>
                    <a:p>
                      <a:r>
                        <a:rPr lang="en-US" sz="1800" kern="1200" dirty="0">
                          <a:solidFill>
                            <a:srgbClr val="7F7F7F"/>
                          </a:solidFill>
                          <a:latin typeface="+mn-lt"/>
                          <a:ea typeface="+mn-ea"/>
                          <a:cs typeface="+mn-cs"/>
                        </a:rPr>
                        <a:t>Cash paid by homeowner</a:t>
                      </a:r>
                    </a:p>
                  </a:txBody>
                  <a:tcPr marL="68580" marR="68580" marT="34290" marB="34290">
                    <a:solidFill>
                      <a:srgbClr val="F3F3F4"/>
                    </a:solidFill>
                  </a:tcPr>
                </a:tc>
                <a:tc>
                  <a:txBody>
                    <a:bodyPr/>
                    <a:lstStyle/>
                    <a:p>
                      <a:pPr algn="ctr"/>
                      <a:r>
                        <a:rPr lang="en-US" sz="1800" dirty="0">
                          <a:solidFill>
                            <a:srgbClr val="7F7F7F"/>
                          </a:solidFill>
                          <a:latin typeface="+mn-lt"/>
                        </a:rPr>
                        <a:t>$195,500</a:t>
                      </a:r>
                    </a:p>
                    <a:p>
                      <a:pPr algn="ctr"/>
                      <a:r>
                        <a:rPr lang="en-US" sz="1800" kern="1200" dirty="0">
                          <a:solidFill>
                            <a:srgbClr val="7F7F7F"/>
                          </a:solidFill>
                          <a:latin typeface="+mn-lt"/>
                          <a:ea typeface="+mn-ea"/>
                          <a:cs typeface="+mn-cs"/>
                        </a:rPr>
                        <a:t>$319,500</a:t>
                      </a:r>
                    </a:p>
                  </a:txBody>
                  <a:tcPr marL="68580" marR="68580" marT="34290" marB="34290">
                    <a:solidFill>
                      <a:srgbClr val="F3F3F4"/>
                    </a:solidFill>
                  </a:tcPr>
                </a:tc>
                <a:extLst>
                  <a:ext uri="{0D108BD9-81ED-4DB2-BD59-A6C34878D82A}">
                    <a16:rowId xmlns:a16="http://schemas.microsoft.com/office/drawing/2014/main" val="10003"/>
                  </a:ext>
                </a:extLst>
              </a:tr>
              <a:tr h="714638">
                <a:tc>
                  <a:txBody>
                    <a:bodyPr/>
                    <a:lstStyle/>
                    <a:p>
                      <a:r>
                        <a:rPr lang="en-US" sz="1800" dirty="0">
                          <a:solidFill>
                            <a:srgbClr val="7F7F7F"/>
                          </a:solidFill>
                          <a:latin typeface="+mn-lt"/>
                        </a:rPr>
                        <a:t>Monthly</a:t>
                      </a:r>
                      <a:r>
                        <a:rPr lang="en-US" sz="1800" baseline="0" dirty="0">
                          <a:solidFill>
                            <a:srgbClr val="7F7F7F"/>
                          </a:solidFill>
                          <a:latin typeface="+mn-lt"/>
                        </a:rPr>
                        <a:t> mortgage payment</a:t>
                      </a:r>
                      <a:endParaRPr lang="en-US" sz="1800" b="1" dirty="0">
                        <a:solidFill>
                          <a:srgbClr val="7F7F7F"/>
                        </a:solidFill>
                        <a:latin typeface="+mn-lt"/>
                      </a:endParaRPr>
                    </a:p>
                  </a:txBody>
                  <a:tcPr marL="68580" marR="68580" marT="34290" marB="34290">
                    <a:noFill/>
                  </a:tcPr>
                </a:tc>
                <a:tc>
                  <a:txBody>
                    <a:bodyPr/>
                    <a:lstStyle/>
                    <a:p>
                      <a:pPr algn="ctr"/>
                      <a:r>
                        <a:rPr lang="en-US" sz="1800" dirty="0">
                          <a:solidFill>
                            <a:srgbClr val="7F7F7F"/>
                          </a:solidFill>
                          <a:latin typeface="+mn-lt"/>
                        </a:rPr>
                        <a:t>$0</a:t>
                      </a:r>
                      <a:endParaRPr lang="en-US" sz="1800" b="1" dirty="0">
                        <a:solidFill>
                          <a:srgbClr val="7F7F7F"/>
                        </a:solidFill>
                        <a:latin typeface="+mn-lt"/>
                      </a:endParaRPr>
                    </a:p>
                  </a:txBody>
                  <a:tcPr marL="68580" marR="68580" marT="34290" marB="34290">
                    <a:solidFill>
                      <a:schemeClr val="bg1"/>
                    </a:solidFill>
                  </a:tcPr>
                </a:tc>
                <a:extLst>
                  <a:ext uri="{0D108BD9-81ED-4DB2-BD59-A6C34878D82A}">
                    <a16:rowId xmlns:a16="http://schemas.microsoft.com/office/drawing/2014/main" val="10004"/>
                  </a:ext>
                </a:extLst>
              </a:tr>
              <a:tr h="992787">
                <a:tc>
                  <a:txBody>
                    <a:bodyPr/>
                    <a:lstStyle/>
                    <a:p>
                      <a:r>
                        <a:rPr lang="en-US" sz="1800" b="1" dirty="0">
                          <a:solidFill>
                            <a:srgbClr val="7F7F7F"/>
                          </a:solidFill>
                          <a:latin typeface="+mn-lt"/>
                        </a:rPr>
                        <a:t>Client’s remaining proceeds from old home sale</a:t>
                      </a:r>
                    </a:p>
                  </a:txBody>
                  <a:tcPr marL="68580" marR="68580" marT="34290" marB="34290" anchor="ctr">
                    <a:solidFill>
                      <a:srgbClr val="F3F3F4"/>
                    </a:solidFill>
                  </a:tcPr>
                </a:tc>
                <a:tc>
                  <a:txBody>
                    <a:bodyPr/>
                    <a:lstStyle/>
                    <a:p>
                      <a:pPr algn="ctr"/>
                      <a:r>
                        <a:rPr lang="en-US" sz="1800" b="1" dirty="0">
                          <a:solidFill>
                            <a:srgbClr val="7F7F7F"/>
                          </a:solidFill>
                          <a:latin typeface="+mn-lt"/>
                        </a:rPr>
                        <a:t>$180,500</a:t>
                      </a:r>
                    </a:p>
                  </a:txBody>
                  <a:tcPr marL="68580" marR="68580" marT="34290" marB="34290" anchor="ctr">
                    <a:solidFill>
                      <a:srgbClr val="F3F3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45407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546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CD339-5812-788B-D12D-0D448777E698}"/>
              </a:ext>
            </a:extLst>
          </p:cNvPr>
          <p:cNvSpPr>
            <a:spLocks noGrp="1"/>
          </p:cNvSpPr>
          <p:nvPr>
            <p:ph type="title"/>
          </p:nvPr>
        </p:nvSpPr>
        <p:spPr>
          <a:xfrm>
            <a:off x="640080" y="570401"/>
            <a:ext cx="10515600" cy="745217"/>
          </a:xfrm>
        </p:spPr>
        <p:txBody>
          <a:bodyPr/>
          <a:lstStyle/>
          <a:p>
            <a:r>
              <a:rPr lang="en-US" dirty="0"/>
              <a:t>Your Clients Can Be Confident with Longbridge</a:t>
            </a:r>
          </a:p>
        </p:txBody>
      </p:sp>
      <p:sp>
        <p:nvSpPr>
          <p:cNvPr id="3" name="Content Placeholder 2">
            <a:extLst>
              <a:ext uri="{FF2B5EF4-FFF2-40B4-BE49-F238E27FC236}">
                <a16:creationId xmlns:a16="http://schemas.microsoft.com/office/drawing/2014/main" id="{B7C95980-98D6-E439-BD9D-0CA6C31571EF}"/>
              </a:ext>
            </a:extLst>
          </p:cNvPr>
          <p:cNvSpPr>
            <a:spLocks noGrp="1"/>
          </p:cNvSpPr>
          <p:nvPr>
            <p:ph idx="1"/>
          </p:nvPr>
        </p:nvSpPr>
        <p:spPr>
          <a:xfrm>
            <a:off x="640080" y="1371600"/>
            <a:ext cx="10528300" cy="4211375"/>
          </a:xfrm>
        </p:spPr>
        <p:txBody>
          <a:bodyPr/>
          <a:lstStyle/>
          <a:p>
            <a:pPr>
              <a:lnSpc>
                <a:spcPct val="100000"/>
              </a:lnSpc>
            </a:pPr>
            <a:r>
              <a:rPr lang="en-US" sz="2600" b="0" dirty="0">
                <a:solidFill>
                  <a:srgbClr val="828282"/>
                </a:solidFill>
              </a:rPr>
              <a:t>Longbridge is committed to providing the highest level of customer service – we maintain an </a:t>
            </a:r>
            <a:r>
              <a:rPr lang="en-US" sz="2600" dirty="0">
                <a:solidFill>
                  <a:srgbClr val="828282"/>
                </a:solidFill>
              </a:rPr>
              <a:t>A+ rating with the Better Business Bureau</a:t>
            </a:r>
            <a:r>
              <a:rPr lang="en-US" sz="2600" b="0" dirty="0">
                <a:solidFill>
                  <a:srgbClr val="828282"/>
                </a:solidFill>
              </a:rPr>
              <a:t> and an average customer satisfaction rating of </a:t>
            </a:r>
            <a:r>
              <a:rPr lang="en-US" sz="2600" dirty="0">
                <a:solidFill>
                  <a:srgbClr val="828282"/>
                </a:solidFill>
              </a:rPr>
              <a:t>4.7 out of 5 stars </a:t>
            </a:r>
            <a:r>
              <a:rPr lang="en-US" sz="2600" b="0" dirty="0">
                <a:solidFill>
                  <a:srgbClr val="828282"/>
                </a:solidFill>
              </a:rPr>
              <a:t>from Trustpilot®</a:t>
            </a:r>
            <a:endParaRPr lang="en-US" sz="2600" dirty="0">
              <a:solidFill>
                <a:srgbClr val="828282"/>
              </a:solidFill>
            </a:endParaRPr>
          </a:p>
          <a:p>
            <a:pPr>
              <a:lnSpc>
                <a:spcPct val="100000"/>
              </a:lnSpc>
            </a:pPr>
            <a:r>
              <a:rPr lang="en-US" sz="2600" b="0" dirty="0">
                <a:solidFill>
                  <a:srgbClr val="828282"/>
                </a:solidFill>
              </a:rPr>
              <a:t>We offer </a:t>
            </a:r>
            <a:r>
              <a:rPr lang="en-US" sz="2600" dirty="0">
                <a:solidFill>
                  <a:srgbClr val="828282"/>
                </a:solidFill>
              </a:rPr>
              <a:t>competitive pricing </a:t>
            </a:r>
            <a:r>
              <a:rPr lang="en-US" sz="2600" b="0" dirty="0">
                <a:solidFill>
                  <a:srgbClr val="828282"/>
                </a:solidFill>
              </a:rPr>
              <a:t>in addition to low rates and other special programs for those who qualify</a:t>
            </a:r>
          </a:p>
          <a:p>
            <a:pPr>
              <a:lnSpc>
                <a:spcPct val="100000"/>
              </a:lnSpc>
            </a:pPr>
            <a:r>
              <a:rPr lang="en-US" sz="2600" b="0" dirty="0">
                <a:solidFill>
                  <a:srgbClr val="828282"/>
                </a:solidFill>
              </a:rPr>
              <a:t>Reverse mortgages are all that we do – our knowledgeable staff has years of experience and are true </a:t>
            </a:r>
            <a:r>
              <a:rPr lang="en-US" sz="2600" dirty="0">
                <a:solidFill>
                  <a:srgbClr val="828282"/>
                </a:solidFill>
              </a:rPr>
              <a:t>professionals in the industry</a:t>
            </a:r>
          </a:p>
          <a:p>
            <a:pPr>
              <a:lnSpc>
                <a:spcPct val="100000"/>
              </a:lnSpc>
            </a:pPr>
            <a:r>
              <a:rPr lang="en-US" sz="2600" b="0" dirty="0">
                <a:solidFill>
                  <a:srgbClr val="828282"/>
                </a:solidFill>
              </a:rPr>
              <a:t>Unlike most lenders, we are a </a:t>
            </a:r>
            <a:r>
              <a:rPr lang="en-US" sz="2600" dirty="0">
                <a:solidFill>
                  <a:srgbClr val="828282"/>
                </a:solidFill>
              </a:rPr>
              <a:t>full loan servicer </a:t>
            </a:r>
            <a:r>
              <a:rPr lang="en-US" sz="2600" b="0" dirty="0">
                <a:solidFill>
                  <a:srgbClr val="828282"/>
                </a:solidFill>
              </a:rPr>
              <a:t>– we stay </a:t>
            </a:r>
            <a:br>
              <a:rPr lang="en-US" sz="2600" b="0" dirty="0">
                <a:solidFill>
                  <a:srgbClr val="828282"/>
                </a:solidFill>
              </a:rPr>
            </a:br>
            <a:r>
              <a:rPr lang="en-US" sz="2600" b="0" dirty="0">
                <a:solidFill>
                  <a:srgbClr val="828282"/>
                </a:solidFill>
              </a:rPr>
              <a:t>committed to each client through underwriting, closing, </a:t>
            </a:r>
            <a:br>
              <a:rPr lang="en-US" sz="2600" b="0" dirty="0">
                <a:solidFill>
                  <a:srgbClr val="828282"/>
                </a:solidFill>
              </a:rPr>
            </a:br>
            <a:r>
              <a:rPr lang="en-US" sz="2600" b="0" dirty="0">
                <a:solidFill>
                  <a:srgbClr val="828282"/>
                </a:solidFill>
              </a:rPr>
              <a:t>and servicing of their loan</a:t>
            </a:r>
          </a:p>
        </p:txBody>
      </p:sp>
      <p:sp>
        <p:nvSpPr>
          <p:cNvPr id="4" name="Slide Number Placeholder 3">
            <a:extLst>
              <a:ext uri="{FF2B5EF4-FFF2-40B4-BE49-F238E27FC236}">
                <a16:creationId xmlns:a16="http://schemas.microsoft.com/office/drawing/2014/main" id="{7932C374-9FC0-496A-C47B-DEDA905EB29E}"/>
              </a:ext>
            </a:extLst>
          </p:cNvPr>
          <p:cNvSpPr>
            <a:spLocks noGrp="1"/>
          </p:cNvSpPr>
          <p:nvPr>
            <p:ph type="sldNum" sz="quarter" idx="11"/>
          </p:nvPr>
        </p:nvSpPr>
        <p:spPr/>
        <p:txBody>
          <a:bodyPr/>
          <a:lstStyle/>
          <a:p>
            <a:fld id="{4300899B-0CC7-2C4C-8D27-D3BB834F200E}" type="slidenum">
              <a:rPr lang="en-US" smtClean="0"/>
              <a:pPr/>
              <a:t>35</a:t>
            </a:fld>
            <a:endParaRPr lang="en-US"/>
          </a:p>
        </p:txBody>
      </p:sp>
      <p:pic>
        <p:nvPicPr>
          <p:cNvPr id="1026" name="Picture 2">
            <a:extLst>
              <a:ext uri="{FF2B5EF4-FFF2-40B4-BE49-F238E27FC236}">
                <a16:creationId xmlns:a16="http://schemas.microsoft.com/office/drawing/2014/main" id="{59AFD0E9-44BA-0445-FC8C-53F25D0E3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9052" y="4039699"/>
            <a:ext cx="22479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391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8BE6-9491-4FF0-A4B0-09AEDC153517}"/>
              </a:ext>
            </a:extLst>
          </p:cNvPr>
          <p:cNvSpPr>
            <a:spLocks noGrp="1"/>
          </p:cNvSpPr>
          <p:nvPr>
            <p:ph type="title"/>
          </p:nvPr>
        </p:nvSpPr>
        <p:spPr>
          <a:xfrm>
            <a:off x="459508" y="397130"/>
            <a:ext cx="10515600" cy="881789"/>
          </a:xfrm>
        </p:spPr>
        <p:txBody>
          <a:bodyPr>
            <a:normAutofit/>
          </a:bodyPr>
          <a:lstStyle/>
          <a:p>
            <a:r>
              <a:rPr lang="en-US" sz="3600" b="1" dirty="0">
                <a:solidFill>
                  <a:srgbClr val="8CC640"/>
                </a:solidFill>
                <a:latin typeface="+mn-lt"/>
              </a:rPr>
              <a:t>How We Help</a:t>
            </a:r>
          </a:p>
        </p:txBody>
      </p:sp>
      <p:graphicFrame>
        <p:nvGraphicFramePr>
          <p:cNvPr id="17" name="Content Placeholder 2">
            <a:extLst>
              <a:ext uri="{FF2B5EF4-FFF2-40B4-BE49-F238E27FC236}">
                <a16:creationId xmlns:a16="http://schemas.microsoft.com/office/drawing/2014/main" id="{509E43F9-4D51-A0F6-F616-0ED371EBEC3F}"/>
              </a:ext>
            </a:extLst>
          </p:cNvPr>
          <p:cNvGraphicFramePr>
            <a:graphicFrameLocks noGrp="1"/>
          </p:cNvGraphicFramePr>
          <p:nvPr>
            <p:ph idx="1"/>
          </p:nvPr>
        </p:nvGraphicFramePr>
        <p:xfrm>
          <a:off x="554183" y="1311564"/>
          <a:ext cx="8904142" cy="2365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E5D08029-A344-4EE6-9019-E9A10EC50378}"/>
              </a:ext>
            </a:extLst>
          </p:cNvPr>
          <p:cNvSpPr txBox="1">
            <a:spLocks/>
          </p:cNvSpPr>
          <p:nvPr/>
        </p:nvSpPr>
        <p:spPr>
          <a:xfrm>
            <a:off x="5717308" y="4492914"/>
            <a:ext cx="6191250" cy="1921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2B014"/>
                </a:solidFill>
                <a:effectLst/>
                <a:uLnTx/>
                <a:uFillTx/>
                <a:latin typeface="Proxima Nova" panose="02000506030000020004" pitchFamily="50" charset="0"/>
                <a:ea typeface="+mn-ea"/>
                <a:cs typeface="+mn-cs"/>
              </a:rPr>
              <a:t>Monica Elizondo</a:t>
            </a:r>
            <a:br>
              <a:rPr kumimoji="0" lang="en-US" sz="20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rPr>
            </a:br>
            <a:r>
              <a:rPr kumimoji="0" lang="en-US" sz="18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rPr>
              <a:t>Mortgage Consultant </a:t>
            </a:r>
            <a:br>
              <a:rPr kumimoji="0" lang="en-US" sz="18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rPr>
            </a:br>
            <a:r>
              <a:rPr kumimoji="0" lang="en-US" sz="18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rPr>
              <a:t>NMLS #</a:t>
            </a:r>
            <a:r>
              <a:rPr lang="en-US" sz="1800" dirty="0">
                <a:solidFill>
                  <a:srgbClr val="7F7F7F"/>
                </a:solidFill>
                <a:latin typeface="Proxima Nova" panose="02000506030000020004" pitchFamily="50" charset="0"/>
              </a:rPr>
              <a:t>2042748</a:t>
            </a:r>
            <a:endParaRPr kumimoji="0" lang="en-US" sz="18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rPr>
              <a:t>Phone: </a:t>
            </a:r>
            <a:r>
              <a:rPr kumimoji="0" lang="en-US" sz="180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rPr>
              <a:t>(980) 480-1371</a:t>
            </a:r>
            <a:br>
              <a:rPr kumimoji="0" lang="en-US" sz="18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rPr>
            </a:br>
            <a:r>
              <a:rPr kumimoji="0" lang="en-US" sz="1800" b="1"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rPr>
              <a:t>Email: </a:t>
            </a:r>
            <a:r>
              <a:rPr kumimoji="0" lang="en-US" sz="18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rPr>
              <a:t>melizondo@longbridge-financial.com</a:t>
            </a:r>
            <a:endParaRPr kumimoji="0" lang="en-US" sz="24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endParaRPr>
          </a:p>
        </p:txBody>
      </p:sp>
      <p:pic>
        <p:nvPicPr>
          <p:cNvPr id="3" name="Picture 2">
            <a:extLst>
              <a:ext uri="{FF2B5EF4-FFF2-40B4-BE49-F238E27FC236}">
                <a16:creationId xmlns:a16="http://schemas.microsoft.com/office/drawing/2014/main" id="{304D8ABE-8EAC-388B-F000-D5B5654485E7}"/>
              </a:ext>
            </a:extLst>
          </p:cNvPr>
          <p:cNvPicPr>
            <a:picLocks noChangeAspect="1"/>
          </p:cNvPicPr>
          <p:nvPr/>
        </p:nvPicPr>
        <p:blipFill>
          <a:blip r:embed="rId8"/>
          <a:stretch>
            <a:fillRect/>
          </a:stretch>
        </p:blipFill>
        <p:spPr>
          <a:xfrm>
            <a:off x="3049268" y="3995561"/>
            <a:ext cx="1956986" cy="2310584"/>
          </a:xfrm>
          <a:prstGeom prst="rect">
            <a:avLst/>
          </a:prstGeom>
        </p:spPr>
      </p:pic>
    </p:spTree>
    <p:extLst>
      <p:ext uri="{BB962C8B-B14F-4D97-AF65-F5344CB8AC3E}">
        <p14:creationId xmlns:p14="http://schemas.microsoft.com/office/powerpoint/2010/main" val="1261838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3A405F-0B25-552C-0D1D-E97DBC527C74}"/>
              </a:ext>
            </a:extLst>
          </p:cNvPr>
          <p:cNvSpPr>
            <a:spLocks noGrp="1"/>
          </p:cNvSpPr>
          <p:nvPr>
            <p:ph type="sldNum" sz="quarter" idx="11"/>
          </p:nvPr>
        </p:nvSpPr>
        <p:spPr/>
        <p:txBody>
          <a:bodyPr/>
          <a:lstStyle/>
          <a:p>
            <a:fld id="{4300899B-0CC7-2C4C-8D27-D3BB834F200E}" type="slidenum">
              <a:rPr lang="en-US" smtClean="0"/>
              <a:pPr/>
              <a:t>37</a:t>
            </a:fld>
            <a:endParaRPr lang="en-US" dirty="0"/>
          </a:p>
        </p:txBody>
      </p:sp>
    </p:spTree>
    <p:extLst>
      <p:ext uri="{BB962C8B-B14F-4D97-AF65-F5344CB8AC3E}">
        <p14:creationId xmlns:p14="http://schemas.microsoft.com/office/powerpoint/2010/main" val="1855565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28D364-8538-DB71-5FE9-9939A6D0C5F4}"/>
              </a:ext>
            </a:extLst>
          </p:cNvPr>
          <p:cNvSpPr>
            <a:spLocks noGrp="1"/>
          </p:cNvSpPr>
          <p:nvPr>
            <p:ph type="sldNum" sz="quarter" idx="11"/>
          </p:nvPr>
        </p:nvSpPr>
        <p:spPr/>
        <p:txBody>
          <a:bodyPr/>
          <a:lstStyle/>
          <a:p>
            <a:fld id="{4300899B-0CC7-2C4C-8D27-D3BB834F200E}" type="slidenum">
              <a:rPr lang="en-US" smtClean="0"/>
              <a:pPr/>
              <a:t>38</a:t>
            </a:fld>
            <a:endParaRPr lang="en-US" dirty="0"/>
          </a:p>
        </p:txBody>
      </p:sp>
    </p:spTree>
    <p:extLst>
      <p:ext uri="{BB962C8B-B14F-4D97-AF65-F5344CB8AC3E}">
        <p14:creationId xmlns:p14="http://schemas.microsoft.com/office/powerpoint/2010/main" val="342750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8D4E57-00C5-8C83-1EC9-3E8F1A9CDAF9}"/>
              </a:ext>
            </a:extLst>
          </p:cNvPr>
          <p:cNvSpPr>
            <a:spLocks noGrp="1"/>
          </p:cNvSpPr>
          <p:nvPr>
            <p:ph idx="13"/>
          </p:nvPr>
        </p:nvSpPr>
        <p:spPr>
          <a:xfrm>
            <a:off x="613227" y="1584585"/>
            <a:ext cx="10292461" cy="4211374"/>
          </a:xfrm>
          <a:prstGeom prst="rect">
            <a:avLst/>
          </a:prstGeom>
        </p:spPr>
        <p:txBody>
          <a:bodyPr/>
          <a:lstStyle/>
          <a:p>
            <a:pPr lvl="0"/>
            <a:r>
              <a:rPr lang="en-US" b="1" dirty="0"/>
              <a:t>Home Equity Conversion Mortgage (HECM) is commonly known as a reverse mortgage</a:t>
            </a:r>
          </a:p>
          <a:p>
            <a:pPr lvl="1"/>
            <a:r>
              <a:rPr lang="en-US" dirty="0"/>
              <a:t>Federal Housing Administration (FHA) insured loan which allows you to convert a portion of your home’s equity into cash </a:t>
            </a:r>
          </a:p>
          <a:p>
            <a:pPr lvl="1"/>
            <a:r>
              <a:rPr lang="en-US" dirty="0"/>
              <a:t>The borrower remains on title of the property</a:t>
            </a:r>
          </a:p>
          <a:p>
            <a:pPr lvl="1"/>
            <a:r>
              <a:rPr lang="en-US" dirty="0"/>
              <a:t>Monthly mortgage payments are not required</a:t>
            </a:r>
            <a:r>
              <a:rPr lang="en-US" baseline="30000" dirty="0"/>
              <a:t>1</a:t>
            </a:r>
          </a:p>
        </p:txBody>
      </p:sp>
      <p:sp>
        <p:nvSpPr>
          <p:cNvPr id="4" name="Title 3">
            <a:extLst>
              <a:ext uri="{FF2B5EF4-FFF2-40B4-BE49-F238E27FC236}">
                <a16:creationId xmlns:a16="http://schemas.microsoft.com/office/drawing/2014/main" id="{D1EE3C82-69E8-72EB-262E-E45782DA8C8E}"/>
              </a:ext>
            </a:extLst>
          </p:cNvPr>
          <p:cNvSpPr>
            <a:spLocks noGrp="1"/>
          </p:cNvSpPr>
          <p:nvPr>
            <p:ph type="title"/>
          </p:nvPr>
        </p:nvSpPr>
        <p:spPr>
          <a:prstGeom prst="rect">
            <a:avLst/>
          </a:prstGeom>
        </p:spPr>
        <p:txBody>
          <a:bodyPr/>
          <a:lstStyle/>
          <a:p>
            <a:r>
              <a:rPr lang="en-US" b="1" dirty="0"/>
              <a:t>What is a HECM?</a:t>
            </a:r>
          </a:p>
        </p:txBody>
      </p:sp>
      <p:pic>
        <p:nvPicPr>
          <p:cNvPr id="10" name="Picture 9" descr="Icon&#10;&#10;Description automatically generated">
            <a:extLst>
              <a:ext uri="{FF2B5EF4-FFF2-40B4-BE49-F238E27FC236}">
                <a16:creationId xmlns:a16="http://schemas.microsoft.com/office/drawing/2014/main" id="{BEC16BF5-C7A5-C11E-BB48-533D10E48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359" y="3378579"/>
            <a:ext cx="2526437" cy="2526437"/>
          </a:xfrm>
          <a:prstGeom prst="rect">
            <a:avLst/>
          </a:prstGeom>
        </p:spPr>
      </p:pic>
      <p:sp>
        <p:nvSpPr>
          <p:cNvPr id="8" name="TextBox 7">
            <a:extLst>
              <a:ext uri="{FF2B5EF4-FFF2-40B4-BE49-F238E27FC236}">
                <a16:creationId xmlns:a16="http://schemas.microsoft.com/office/drawing/2014/main" id="{C62CDA12-B550-126F-E3FD-5E36BE9F2E4D}"/>
              </a:ext>
            </a:extLst>
          </p:cNvPr>
          <p:cNvSpPr txBox="1"/>
          <p:nvPr/>
        </p:nvSpPr>
        <p:spPr>
          <a:xfrm>
            <a:off x="1330435" y="3893330"/>
            <a:ext cx="63052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76777B"/>
                </a:solidFill>
                <a:effectLst/>
                <a:uLnTx/>
                <a:uFillTx/>
                <a:latin typeface="Calibri" panose="020F0502020204030204"/>
                <a:ea typeface="+mn-ea"/>
                <a:cs typeface="+mn-cs"/>
              </a:rPr>
              <a:t>1</a:t>
            </a:r>
            <a:r>
              <a:rPr kumimoji="0" lang="en-US" sz="2200" b="0" i="0" u="none" strike="noStrike" kern="1200" cap="none" spc="0" normalizeH="0" baseline="0" noProof="0" dirty="0">
                <a:ln>
                  <a:noFill/>
                </a:ln>
                <a:solidFill>
                  <a:srgbClr val="76777B"/>
                </a:solidFill>
                <a:effectLst/>
                <a:uLnTx/>
                <a:uFillTx/>
                <a:latin typeface="Calibri" panose="020F0502020204030204"/>
                <a:ea typeface="+mn-ea"/>
                <a:cs typeface="+mn-cs"/>
              </a:rPr>
              <a:t>As with any mortgage, you must meet your loan obligations, keeping current with property taxes, insurance, and maintenance.</a:t>
            </a:r>
          </a:p>
        </p:txBody>
      </p:sp>
    </p:spTree>
    <p:extLst>
      <p:ext uri="{BB962C8B-B14F-4D97-AF65-F5344CB8AC3E}">
        <p14:creationId xmlns:p14="http://schemas.microsoft.com/office/powerpoint/2010/main" val="1274163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F546-B1C8-71D5-1133-49FA547558D9}"/>
              </a:ext>
            </a:extLst>
          </p:cNvPr>
          <p:cNvSpPr>
            <a:spLocks noGrp="1"/>
          </p:cNvSpPr>
          <p:nvPr>
            <p:ph type="title"/>
          </p:nvPr>
        </p:nvSpPr>
        <p:spPr/>
        <p:txBody>
          <a:bodyPr/>
          <a:lstStyle/>
          <a:p>
            <a:r>
              <a:rPr lang="en-US" dirty="0"/>
              <a:t>Rise of the Reverse Mortgage</a:t>
            </a:r>
          </a:p>
        </p:txBody>
      </p:sp>
      <p:sp>
        <p:nvSpPr>
          <p:cNvPr id="3" name="Content Placeholder 2">
            <a:extLst>
              <a:ext uri="{FF2B5EF4-FFF2-40B4-BE49-F238E27FC236}">
                <a16:creationId xmlns:a16="http://schemas.microsoft.com/office/drawing/2014/main" id="{1E6A1448-6D00-42D5-98C5-CEBCAF5A644A}"/>
              </a:ext>
            </a:extLst>
          </p:cNvPr>
          <p:cNvSpPr>
            <a:spLocks noGrp="1"/>
          </p:cNvSpPr>
          <p:nvPr>
            <p:ph idx="1"/>
          </p:nvPr>
        </p:nvSpPr>
        <p:spPr>
          <a:xfrm>
            <a:off x="640080" y="1371600"/>
            <a:ext cx="10620831" cy="4211375"/>
          </a:xfrm>
        </p:spPr>
        <p:txBody>
          <a:bodyPr/>
          <a:lstStyle/>
          <a:p>
            <a:pPr>
              <a:lnSpc>
                <a:spcPct val="100000"/>
              </a:lnSpc>
              <a:spcBef>
                <a:spcPts val="600"/>
              </a:spcBef>
              <a:spcAft>
                <a:spcPts val="600"/>
              </a:spcAft>
            </a:pPr>
            <a:r>
              <a:rPr lang="en-US" b="0" dirty="0">
                <a:solidFill>
                  <a:srgbClr val="7B7C7F"/>
                </a:solidFill>
              </a:rPr>
              <a:t>The vast majority of reverse mortgages are Home Equity Conversion Mortgages (HECM)</a:t>
            </a:r>
            <a:r>
              <a:rPr lang="en-US" b="0" baseline="30000" dirty="0">
                <a:solidFill>
                  <a:srgbClr val="7B7C7F"/>
                </a:solidFill>
              </a:rPr>
              <a:t>1</a:t>
            </a:r>
          </a:p>
          <a:p>
            <a:pPr>
              <a:lnSpc>
                <a:spcPct val="100000"/>
              </a:lnSpc>
              <a:spcBef>
                <a:spcPts val="600"/>
              </a:spcBef>
              <a:spcAft>
                <a:spcPts val="600"/>
              </a:spcAft>
            </a:pPr>
            <a:r>
              <a:rPr lang="en-US" b="0" dirty="0">
                <a:solidFill>
                  <a:srgbClr val="7B7C7F"/>
                </a:solidFill>
              </a:rPr>
              <a:t>President Reagan signed the HECM program into law in 1989</a:t>
            </a:r>
          </a:p>
          <a:p>
            <a:pPr>
              <a:lnSpc>
                <a:spcPct val="100000"/>
              </a:lnSpc>
              <a:spcBef>
                <a:spcPts val="600"/>
              </a:spcBef>
              <a:spcAft>
                <a:spcPts val="600"/>
              </a:spcAft>
            </a:pPr>
            <a:r>
              <a:rPr lang="en-US" b="0" dirty="0">
                <a:solidFill>
                  <a:srgbClr val="7B7C7F"/>
                </a:solidFill>
              </a:rPr>
              <a:t>The HECM program is federally-insured</a:t>
            </a:r>
            <a:r>
              <a:rPr lang="en-US" b="0" baseline="30000" dirty="0">
                <a:solidFill>
                  <a:srgbClr val="7B7C7F"/>
                </a:solidFill>
              </a:rPr>
              <a:t>2</a:t>
            </a:r>
            <a:r>
              <a:rPr lang="en-US" b="0" dirty="0">
                <a:solidFill>
                  <a:srgbClr val="7B7C7F"/>
                </a:solidFill>
              </a:rPr>
              <a:t> by FHA</a:t>
            </a:r>
          </a:p>
          <a:p>
            <a:pPr>
              <a:lnSpc>
                <a:spcPct val="100000"/>
              </a:lnSpc>
              <a:spcBef>
                <a:spcPts val="600"/>
              </a:spcBef>
              <a:spcAft>
                <a:spcPts val="600"/>
              </a:spcAft>
            </a:pPr>
            <a:r>
              <a:rPr lang="en-US" b="0" dirty="0">
                <a:solidFill>
                  <a:srgbClr val="7B7C7F"/>
                </a:solidFill>
              </a:rPr>
              <a:t>Over 1.3 million Americans have used a HECM since the program’s inception</a:t>
            </a:r>
            <a:r>
              <a:rPr lang="en-US" b="0" baseline="30000" dirty="0">
                <a:solidFill>
                  <a:srgbClr val="7B7C7F"/>
                </a:solidFill>
              </a:rPr>
              <a:t>3</a:t>
            </a:r>
          </a:p>
          <a:p>
            <a:pPr>
              <a:lnSpc>
                <a:spcPct val="100000"/>
              </a:lnSpc>
              <a:spcBef>
                <a:spcPts val="600"/>
              </a:spcBef>
              <a:spcAft>
                <a:spcPts val="600"/>
              </a:spcAft>
            </a:pPr>
            <a:r>
              <a:rPr lang="en-US" b="0" dirty="0">
                <a:solidFill>
                  <a:srgbClr val="7B7C7F"/>
                </a:solidFill>
              </a:rPr>
              <a:t>Of the total 22,753 mortgage complaints the CFPB received in 2023, only 1.6% of them were reverse mortgage-related</a:t>
            </a:r>
            <a:r>
              <a:rPr lang="en-US" b="0" baseline="30000" dirty="0">
                <a:solidFill>
                  <a:srgbClr val="7B7C7F"/>
                </a:solidFill>
              </a:rPr>
              <a:t>4</a:t>
            </a:r>
          </a:p>
        </p:txBody>
      </p:sp>
      <p:sp>
        <p:nvSpPr>
          <p:cNvPr id="4" name="Slide Number Placeholder 3">
            <a:extLst>
              <a:ext uri="{FF2B5EF4-FFF2-40B4-BE49-F238E27FC236}">
                <a16:creationId xmlns:a16="http://schemas.microsoft.com/office/drawing/2014/main" id="{3081A579-D4AE-4676-E653-82BE3C2A3B67}"/>
              </a:ext>
            </a:extLst>
          </p:cNvPr>
          <p:cNvSpPr>
            <a:spLocks noGrp="1"/>
          </p:cNvSpPr>
          <p:nvPr>
            <p:ph type="sldNum" sz="quarter" idx="11"/>
          </p:nvPr>
        </p:nvSpPr>
        <p:spPr/>
        <p:txBody>
          <a:bodyPr/>
          <a:lstStyle/>
          <a:p>
            <a:pPr defTabSz="914377" fontAlgn="auto">
              <a:spcBef>
                <a:spcPts val="0"/>
              </a:spcBef>
              <a:spcAft>
                <a:spcPts val="0"/>
              </a:spcAft>
            </a:pPr>
            <a:fld id="{4300899B-0CC7-2C4C-8D27-D3BB834F200E}" type="slidenum">
              <a:rPr lang="en-US">
                <a:solidFill>
                  <a:srgbClr val="FFFFFF"/>
                </a:solidFill>
              </a:rPr>
              <a:pPr defTabSz="914377" fontAlgn="auto">
                <a:spcBef>
                  <a:spcPts val="0"/>
                </a:spcBef>
                <a:spcAft>
                  <a:spcPts val="0"/>
                </a:spcAft>
              </a:pPr>
              <a:t>5</a:t>
            </a:fld>
            <a:endParaRPr lang="en-US" dirty="0">
              <a:solidFill>
                <a:srgbClr val="FFFFFF"/>
              </a:solidFill>
            </a:endParaRPr>
          </a:p>
        </p:txBody>
      </p:sp>
      <p:sp>
        <p:nvSpPr>
          <p:cNvPr id="5" name="Content Placeholder 4">
            <a:extLst>
              <a:ext uri="{FF2B5EF4-FFF2-40B4-BE49-F238E27FC236}">
                <a16:creationId xmlns:a16="http://schemas.microsoft.com/office/drawing/2014/main" id="{F76A0E33-5604-657B-A121-599A59F18AAF}"/>
              </a:ext>
            </a:extLst>
          </p:cNvPr>
          <p:cNvSpPr>
            <a:spLocks noGrp="1"/>
          </p:cNvSpPr>
          <p:nvPr>
            <p:ph sz="quarter" idx="10"/>
          </p:nvPr>
        </p:nvSpPr>
        <p:spPr/>
        <p:txBody>
          <a:bodyPr/>
          <a:lstStyle/>
          <a:p>
            <a:r>
              <a:rPr lang="en-US" baseline="30000" dirty="0"/>
              <a:t>1</a:t>
            </a:r>
            <a:r>
              <a:rPr lang="en-US" dirty="0"/>
              <a:t> Source: U.S. Government Accountability Office. https://www.gao.gov/products/gao-19-702</a:t>
            </a:r>
            <a:br>
              <a:rPr lang="en-US" b="1" baseline="30000" dirty="0"/>
            </a:br>
            <a:r>
              <a:rPr lang="en-US" baseline="30000" dirty="0"/>
              <a:t>2</a:t>
            </a:r>
            <a:r>
              <a:rPr lang="en-US" b="1" dirty="0"/>
              <a:t> This material has not been reviewed, approved or issued by HUD, FHA or any government agency. The company is not affiliated with or acting on behalf of or at the direction of HU/FHA or any other government agency.</a:t>
            </a:r>
            <a:br>
              <a:rPr lang="en-US" b="1" dirty="0"/>
            </a:br>
            <a:r>
              <a:rPr lang="en-US" baseline="30000" dirty="0"/>
              <a:t>3</a:t>
            </a:r>
            <a:r>
              <a:rPr lang="en-US" dirty="0"/>
              <a:t> Source: National Reverse Mortgage Lenders Association. https://www.reversemortgage.org/borrowers-stories</a:t>
            </a:r>
            <a:br>
              <a:rPr lang="en-US" dirty="0"/>
            </a:br>
            <a:r>
              <a:rPr lang="en-US" baseline="30000" dirty="0"/>
              <a:t>4</a:t>
            </a:r>
            <a:r>
              <a:rPr lang="en-US" dirty="0"/>
              <a:t> Source: Housingwire.com. “The reverse mortgage lenders with the most consumer complaints in 2023”. January 2024. https://www.housingwire.com/articles/the-reverse-mortgage-lenders-with-the-most-consumer-complaints-in-2023</a:t>
            </a:r>
          </a:p>
        </p:txBody>
      </p:sp>
    </p:spTree>
    <p:extLst>
      <p:ext uri="{BB962C8B-B14F-4D97-AF65-F5344CB8AC3E}">
        <p14:creationId xmlns:p14="http://schemas.microsoft.com/office/powerpoint/2010/main" val="498312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8F1-ADAE-7D6B-4F68-C534175B3792}"/>
              </a:ext>
            </a:extLst>
          </p:cNvPr>
          <p:cNvSpPr>
            <a:spLocks noGrp="1"/>
          </p:cNvSpPr>
          <p:nvPr>
            <p:ph type="title"/>
          </p:nvPr>
        </p:nvSpPr>
        <p:spPr/>
        <p:txBody>
          <a:bodyPr/>
          <a:lstStyle/>
          <a:p>
            <a:r>
              <a:rPr lang="en-US" dirty="0"/>
              <a:t>The Evolution of the Reverse Mortgage</a:t>
            </a:r>
          </a:p>
        </p:txBody>
      </p:sp>
      <p:sp>
        <p:nvSpPr>
          <p:cNvPr id="4" name="Slide Number Placeholder 3">
            <a:extLst>
              <a:ext uri="{FF2B5EF4-FFF2-40B4-BE49-F238E27FC236}">
                <a16:creationId xmlns:a16="http://schemas.microsoft.com/office/drawing/2014/main" id="{3F55AD4E-4BDD-7124-F5D1-7131CBD9A67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00899B-0CC7-2C4C-8D27-D3BB834F200E}"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 name="Content Placeholder 4">
            <a:extLst>
              <a:ext uri="{FF2B5EF4-FFF2-40B4-BE49-F238E27FC236}">
                <a16:creationId xmlns:a16="http://schemas.microsoft.com/office/drawing/2014/main" id="{B8B88C88-7749-1B4E-B199-844B52D2F8D3}"/>
              </a:ext>
            </a:extLst>
          </p:cNvPr>
          <p:cNvSpPr>
            <a:spLocks noGrp="1"/>
          </p:cNvSpPr>
          <p:nvPr>
            <p:ph sz="quarter" idx="10"/>
          </p:nvPr>
        </p:nvSpPr>
        <p:spPr>
          <a:xfrm>
            <a:off x="1699512" y="6241419"/>
            <a:ext cx="9180924" cy="520936"/>
          </a:xfrm>
        </p:spPr>
        <p:txBody>
          <a:bodyPr/>
          <a:lstStyle/>
          <a:p>
            <a:r>
              <a:rPr lang="en-US" sz="900" baseline="30000" dirty="0"/>
              <a:t>1</a:t>
            </a:r>
            <a:r>
              <a:rPr lang="en-US" sz="900" dirty="0"/>
              <a:t> This material has not been reviewed, approved or issued by HUD, FHA or any government agency. The company is not affiliated with or acting on behalf of or at the direction of HUD/FHA or any other government agency.</a:t>
            </a:r>
          </a:p>
        </p:txBody>
      </p:sp>
      <p:graphicFrame>
        <p:nvGraphicFramePr>
          <p:cNvPr id="10" name="Diagram 9">
            <a:extLst>
              <a:ext uri="{FF2B5EF4-FFF2-40B4-BE49-F238E27FC236}">
                <a16:creationId xmlns:a16="http://schemas.microsoft.com/office/drawing/2014/main" id="{7CCD6FF9-0060-489C-B09A-4E8E95320EF3}"/>
              </a:ext>
            </a:extLst>
          </p:cNvPr>
          <p:cNvGraphicFramePr/>
          <p:nvPr>
            <p:extLst>
              <p:ext uri="{D42A27DB-BD31-4B8C-83A1-F6EECF244321}">
                <p14:modId xmlns:p14="http://schemas.microsoft.com/office/powerpoint/2010/main" val="2548698860"/>
              </p:ext>
            </p:extLst>
          </p:nvPr>
        </p:nvGraphicFramePr>
        <p:xfrm>
          <a:off x="471058" y="718177"/>
          <a:ext cx="10789920" cy="5117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6D8A5C1D-BF08-07C0-0C59-FB8FB97BAC62}"/>
              </a:ext>
            </a:extLst>
          </p:cNvPr>
          <p:cNvSpPr txBox="1"/>
          <p:nvPr/>
        </p:nvSpPr>
        <p:spPr>
          <a:xfrm>
            <a:off x="489528" y="3371148"/>
            <a:ext cx="16810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6777B"/>
                </a:solidFill>
                <a:effectLst/>
                <a:uLnTx/>
                <a:uFillTx/>
                <a:latin typeface="Calibri" panose="020F0502020204030204"/>
                <a:ea typeface="+mn-ea"/>
                <a:cs typeface="+mn-cs"/>
              </a:rPr>
              <a:t>1961</a:t>
            </a:r>
          </a:p>
        </p:txBody>
      </p:sp>
      <p:sp>
        <p:nvSpPr>
          <p:cNvPr id="12" name="TextBox 11">
            <a:extLst>
              <a:ext uri="{FF2B5EF4-FFF2-40B4-BE49-F238E27FC236}">
                <a16:creationId xmlns:a16="http://schemas.microsoft.com/office/drawing/2014/main" id="{AAE7BA45-8582-8EB1-5D88-CED0BF9354E6}"/>
              </a:ext>
            </a:extLst>
          </p:cNvPr>
          <p:cNvSpPr txBox="1"/>
          <p:nvPr/>
        </p:nvSpPr>
        <p:spPr>
          <a:xfrm>
            <a:off x="2429164" y="3385008"/>
            <a:ext cx="88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1989</a:t>
            </a:r>
          </a:p>
        </p:txBody>
      </p:sp>
      <p:sp>
        <p:nvSpPr>
          <p:cNvPr id="13" name="TextBox 12">
            <a:extLst>
              <a:ext uri="{FF2B5EF4-FFF2-40B4-BE49-F238E27FC236}">
                <a16:creationId xmlns:a16="http://schemas.microsoft.com/office/drawing/2014/main" id="{987293FA-9D32-EE0B-3144-409B9E8E47F0}"/>
              </a:ext>
            </a:extLst>
          </p:cNvPr>
          <p:cNvSpPr txBox="1"/>
          <p:nvPr/>
        </p:nvSpPr>
        <p:spPr>
          <a:xfrm>
            <a:off x="4997035" y="5219691"/>
            <a:ext cx="88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2001</a:t>
            </a:r>
          </a:p>
        </p:txBody>
      </p:sp>
      <p:sp>
        <p:nvSpPr>
          <p:cNvPr id="14" name="TextBox 13">
            <a:extLst>
              <a:ext uri="{FF2B5EF4-FFF2-40B4-BE49-F238E27FC236}">
                <a16:creationId xmlns:a16="http://schemas.microsoft.com/office/drawing/2014/main" id="{E4BFA488-A877-A278-9F01-49CD940BB8C7}"/>
              </a:ext>
            </a:extLst>
          </p:cNvPr>
          <p:cNvSpPr txBox="1"/>
          <p:nvPr/>
        </p:nvSpPr>
        <p:spPr>
          <a:xfrm>
            <a:off x="3592944" y="3344732"/>
            <a:ext cx="16810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6777B"/>
                </a:solidFill>
                <a:effectLst/>
                <a:uLnTx/>
                <a:uFillTx/>
                <a:latin typeface="Calibri" panose="020F0502020204030204"/>
                <a:ea typeface="+mn-ea"/>
                <a:cs typeface="+mn-cs"/>
              </a:rPr>
              <a:t>2009</a:t>
            </a:r>
          </a:p>
        </p:txBody>
      </p:sp>
      <p:sp>
        <p:nvSpPr>
          <p:cNvPr id="15" name="TextBox 14">
            <a:extLst>
              <a:ext uri="{FF2B5EF4-FFF2-40B4-BE49-F238E27FC236}">
                <a16:creationId xmlns:a16="http://schemas.microsoft.com/office/drawing/2014/main" id="{250C5627-32B5-8148-E56A-9DCBDF09DC94}"/>
              </a:ext>
            </a:extLst>
          </p:cNvPr>
          <p:cNvSpPr txBox="1"/>
          <p:nvPr/>
        </p:nvSpPr>
        <p:spPr>
          <a:xfrm>
            <a:off x="7028872" y="3371155"/>
            <a:ext cx="88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2015</a:t>
            </a:r>
          </a:p>
        </p:txBody>
      </p:sp>
      <p:sp>
        <p:nvSpPr>
          <p:cNvPr id="16" name="TextBox 15">
            <a:extLst>
              <a:ext uri="{FF2B5EF4-FFF2-40B4-BE49-F238E27FC236}">
                <a16:creationId xmlns:a16="http://schemas.microsoft.com/office/drawing/2014/main" id="{839A76E5-FDB9-EAD2-AD22-BC3C37C1AD50}"/>
              </a:ext>
            </a:extLst>
          </p:cNvPr>
          <p:cNvSpPr txBox="1"/>
          <p:nvPr/>
        </p:nvSpPr>
        <p:spPr>
          <a:xfrm>
            <a:off x="8428179" y="3375776"/>
            <a:ext cx="8866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’23 &amp; ‘24</a:t>
            </a:r>
          </a:p>
        </p:txBody>
      </p:sp>
      <p:sp>
        <p:nvSpPr>
          <p:cNvPr id="17" name="TextBox 16">
            <a:extLst>
              <a:ext uri="{FF2B5EF4-FFF2-40B4-BE49-F238E27FC236}">
                <a16:creationId xmlns:a16="http://schemas.microsoft.com/office/drawing/2014/main" id="{6C661792-F065-9F31-9618-A5688F0A0EDE}"/>
              </a:ext>
            </a:extLst>
          </p:cNvPr>
          <p:cNvSpPr txBox="1"/>
          <p:nvPr/>
        </p:nvSpPr>
        <p:spPr>
          <a:xfrm>
            <a:off x="9578131" y="3371156"/>
            <a:ext cx="16810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6777B"/>
                </a:solidFill>
                <a:effectLst/>
                <a:uLnTx/>
                <a:uFillTx/>
                <a:latin typeface="Calibri" panose="020F0502020204030204"/>
                <a:ea typeface="+mn-ea"/>
                <a:cs typeface="+mn-cs"/>
              </a:rPr>
              <a:t>2025</a:t>
            </a:r>
          </a:p>
        </p:txBody>
      </p:sp>
      <p:sp>
        <p:nvSpPr>
          <p:cNvPr id="5" name="TextBox 4">
            <a:extLst>
              <a:ext uri="{FF2B5EF4-FFF2-40B4-BE49-F238E27FC236}">
                <a16:creationId xmlns:a16="http://schemas.microsoft.com/office/drawing/2014/main" id="{1F464208-CDD4-340C-130A-0B24D3554905}"/>
              </a:ext>
            </a:extLst>
          </p:cNvPr>
          <p:cNvSpPr txBox="1"/>
          <p:nvPr/>
        </p:nvSpPr>
        <p:spPr>
          <a:xfrm>
            <a:off x="5071965" y="6493975"/>
            <a:ext cx="6624735"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6777B"/>
                </a:solidFill>
                <a:effectLst/>
                <a:uLnTx/>
                <a:uFillTx/>
                <a:latin typeface="Calibri" panose="020F0502020204030204" pitchFamily="34" charset="0"/>
                <a:ea typeface="+mn-ea"/>
                <a:cs typeface="+mn-cs"/>
              </a:rPr>
              <a:t>©2026 Longbridge Financial, LLC. NMLS ID # 957935. NOT FOR FURTHER DISTRIBUTION.</a:t>
            </a:r>
            <a:r>
              <a:rPr kumimoji="0" lang="en-US" sz="800" b="0" i="0" u="none" strike="noStrike" kern="1200" cap="none" spc="0" normalizeH="0" baseline="0" noProof="0" dirty="0">
                <a:ln>
                  <a:noFill/>
                </a:ln>
                <a:solidFill>
                  <a:srgbClr val="76777B"/>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B0141366-E4AF-1436-FCD4-8064B2114C7B}"/>
              </a:ext>
            </a:extLst>
          </p:cNvPr>
          <p:cNvSpPr txBox="1"/>
          <p:nvPr/>
        </p:nvSpPr>
        <p:spPr>
          <a:xfrm>
            <a:off x="5310908" y="3344731"/>
            <a:ext cx="16810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2014</a:t>
            </a:r>
          </a:p>
        </p:txBody>
      </p:sp>
    </p:spTree>
    <p:extLst>
      <p:ext uri="{BB962C8B-B14F-4D97-AF65-F5344CB8AC3E}">
        <p14:creationId xmlns:p14="http://schemas.microsoft.com/office/powerpoint/2010/main" val="79401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8BE6-9491-4FF0-A4B0-09AEDC153517}"/>
              </a:ext>
            </a:extLst>
          </p:cNvPr>
          <p:cNvSpPr>
            <a:spLocks noGrp="1"/>
          </p:cNvSpPr>
          <p:nvPr>
            <p:ph type="title"/>
          </p:nvPr>
        </p:nvSpPr>
        <p:spPr>
          <a:xfrm>
            <a:off x="459508" y="397130"/>
            <a:ext cx="10515600" cy="881789"/>
          </a:xfrm>
        </p:spPr>
        <p:txBody>
          <a:bodyPr>
            <a:normAutofit/>
          </a:bodyPr>
          <a:lstStyle/>
          <a:p>
            <a:r>
              <a:rPr lang="en-US" sz="3600" b="1" dirty="0">
                <a:solidFill>
                  <a:srgbClr val="8CC640"/>
                </a:solidFill>
                <a:latin typeface="+mn-lt"/>
              </a:rPr>
              <a:t>Home Equity Conversion Mortgage (HECM) Basics</a:t>
            </a:r>
          </a:p>
        </p:txBody>
      </p:sp>
      <p:sp>
        <p:nvSpPr>
          <p:cNvPr id="3" name="Content Placeholder 2">
            <a:extLst>
              <a:ext uri="{FF2B5EF4-FFF2-40B4-BE49-F238E27FC236}">
                <a16:creationId xmlns:a16="http://schemas.microsoft.com/office/drawing/2014/main" id="{12699BC4-16B9-4E8E-8D83-E95A725DC3B0}"/>
              </a:ext>
            </a:extLst>
          </p:cNvPr>
          <p:cNvSpPr>
            <a:spLocks noGrp="1"/>
          </p:cNvSpPr>
          <p:nvPr>
            <p:ph idx="1"/>
          </p:nvPr>
        </p:nvSpPr>
        <p:spPr>
          <a:xfrm>
            <a:off x="554182" y="1311564"/>
            <a:ext cx="9873333" cy="5003940"/>
          </a:xfrm>
        </p:spPr>
        <p:txBody>
          <a:bodyPr>
            <a:noAutofit/>
          </a:bodyPr>
          <a:lstStyle/>
          <a:p>
            <a:pPr>
              <a:lnSpc>
                <a:spcPct val="100000"/>
              </a:lnSpc>
            </a:pPr>
            <a:r>
              <a:rPr lang="en-US" dirty="0">
                <a:solidFill>
                  <a:srgbClr val="7F7F7F"/>
                </a:solidFill>
              </a:rPr>
              <a:t>Borrower must be </a:t>
            </a:r>
            <a:r>
              <a:rPr lang="en-US" b="1" dirty="0">
                <a:solidFill>
                  <a:srgbClr val="7F7F7F"/>
                </a:solidFill>
              </a:rPr>
              <a:t>age 62+</a:t>
            </a:r>
          </a:p>
          <a:p>
            <a:pPr lvl="1">
              <a:lnSpc>
                <a:spcPct val="100000"/>
              </a:lnSpc>
            </a:pPr>
            <a:r>
              <a:rPr lang="en-US" sz="2800" dirty="0">
                <a:solidFill>
                  <a:srgbClr val="7F7F7F"/>
                </a:solidFill>
              </a:rPr>
              <a:t>Non-Borrowing spouse must be at least 18</a:t>
            </a:r>
          </a:p>
          <a:p>
            <a:pPr>
              <a:lnSpc>
                <a:spcPct val="100000"/>
              </a:lnSpc>
            </a:pPr>
            <a:r>
              <a:rPr lang="en-US" dirty="0">
                <a:solidFill>
                  <a:srgbClr val="7F7F7F"/>
                </a:solidFill>
              </a:rPr>
              <a:t>The home must be the borrower’s primary residence</a:t>
            </a:r>
            <a:br>
              <a:rPr lang="en-US" dirty="0">
                <a:solidFill>
                  <a:srgbClr val="7F7F7F"/>
                </a:solidFill>
              </a:rPr>
            </a:br>
            <a:r>
              <a:rPr lang="en-US" dirty="0">
                <a:solidFill>
                  <a:srgbClr val="7F7F7F"/>
                </a:solidFill>
              </a:rPr>
              <a:t>Available equity is typically </a:t>
            </a:r>
            <a:r>
              <a:rPr lang="en-US" b="1" dirty="0">
                <a:solidFill>
                  <a:srgbClr val="7F7F7F"/>
                </a:solidFill>
              </a:rPr>
              <a:t>35-70%</a:t>
            </a:r>
            <a:r>
              <a:rPr lang="en-US" dirty="0">
                <a:solidFill>
                  <a:srgbClr val="7F7F7F"/>
                </a:solidFill>
              </a:rPr>
              <a:t> based on age and interest rate</a:t>
            </a:r>
          </a:p>
          <a:p>
            <a:pPr lvl="1">
              <a:lnSpc>
                <a:spcPct val="100000"/>
              </a:lnSpc>
            </a:pPr>
            <a:r>
              <a:rPr lang="en-US" sz="2800" dirty="0">
                <a:solidFill>
                  <a:srgbClr val="7F7F7F"/>
                </a:solidFill>
              </a:rPr>
              <a:t>The higher the interest rate, the lower the percentage of the home’s value can be accessed</a:t>
            </a:r>
            <a:br>
              <a:rPr lang="en-US" sz="2800" dirty="0">
                <a:solidFill>
                  <a:srgbClr val="7F7F7F"/>
                </a:solidFill>
              </a:rPr>
            </a:br>
            <a:r>
              <a:rPr lang="en-US" dirty="0">
                <a:solidFill>
                  <a:srgbClr val="7F7F7F"/>
                </a:solidFill>
              </a:rPr>
              <a:t>Lender makes </a:t>
            </a:r>
            <a:r>
              <a:rPr lang="en-US" b="1" dirty="0">
                <a:solidFill>
                  <a:srgbClr val="7F7F7F"/>
                </a:solidFill>
              </a:rPr>
              <a:t>income tax-free payments </a:t>
            </a:r>
            <a:r>
              <a:rPr lang="en-US" dirty="0">
                <a:solidFill>
                  <a:srgbClr val="7F7F7F"/>
                </a:solidFill>
              </a:rPr>
              <a:t>to homeowner</a:t>
            </a:r>
          </a:p>
          <a:p>
            <a:pPr>
              <a:lnSpc>
                <a:spcPct val="100000"/>
              </a:lnSpc>
            </a:pPr>
            <a:r>
              <a:rPr lang="en-US" dirty="0">
                <a:solidFill>
                  <a:srgbClr val="7F7F7F"/>
                </a:solidFill>
              </a:rPr>
              <a:t>FHA insured HECM is a </a:t>
            </a:r>
            <a:r>
              <a:rPr lang="en-US" b="1" dirty="0">
                <a:solidFill>
                  <a:srgbClr val="7F7F7F"/>
                </a:solidFill>
              </a:rPr>
              <a:t>non-recourse</a:t>
            </a:r>
            <a:r>
              <a:rPr lang="en-US" dirty="0">
                <a:solidFill>
                  <a:srgbClr val="7F7F7F"/>
                </a:solidFill>
              </a:rPr>
              <a:t> loan</a:t>
            </a:r>
          </a:p>
          <a:p>
            <a:pPr lvl="1">
              <a:lnSpc>
                <a:spcPct val="100000"/>
              </a:lnSpc>
            </a:pPr>
            <a:r>
              <a:rPr lang="en-US" sz="2800" dirty="0">
                <a:solidFill>
                  <a:srgbClr val="7F7F7F"/>
                </a:solidFill>
              </a:rPr>
              <a:t>No liability above home value</a:t>
            </a:r>
          </a:p>
        </p:txBody>
      </p:sp>
    </p:spTree>
    <p:extLst>
      <p:ext uri="{BB962C8B-B14F-4D97-AF65-F5344CB8AC3E}">
        <p14:creationId xmlns:p14="http://schemas.microsoft.com/office/powerpoint/2010/main" val="97087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8F1-ADAE-7D6B-4F68-C534175B3792}"/>
              </a:ext>
            </a:extLst>
          </p:cNvPr>
          <p:cNvSpPr>
            <a:spLocks noGrp="1"/>
          </p:cNvSpPr>
          <p:nvPr>
            <p:ph type="title"/>
          </p:nvPr>
        </p:nvSpPr>
        <p:spPr/>
        <p:txBody>
          <a:bodyPr/>
          <a:lstStyle/>
          <a:p>
            <a:r>
              <a:rPr lang="en-US" dirty="0"/>
              <a:t>Flexible Funding Options</a:t>
            </a:r>
            <a:r>
              <a:rPr lang="en-US" baseline="30000" dirty="0"/>
              <a:t>1</a:t>
            </a:r>
            <a:r>
              <a:rPr lang="en-US" dirty="0"/>
              <a:t> Available with a HECM</a:t>
            </a:r>
          </a:p>
        </p:txBody>
      </p:sp>
      <p:sp>
        <p:nvSpPr>
          <p:cNvPr id="4" name="Slide Number Placeholder 3">
            <a:extLst>
              <a:ext uri="{FF2B5EF4-FFF2-40B4-BE49-F238E27FC236}">
                <a16:creationId xmlns:a16="http://schemas.microsoft.com/office/drawing/2014/main" id="{3F55AD4E-4BDD-7124-F5D1-7131CBD9A677}"/>
              </a:ext>
            </a:extLst>
          </p:cNvPr>
          <p:cNvSpPr>
            <a:spLocks noGrp="1"/>
          </p:cNvSpPr>
          <p:nvPr>
            <p:ph type="sldNum" sz="quarter" idx="11"/>
          </p:nvPr>
        </p:nvSpPr>
        <p:spPr/>
        <p:txBody>
          <a:bodyPr/>
          <a:lstStyle/>
          <a:p>
            <a:fld id="{4300899B-0CC7-2C4C-8D27-D3BB834F200E}" type="slidenum">
              <a:rPr lang="en-US" smtClean="0"/>
              <a:pPr/>
              <a:t>8</a:t>
            </a:fld>
            <a:endParaRPr lang="en-US"/>
          </a:p>
        </p:txBody>
      </p:sp>
      <p:sp>
        <p:nvSpPr>
          <p:cNvPr id="7" name="Content Placeholder 4">
            <a:extLst>
              <a:ext uri="{FF2B5EF4-FFF2-40B4-BE49-F238E27FC236}">
                <a16:creationId xmlns:a16="http://schemas.microsoft.com/office/drawing/2014/main" id="{B8B88C88-7749-1B4E-B199-844B52D2F8D3}"/>
              </a:ext>
            </a:extLst>
          </p:cNvPr>
          <p:cNvSpPr>
            <a:spLocks noGrp="1"/>
          </p:cNvSpPr>
          <p:nvPr>
            <p:ph sz="quarter" idx="10"/>
          </p:nvPr>
        </p:nvSpPr>
        <p:spPr/>
        <p:txBody>
          <a:bodyPr/>
          <a:lstStyle/>
          <a:p>
            <a:pPr>
              <a:lnSpc>
                <a:spcPct val="100000"/>
              </a:lnSpc>
              <a:spcBef>
                <a:spcPts val="0"/>
              </a:spcBef>
            </a:pPr>
            <a:r>
              <a:rPr lang="en-US" baseline="30000" dirty="0"/>
              <a:t>1</a:t>
            </a:r>
            <a:r>
              <a:rPr lang="en-US" dirty="0"/>
              <a:t> Borrowers who elect a fixed rate loan will receive a single disbursement lump sum payment. Other payment options are available only for adjustable-rate mortgages.</a:t>
            </a:r>
          </a:p>
          <a:p>
            <a:pPr>
              <a:lnSpc>
                <a:spcPct val="100000"/>
              </a:lnSpc>
              <a:spcBef>
                <a:spcPts val="0"/>
              </a:spcBef>
            </a:pPr>
            <a:r>
              <a:rPr lang="en-US" baseline="30000" dirty="0"/>
              <a:t>2</a:t>
            </a:r>
            <a:r>
              <a:rPr lang="en-US" dirty="0"/>
              <a:t> If part of the borrower’s loan is held in a line of credit upon which they may draw, then the unused portion of the line of credit will grow in size each month. The growth rate is equal to the sum of the interest rate plus the annual mortgage insurance premium rate being charged on their loan.</a:t>
            </a:r>
          </a:p>
        </p:txBody>
      </p:sp>
      <p:sp>
        <p:nvSpPr>
          <p:cNvPr id="11" name="Content Placeholder 2">
            <a:extLst>
              <a:ext uri="{FF2B5EF4-FFF2-40B4-BE49-F238E27FC236}">
                <a16:creationId xmlns:a16="http://schemas.microsoft.com/office/drawing/2014/main" id="{E465407C-DA1E-CFCD-12AA-8D92C107162E}"/>
              </a:ext>
            </a:extLst>
          </p:cNvPr>
          <p:cNvSpPr>
            <a:spLocks noGrp="1"/>
          </p:cNvSpPr>
          <p:nvPr>
            <p:ph idx="1"/>
          </p:nvPr>
        </p:nvSpPr>
        <p:spPr>
          <a:xfrm>
            <a:off x="7363895" y="4195939"/>
            <a:ext cx="3699469" cy="1037539"/>
          </a:xfrm>
        </p:spPr>
        <p:txBody>
          <a:bodyPr/>
          <a:lstStyle/>
          <a:p>
            <a:pPr marL="0" indent="0">
              <a:buNone/>
            </a:pPr>
            <a:r>
              <a:rPr lang="en-US" b="0" dirty="0">
                <a:solidFill>
                  <a:srgbClr val="7B7C7F"/>
                </a:solidFill>
              </a:rPr>
              <a:t>Purchase a new home </a:t>
            </a:r>
            <a:br>
              <a:rPr lang="en-US" b="0" dirty="0">
                <a:solidFill>
                  <a:srgbClr val="7B7C7F"/>
                </a:solidFill>
              </a:rPr>
            </a:br>
            <a:r>
              <a:rPr lang="en-US" b="0" dirty="0">
                <a:solidFill>
                  <a:srgbClr val="7B7C7F"/>
                </a:solidFill>
              </a:rPr>
              <a:t>(HECM for Purchase)</a:t>
            </a:r>
          </a:p>
        </p:txBody>
      </p:sp>
      <p:sp>
        <p:nvSpPr>
          <p:cNvPr id="13" name="Content Placeholder 2">
            <a:extLst>
              <a:ext uri="{FF2B5EF4-FFF2-40B4-BE49-F238E27FC236}">
                <a16:creationId xmlns:a16="http://schemas.microsoft.com/office/drawing/2014/main" id="{92425909-6740-1407-86AF-914A277C46A9}"/>
              </a:ext>
            </a:extLst>
          </p:cNvPr>
          <p:cNvSpPr txBox="1">
            <a:spLocks/>
          </p:cNvSpPr>
          <p:nvPr/>
        </p:nvSpPr>
        <p:spPr>
          <a:xfrm>
            <a:off x="7299115" y="2200269"/>
            <a:ext cx="3993606" cy="1037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76777B"/>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76777B"/>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76777B"/>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0" dirty="0">
                <a:solidFill>
                  <a:srgbClr val="7B7C7F"/>
                </a:solidFill>
              </a:rPr>
              <a:t>A combination of these – chosen by borrower</a:t>
            </a:r>
          </a:p>
        </p:txBody>
      </p:sp>
      <p:pic>
        <p:nvPicPr>
          <p:cNvPr id="15" name="Picture 14" descr="Icon&#10;&#10;Description automatically generated">
            <a:extLst>
              <a:ext uri="{FF2B5EF4-FFF2-40B4-BE49-F238E27FC236}">
                <a16:creationId xmlns:a16="http://schemas.microsoft.com/office/drawing/2014/main" id="{172C2BE2-EEA4-8B43-9EFA-15369A60E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177" y="1656257"/>
            <a:ext cx="695969" cy="904406"/>
          </a:xfrm>
          <a:prstGeom prst="rect">
            <a:avLst/>
          </a:prstGeom>
        </p:spPr>
      </p:pic>
      <p:pic>
        <p:nvPicPr>
          <p:cNvPr id="20" name="Picture 19" descr="Icon&#10;&#10;Description automatically generated">
            <a:extLst>
              <a:ext uri="{FF2B5EF4-FFF2-40B4-BE49-F238E27FC236}">
                <a16:creationId xmlns:a16="http://schemas.microsoft.com/office/drawing/2014/main" id="{865160E8-323A-592B-EB97-F283EAE0B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043" y="2813310"/>
            <a:ext cx="1020235" cy="1020235"/>
          </a:xfrm>
          <a:prstGeom prst="rect">
            <a:avLst/>
          </a:prstGeom>
        </p:spPr>
      </p:pic>
      <p:pic>
        <p:nvPicPr>
          <p:cNvPr id="21" name="Picture 20" descr="Icon&#10;&#10;Description automatically generated">
            <a:extLst>
              <a:ext uri="{FF2B5EF4-FFF2-40B4-BE49-F238E27FC236}">
                <a16:creationId xmlns:a16="http://schemas.microsoft.com/office/drawing/2014/main" id="{0AE10C9A-626E-A2EF-BBBB-F6285B3554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082" y="4235417"/>
            <a:ext cx="859973" cy="859973"/>
          </a:xfrm>
          <a:prstGeom prst="rect">
            <a:avLst/>
          </a:prstGeom>
        </p:spPr>
      </p:pic>
      <p:pic>
        <p:nvPicPr>
          <p:cNvPr id="22" name="Picture 21" descr="Icon&#10;&#10;Description automatically generated">
            <a:extLst>
              <a:ext uri="{FF2B5EF4-FFF2-40B4-BE49-F238E27FC236}">
                <a16:creationId xmlns:a16="http://schemas.microsoft.com/office/drawing/2014/main" id="{37D69307-6E4A-298E-0695-0228AF92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111" y="4382715"/>
            <a:ext cx="1020235" cy="1020235"/>
          </a:xfrm>
          <a:prstGeom prst="rect">
            <a:avLst/>
          </a:prstGeom>
        </p:spPr>
      </p:pic>
      <p:pic>
        <p:nvPicPr>
          <p:cNvPr id="23" name="Picture 22" descr="Icon&#10;&#10;Description automatically generated">
            <a:extLst>
              <a:ext uri="{FF2B5EF4-FFF2-40B4-BE49-F238E27FC236}">
                <a16:creationId xmlns:a16="http://schemas.microsoft.com/office/drawing/2014/main" id="{AD60B4E7-2026-3F4B-1CAA-ADBACF4696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5556" y="2370289"/>
            <a:ext cx="669587" cy="669587"/>
          </a:xfrm>
          <a:prstGeom prst="rect">
            <a:avLst/>
          </a:prstGeom>
        </p:spPr>
      </p:pic>
      <p:pic>
        <p:nvPicPr>
          <p:cNvPr id="24" name="Picture 23" descr="Icon&#10;&#10;Description automatically generated">
            <a:extLst>
              <a:ext uri="{FF2B5EF4-FFF2-40B4-BE49-F238E27FC236}">
                <a16:creationId xmlns:a16="http://schemas.microsoft.com/office/drawing/2014/main" id="{5F6F8E51-0BF1-9ABD-FF87-4C6435DC5C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9143" y="1794131"/>
            <a:ext cx="521737" cy="677993"/>
          </a:xfrm>
          <a:prstGeom prst="rect">
            <a:avLst/>
          </a:prstGeom>
        </p:spPr>
      </p:pic>
      <p:pic>
        <p:nvPicPr>
          <p:cNvPr id="25" name="Picture 24" descr="Icon&#10;&#10;Description automatically generated">
            <a:extLst>
              <a:ext uri="{FF2B5EF4-FFF2-40B4-BE49-F238E27FC236}">
                <a16:creationId xmlns:a16="http://schemas.microsoft.com/office/drawing/2014/main" id="{C07B6658-BF09-9570-33BB-9B2845C477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6963" y="2411646"/>
            <a:ext cx="803327" cy="803327"/>
          </a:xfrm>
          <a:prstGeom prst="rect">
            <a:avLst/>
          </a:prstGeom>
        </p:spPr>
      </p:pic>
      <p:sp>
        <p:nvSpPr>
          <p:cNvPr id="3" name="Content Placeholder 2">
            <a:extLst>
              <a:ext uri="{FF2B5EF4-FFF2-40B4-BE49-F238E27FC236}">
                <a16:creationId xmlns:a16="http://schemas.microsoft.com/office/drawing/2014/main" id="{DF27BA28-25F5-B9DE-359C-8A8B20B4BAC9}"/>
              </a:ext>
            </a:extLst>
          </p:cNvPr>
          <p:cNvSpPr txBox="1">
            <a:spLocks/>
          </p:cNvSpPr>
          <p:nvPr/>
        </p:nvSpPr>
        <p:spPr>
          <a:xfrm>
            <a:off x="1586874" y="1883659"/>
            <a:ext cx="3699469" cy="56710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1" i="0" kern="1200">
                <a:solidFill>
                  <a:srgbClr val="7B7C7F"/>
                </a:solidFill>
                <a:latin typeface="Calibri" panose="020F050202020403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B7C7F"/>
                </a:solidFill>
                <a:latin typeface="Calibri" panose="020F050202020403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B7C7F"/>
                </a:solidFill>
                <a:latin typeface="Calibri" panose="020F050202020403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0" dirty="0"/>
              <a:t>Lump sum</a:t>
            </a:r>
          </a:p>
        </p:txBody>
      </p:sp>
      <p:sp>
        <p:nvSpPr>
          <p:cNvPr id="5" name="Content Placeholder 2">
            <a:extLst>
              <a:ext uri="{FF2B5EF4-FFF2-40B4-BE49-F238E27FC236}">
                <a16:creationId xmlns:a16="http://schemas.microsoft.com/office/drawing/2014/main" id="{F9B7757A-CDDD-D0F7-4FB2-B5BF882B3A05}"/>
              </a:ext>
            </a:extLst>
          </p:cNvPr>
          <p:cNvSpPr txBox="1">
            <a:spLocks/>
          </p:cNvSpPr>
          <p:nvPr/>
        </p:nvSpPr>
        <p:spPr>
          <a:xfrm>
            <a:off x="1485900" y="3039876"/>
            <a:ext cx="3699469" cy="56710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1" i="0" kern="1200">
                <a:solidFill>
                  <a:srgbClr val="7B7C7F"/>
                </a:solidFill>
                <a:latin typeface="Calibri" panose="020F050202020403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B7C7F"/>
                </a:solidFill>
                <a:latin typeface="Calibri" panose="020F050202020403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B7C7F"/>
                </a:solidFill>
                <a:latin typeface="Calibri" panose="020F050202020403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endParaRPr lang="en-US" b="0" dirty="0"/>
          </a:p>
        </p:txBody>
      </p:sp>
      <p:sp>
        <p:nvSpPr>
          <p:cNvPr id="8" name="TextBox 7">
            <a:extLst>
              <a:ext uri="{FF2B5EF4-FFF2-40B4-BE49-F238E27FC236}">
                <a16:creationId xmlns:a16="http://schemas.microsoft.com/office/drawing/2014/main" id="{426AFC58-CAD3-2248-4D20-40D3ED16683A}"/>
              </a:ext>
            </a:extLst>
          </p:cNvPr>
          <p:cNvSpPr txBox="1"/>
          <p:nvPr/>
        </p:nvSpPr>
        <p:spPr>
          <a:xfrm>
            <a:off x="1579278" y="3123522"/>
            <a:ext cx="3993606" cy="523220"/>
          </a:xfrm>
          <a:prstGeom prst="rect">
            <a:avLst/>
          </a:prstGeom>
          <a:noFill/>
        </p:spPr>
        <p:txBody>
          <a:bodyPr wrap="square">
            <a:spAutoFit/>
          </a:bodyPr>
          <a:lstStyle/>
          <a:p>
            <a:pPr marL="0" indent="0">
              <a:buNone/>
            </a:pPr>
            <a:r>
              <a:rPr lang="en-US" sz="2800" b="0" dirty="0">
                <a:solidFill>
                  <a:srgbClr val="7B7C7F"/>
                </a:solidFill>
                <a:latin typeface="+mn-lt"/>
              </a:rPr>
              <a:t>Growing Line of Credit</a:t>
            </a:r>
            <a:r>
              <a:rPr lang="en-US" sz="2800" b="0" baseline="30000" dirty="0">
                <a:solidFill>
                  <a:srgbClr val="7B7C7F"/>
                </a:solidFill>
                <a:latin typeface="+mn-lt"/>
              </a:rPr>
              <a:t>2</a:t>
            </a:r>
          </a:p>
        </p:txBody>
      </p:sp>
      <p:sp>
        <p:nvSpPr>
          <p:cNvPr id="9" name="TextBox 8">
            <a:extLst>
              <a:ext uri="{FF2B5EF4-FFF2-40B4-BE49-F238E27FC236}">
                <a16:creationId xmlns:a16="http://schemas.microsoft.com/office/drawing/2014/main" id="{8FB0486A-F8A3-E0C3-2629-00B059335819}"/>
              </a:ext>
            </a:extLst>
          </p:cNvPr>
          <p:cNvSpPr txBox="1"/>
          <p:nvPr/>
        </p:nvSpPr>
        <p:spPr>
          <a:xfrm>
            <a:off x="1579278" y="4431368"/>
            <a:ext cx="4156624" cy="1651734"/>
          </a:xfrm>
          <a:prstGeom prst="rect">
            <a:avLst/>
          </a:prstGeom>
          <a:noFill/>
        </p:spPr>
        <p:txBody>
          <a:bodyPr wrap="square">
            <a:spAutoFit/>
          </a:bodyPr>
          <a:lstStyle/>
          <a:p>
            <a:pPr marL="0" indent="0">
              <a:buFont typeface="Arial" panose="020B0604020202020204" pitchFamily="34" charset="0"/>
              <a:buNone/>
            </a:pPr>
            <a:r>
              <a:rPr lang="en-US" sz="2800" b="0" dirty="0">
                <a:solidFill>
                  <a:srgbClr val="7B7C7F"/>
                </a:solidFill>
              </a:rPr>
              <a:t>Fixed monthly advances</a:t>
            </a:r>
          </a:p>
          <a:p>
            <a:pPr>
              <a:buFont typeface="Wingdings" panose="05000000000000000000" pitchFamily="2" charset="2"/>
              <a:buChar char="ü"/>
            </a:pPr>
            <a:r>
              <a:rPr lang="en-US" sz="1800" b="0" dirty="0">
                <a:solidFill>
                  <a:srgbClr val="7B7C7F"/>
                </a:solidFill>
              </a:rPr>
              <a:t>Term (Fixed Period of Time)</a:t>
            </a:r>
          </a:p>
          <a:p>
            <a:pPr>
              <a:buFont typeface="Wingdings" panose="05000000000000000000" pitchFamily="2" charset="2"/>
              <a:buChar char="ü"/>
            </a:pPr>
            <a:r>
              <a:rPr lang="en-US" sz="1800" b="0" dirty="0">
                <a:solidFill>
                  <a:srgbClr val="7B7C7F"/>
                </a:solidFill>
              </a:rPr>
              <a:t>Tenure (Lifetime Payment)</a:t>
            </a:r>
          </a:p>
          <a:p>
            <a:pPr marL="0" indent="0">
              <a:buNone/>
            </a:pPr>
            <a:endParaRPr lang="en-US" sz="2800" baseline="30000" dirty="0">
              <a:solidFill>
                <a:srgbClr val="7B7C7F"/>
              </a:solidFill>
              <a:latin typeface="+mn-lt"/>
            </a:endParaRPr>
          </a:p>
          <a:p>
            <a:pPr marL="0" indent="0">
              <a:buNone/>
            </a:pPr>
            <a:endParaRPr lang="en-US" sz="2800" b="0" baseline="30000" dirty="0">
              <a:solidFill>
                <a:srgbClr val="7B7C7F"/>
              </a:solidFill>
              <a:latin typeface="+mn-lt"/>
            </a:endParaRPr>
          </a:p>
        </p:txBody>
      </p:sp>
    </p:spTree>
    <p:extLst>
      <p:ext uri="{BB962C8B-B14F-4D97-AF65-F5344CB8AC3E}">
        <p14:creationId xmlns:p14="http://schemas.microsoft.com/office/powerpoint/2010/main" val="352532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8BE6-9491-4FF0-A4B0-09AEDC153517}"/>
              </a:ext>
            </a:extLst>
          </p:cNvPr>
          <p:cNvSpPr>
            <a:spLocks noGrp="1"/>
          </p:cNvSpPr>
          <p:nvPr>
            <p:ph type="title"/>
          </p:nvPr>
        </p:nvSpPr>
        <p:spPr>
          <a:xfrm>
            <a:off x="459508" y="397130"/>
            <a:ext cx="10515600" cy="881789"/>
          </a:xfrm>
        </p:spPr>
        <p:txBody>
          <a:bodyPr>
            <a:normAutofit/>
          </a:bodyPr>
          <a:lstStyle/>
          <a:p>
            <a:r>
              <a:rPr lang="en-US" sz="3600" b="1" dirty="0">
                <a:solidFill>
                  <a:srgbClr val="8CC640"/>
                </a:solidFill>
                <a:latin typeface="+mn-lt"/>
              </a:rPr>
              <a:t>The Three “Buckets” of Costs</a:t>
            </a:r>
          </a:p>
        </p:txBody>
      </p:sp>
      <p:sp>
        <p:nvSpPr>
          <p:cNvPr id="6" name="Rectangle 5">
            <a:extLst>
              <a:ext uri="{FF2B5EF4-FFF2-40B4-BE49-F238E27FC236}">
                <a16:creationId xmlns:a16="http://schemas.microsoft.com/office/drawing/2014/main" id="{93A41827-9465-4EDF-BCE4-A0AFECAA7A79}"/>
              </a:ext>
            </a:extLst>
          </p:cNvPr>
          <p:cNvSpPr/>
          <p:nvPr/>
        </p:nvSpPr>
        <p:spPr>
          <a:xfrm>
            <a:off x="459508" y="2084195"/>
            <a:ext cx="3113858" cy="4341180"/>
          </a:xfrm>
          <a:prstGeom prst="rect">
            <a:avLst/>
          </a:prstGeom>
          <a:solidFill>
            <a:srgbClr val="8C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5D18F6E-2B17-46AF-9C3F-C7C609041050}"/>
              </a:ext>
            </a:extLst>
          </p:cNvPr>
          <p:cNvSpPr/>
          <p:nvPr/>
        </p:nvSpPr>
        <p:spPr>
          <a:xfrm>
            <a:off x="3785574" y="2084195"/>
            <a:ext cx="3113858" cy="4341180"/>
          </a:xfrm>
          <a:prstGeom prst="rect">
            <a:avLst/>
          </a:prstGeom>
          <a:solidFill>
            <a:srgbClr val="82B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62B6362-C7D6-4A51-ACAC-DE504628BDF5}"/>
              </a:ext>
            </a:extLst>
          </p:cNvPr>
          <p:cNvSpPr/>
          <p:nvPr/>
        </p:nvSpPr>
        <p:spPr>
          <a:xfrm>
            <a:off x="7111640" y="2084195"/>
            <a:ext cx="3113858" cy="434118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7C29A8E3-49BC-4487-8842-9E698856A944}"/>
              </a:ext>
            </a:extLst>
          </p:cNvPr>
          <p:cNvSpPr>
            <a:spLocks noGrp="1"/>
          </p:cNvSpPr>
          <p:nvPr>
            <p:ph idx="1"/>
          </p:nvPr>
        </p:nvSpPr>
        <p:spPr>
          <a:xfrm>
            <a:off x="509755" y="2084195"/>
            <a:ext cx="3013364" cy="881789"/>
          </a:xfrm>
        </p:spPr>
        <p:txBody>
          <a:bodyPr>
            <a:normAutofit fontScale="92500" lnSpcReduction="10000"/>
          </a:bodyPr>
          <a:lstStyle/>
          <a:p>
            <a:pPr marL="0" indent="0" algn="ctr">
              <a:lnSpc>
                <a:spcPct val="100000"/>
              </a:lnSpc>
              <a:buNone/>
            </a:pPr>
            <a:r>
              <a:rPr lang="en-US" sz="2000" b="1" dirty="0">
                <a:solidFill>
                  <a:schemeClr val="bg1"/>
                </a:solidFill>
                <a:latin typeface="Proxima Nova" panose="02000506030000020004" pitchFamily="50" charset="0"/>
              </a:rPr>
              <a:t>FHA Mortgage Insurance Premium (MIP)</a:t>
            </a:r>
            <a:endParaRPr lang="en-US" sz="2400" dirty="0">
              <a:solidFill>
                <a:srgbClr val="7F7F7F"/>
              </a:solidFill>
              <a:latin typeface="Proxima Nova" panose="02000506030000020004" pitchFamily="50" charset="0"/>
            </a:endParaRPr>
          </a:p>
        </p:txBody>
      </p:sp>
      <p:sp>
        <p:nvSpPr>
          <p:cNvPr id="15" name="Content Placeholder 2">
            <a:extLst>
              <a:ext uri="{FF2B5EF4-FFF2-40B4-BE49-F238E27FC236}">
                <a16:creationId xmlns:a16="http://schemas.microsoft.com/office/drawing/2014/main" id="{D154BB39-1276-4FD9-BE16-6EA653BEC445}"/>
              </a:ext>
            </a:extLst>
          </p:cNvPr>
          <p:cNvSpPr txBox="1">
            <a:spLocks/>
          </p:cNvSpPr>
          <p:nvPr/>
        </p:nvSpPr>
        <p:spPr>
          <a:xfrm>
            <a:off x="3835821" y="2084195"/>
            <a:ext cx="3013364" cy="8817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Transaction Costs</a:t>
            </a:r>
            <a:endParaRPr kumimoji="0" lang="en-US" sz="1800" b="1"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endParaRPr>
          </a:p>
        </p:txBody>
      </p:sp>
      <p:sp>
        <p:nvSpPr>
          <p:cNvPr id="16" name="Content Placeholder 2">
            <a:extLst>
              <a:ext uri="{FF2B5EF4-FFF2-40B4-BE49-F238E27FC236}">
                <a16:creationId xmlns:a16="http://schemas.microsoft.com/office/drawing/2014/main" id="{9D690FD1-7B92-487A-8CBF-B9A2529564CA}"/>
              </a:ext>
            </a:extLst>
          </p:cNvPr>
          <p:cNvSpPr txBox="1">
            <a:spLocks/>
          </p:cNvSpPr>
          <p:nvPr/>
        </p:nvSpPr>
        <p:spPr>
          <a:xfrm>
            <a:off x="7161887" y="2084195"/>
            <a:ext cx="3013364" cy="8817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Origination Fee</a:t>
            </a:r>
            <a:endParaRPr kumimoji="0" lang="en-US" sz="1800" b="1"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endParaRPr>
          </a:p>
        </p:txBody>
      </p:sp>
      <p:sp>
        <p:nvSpPr>
          <p:cNvPr id="17" name="Content Placeholder 2">
            <a:extLst>
              <a:ext uri="{FF2B5EF4-FFF2-40B4-BE49-F238E27FC236}">
                <a16:creationId xmlns:a16="http://schemas.microsoft.com/office/drawing/2014/main" id="{F932045C-61F8-48F7-ABDF-BB4E49B7606D}"/>
              </a:ext>
            </a:extLst>
          </p:cNvPr>
          <p:cNvSpPr txBox="1">
            <a:spLocks/>
          </p:cNvSpPr>
          <p:nvPr/>
        </p:nvSpPr>
        <p:spPr>
          <a:xfrm>
            <a:off x="554183" y="1311564"/>
            <a:ext cx="8552872" cy="5003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7F7F7F"/>
                </a:solidFill>
                <a:effectLst/>
                <a:uLnTx/>
                <a:uFillTx/>
                <a:ea typeface="+mn-ea"/>
                <a:cs typeface="+mn-cs"/>
              </a:rPr>
              <a:t>Lender credits may be available to reduce costs</a:t>
            </a:r>
            <a:endParaRPr kumimoji="0" lang="en-US" sz="1800" b="0" i="0" u="none" strike="noStrike" kern="1200" cap="none" spc="0" normalizeH="0" baseline="0" noProof="0" dirty="0">
              <a:ln>
                <a:noFill/>
              </a:ln>
              <a:solidFill>
                <a:srgbClr val="7F7F7F"/>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endParaRPr>
          </a:p>
        </p:txBody>
      </p:sp>
      <p:sp>
        <p:nvSpPr>
          <p:cNvPr id="18" name="Content Placeholder 2">
            <a:extLst>
              <a:ext uri="{FF2B5EF4-FFF2-40B4-BE49-F238E27FC236}">
                <a16:creationId xmlns:a16="http://schemas.microsoft.com/office/drawing/2014/main" id="{AB2843AC-EDB2-4E88-90A1-C293E99BD0EA}"/>
              </a:ext>
            </a:extLst>
          </p:cNvPr>
          <p:cNvSpPr txBox="1">
            <a:spLocks/>
          </p:cNvSpPr>
          <p:nvPr/>
        </p:nvSpPr>
        <p:spPr>
          <a:xfrm>
            <a:off x="509755" y="3421972"/>
            <a:ext cx="2890981" cy="22320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Fully non-recourse to heirs and the estate / Credit Line Growth</a:t>
            </a: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Initial MIP </a:t>
            </a:r>
            <a:r>
              <a:rPr kumimoji="0" lang="en-US" sz="1600" b="0"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 2% of the home value (up to the Max)</a:t>
            </a: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Annual</a:t>
            </a:r>
            <a:r>
              <a:rPr kumimoji="0" lang="en-US" sz="1600" b="0"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 = 0.5% of the outstanding loan balance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endParaRPr>
          </a:p>
        </p:txBody>
      </p:sp>
      <p:sp>
        <p:nvSpPr>
          <p:cNvPr id="19" name="Content Placeholder 2">
            <a:extLst>
              <a:ext uri="{FF2B5EF4-FFF2-40B4-BE49-F238E27FC236}">
                <a16:creationId xmlns:a16="http://schemas.microsoft.com/office/drawing/2014/main" id="{DE523458-1E1B-47C8-A597-AEE5BBACA73A}"/>
              </a:ext>
            </a:extLst>
          </p:cNvPr>
          <p:cNvSpPr txBox="1">
            <a:spLocks/>
          </p:cNvSpPr>
          <p:nvPr/>
        </p:nvSpPr>
        <p:spPr>
          <a:xfrm>
            <a:off x="3897012" y="3440079"/>
            <a:ext cx="2890981" cy="16530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Closing Costs – appraisal, state fees, title insurance, etc.</a:t>
            </a: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Counseling – varies by agency, but typically between $125 to $200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endParaRPr>
          </a:p>
        </p:txBody>
      </p:sp>
      <p:sp>
        <p:nvSpPr>
          <p:cNvPr id="20" name="Content Placeholder 2">
            <a:extLst>
              <a:ext uri="{FF2B5EF4-FFF2-40B4-BE49-F238E27FC236}">
                <a16:creationId xmlns:a16="http://schemas.microsoft.com/office/drawing/2014/main" id="{B667D9E9-C72B-435B-8C32-475FEC6645D8}"/>
              </a:ext>
            </a:extLst>
          </p:cNvPr>
          <p:cNvSpPr txBox="1">
            <a:spLocks/>
          </p:cNvSpPr>
          <p:nvPr/>
        </p:nvSpPr>
        <p:spPr>
          <a:xfrm>
            <a:off x="7223078" y="3440079"/>
            <a:ext cx="2890981" cy="1653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Lender’s origination fee – Set by FHA, based on home value</a:t>
            </a: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lang="en-US" sz="1600" dirty="0">
                <a:solidFill>
                  <a:prstClr val="white"/>
                </a:solidFill>
                <a:latin typeface="Proxima Nova" panose="02000506030000020004" pitchFamily="50" charset="0"/>
              </a:rPr>
              <a:t>Discounts and credits are often available</a:t>
            </a:r>
            <a:endParaRPr kumimoji="0" lang="en-US" sz="1600" b="0"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7F7F7F"/>
              </a:solidFill>
              <a:effectLst/>
              <a:uLnTx/>
              <a:uFillTx/>
              <a:latin typeface="Proxima Nova" panose="02000506030000020004" pitchFamily="50" charset="0"/>
              <a:ea typeface="+mn-ea"/>
              <a:cs typeface="+mn-cs"/>
            </a:endParaRPr>
          </a:p>
        </p:txBody>
      </p:sp>
    </p:spTree>
    <p:extLst>
      <p:ext uri="{BB962C8B-B14F-4D97-AF65-F5344CB8AC3E}">
        <p14:creationId xmlns:p14="http://schemas.microsoft.com/office/powerpoint/2010/main" val="3549068245"/>
      </p:ext>
    </p:extLst>
  </p:cSld>
  <p:clrMapOvr>
    <a:masterClrMapping/>
  </p:clrMapOvr>
</p:sld>
</file>

<file path=ppt/theme/theme1.xml><?xml version="1.0" encoding="utf-8"?>
<a:theme xmlns:a="http://schemas.openxmlformats.org/drawingml/2006/main" name="Longbridge Financial Powerpoint 2022">
  <a:themeElements>
    <a:clrScheme name="Custom 1">
      <a:dk1>
        <a:srgbClr val="000000"/>
      </a:dk1>
      <a:lt1>
        <a:srgbClr val="FFFFFF"/>
      </a:lt1>
      <a:dk2>
        <a:srgbClr val="8CC640"/>
      </a:dk2>
      <a:lt2>
        <a:srgbClr val="E7E6E6"/>
      </a:lt2>
      <a:accent1>
        <a:srgbClr val="76BC20"/>
      </a:accent1>
      <a:accent2>
        <a:srgbClr val="1D304B"/>
      </a:accent2>
      <a:accent3>
        <a:srgbClr val="FBC808"/>
      </a:accent3>
      <a:accent4>
        <a:srgbClr val="414041"/>
      </a:accent4>
      <a:accent5>
        <a:srgbClr val="5B9BD5"/>
      </a:accent5>
      <a:accent6>
        <a:srgbClr val="70AD47"/>
      </a:accent6>
      <a:hlink>
        <a:srgbClr val="76BC20"/>
      </a:hlink>
      <a:folHlink>
        <a:srgbClr val="7B7C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Longbridge Powerpoint 2023" id="{D08A8895-FEB4-423B-B41E-B3A76DC851DD}" vid="{F4F3E1BB-6A2D-4F9C-887E-454A9D28A3B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ongbridge Financial Powerpoint 2022">
  <a:themeElements>
    <a:clrScheme name="Custom 1">
      <a:dk1>
        <a:srgbClr val="000000"/>
      </a:dk1>
      <a:lt1>
        <a:srgbClr val="FFFFFF"/>
      </a:lt1>
      <a:dk2>
        <a:srgbClr val="8CC640"/>
      </a:dk2>
      <a:lt2>
        <a:srgbClr val="E7E6E6"/>
      </a:lt2>
      <a:accent1>
        <a:srgbClr val="76BC20"/>
      </a:accent1>
      <a:accent2>
        <a:srgbClr val="1D304B"/>
      </a:accent2>
      <a:accent3>
        <a:srgbClr val="FBC808"/>
      </a:accent3>
      <a:accent4>
        <a:srgbClr val="414041"/>
      </a:accent4>
      <a:accent5>
        <a:srgbClr val="5B9BD5"/>
      </a:accent5>
      <a:accent6>
        <a:srgbClr val="70AD47"/>
      </a:accent6>
      <a:hlink>
        <a:srgbClr val="76BC20"/>
      </a:hlink>
      <a:folHlink>
        <a:srgbClr val="7B7C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N-21173-Corporate PPT Updates-100" id="{7339C529-51E9-754F-8ECC-65BEF0F93E60}" vid="{D79D7C71-34B3-2E45-9F18-027D0A54BDF7}"/>
    </a:ext>
  </a:extLst>
</a:theme>
</file>

<file path=ppt/theme/theme4.xml><?xml version="1.0" encoding="utf-8"?>
<a:theme xmlns:a="http://schemas.openxmlformats.org/drawingml/2006/main" name="2_Longbridge Financial Powerpoint 2022">
  <a:themeElements>
    <a:clrScheme name="Custom 1">
      <a:dk1>
        <a:srgbClr val="000000"/>
      </a:dk1>
      <a:lt1>
        <a:srgbClr val="FFFFFF"/>
      </a:lt1>
      <a:dk2>
        <a:srgbClr val="8CC640"/>
      </a:dk2>
      <a:lt2>
        <a:srgbClr val="E7E6E6"/>
      </a:lt2>
      <a:accent1>
        <a:srgbClr val="76BC20"/>
      </a:accent1>
      <a:accent2>
        <a:srgbClr val="1D304B"/>
      </a:accent2>
      <a:accent3>
        <a:srgbClr val="FBC808"/>
      </a:accent3>
      <a:accent4>
        <a:srgbClr val="414041"/>
      </a:accent4>
      <a:accent5>
        <a:srgbClr val="5B9BD5"/>
      </a:accent5>
      <a:accent6>
        <a:srgbClr val="70AD47"/>
      </a:accent6>
      <a:hlink>
        <a:srgbClr val="76BC20"/>
      </a:hlink>
      <a:folHlink>
        <a:srgbClr val="7B7C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ngbridge Presentation_SHARED" id="{1367DA57-D09E-9147-B44E-1EC1A4839D11}" vid="{FF2A6B29-5EA6-0741-83C0-B4D579DF48E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Longbridge Financial Powerpoint 2022">
  <a:themeElements>
    <a:clrScheme name="Custom 1">
      <a:dk1>
        <a:srgbClr val="000000"/>
      </a:dk1>
      <a:lt1>
        <a:srgbClr val="FFFFFF"/>
      </a:lt1>
      <a:dk2>
        <a:srgbClr val="8CC640"/>
      </a:dk2>
      <a:lt2>
        <a:srgbClr val="E7E6E6"/>
      </a:lt2>
      <a:accent1>
        <a:srgbClr val="76BC20"/>
      </a:accent1>
      <a:accent2>
        <a:srgbClr val="1D304B"/>
      </a:accent2>
      <a:accent3>
        <a:srgbClr val="FBC808"/>
      </a:accent3>
      <a:accent4>
        <a:srgbClr val="414041"/>
      </a:accent4>
      <a:accent5>
        <a:srgbClr val="5B9BD5"/>
      </a:accent5>
      <a:accent6>
        <a:srgbClr val="70AD47"/>
      </a:accent6>
      <a:hlink>
        <a:srgbClr val="76BC20"/>
      </a:hlink>
      <a:folHlink>
        <a:srgbClr val="7B7C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2398512-01A0-4AF0-93D7-9DCECFE479E3}" vid="{B988DF5D-CD60-4F54-AE9F-77226CBBC844}"/>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24114</TotalTime>
  <Words>3743</Words>
  <Application>Microsoft Office PowerPoint</Application>
  <PresentationFormat>Widescreen</PresentationFormat>
  <Paragraphs>299</Paragraphs>
  <Slides>38</Slides>
  <Notes>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38</vt:i4>
      </vt:variant>
    </vt:vector>
  </HeadingPairs>
  <TitlesOfParts>
    <vt:vector size="52" baseType="lpstr">
      <vt:lpstr>Wingdings</vt:lpstr>
      <vt:lpstr>Proxima Nova</vt:lpstr>
      <vt:lpstr>Calibri Light</vt:lpstr>
      <vt:lpstr>proxima-nova</vt:lpstr>
      <vt:lpstr>Aptos Display</vt:lpstr>
      <vt:lpstr>Calibri</vt:lpstr>
      <vt:lpstr>Aptos</vt:lpstr>
      <vt:lpstr>Arial</vt:lpstr>
      <vt:lpstr>Longbridge Financial Powerpoint 2022</vt:lpstr>
      <vt:lpstr>1_Office Theme</vt:lpstr>
      <vt:lpstr>1_Longbridge Financial Powerpoint 2022</vt:lpstr>
      <vt:lpstr>2_Longbridge Financial Powerpoint 2022</vt:lpstr>
      <vt:lpstr>Office Theme</vt:lpstr>
      <vt:lpstr>3_Longbridge Financial Powerpoint 2022</vt:lpstr>
      <vt:lpstr>Unlocking Hidden Value:  What financial professionals need to know about reverse mortgages  </vt:lpstr>
      <vt:lpstr>Learning Objectives</vt:lpstr>
      <vt:lpstr>Baby Boomer Housing Wealth is at Historic Levels</vt:lpstr>
      <vt:lpstr>What is a HECM?</vt:lpstr>
      <vt:lpstr>Rise of the Reverse Mortgage</vt:lpstr>
      <vt:lpstr>The Evolution of the Reverse Mortgage</vt:lpstr>
      <vt:lpstr>Home Equity Conversion Mortgage (HECM) Basics</vt:lpstr>
      <vt:lpstr>Flexible Funding Options1 Available with a HECM</vt:lpstr>
      <vt:lpstr>The Three “Buckets” of Costs</vt:lpstr>
      <vt:lpstr>How much do we get?</vt:lpstr>
      <vt:lpstr>How much do we get (Cont’d)</vt:lpstr>
      <vt:lpstr>How much do we get?</vt:lpstr>
      <vt:lpstr>Projected Credit Line Growth</vt:lpstr>
      <vt:lpstr>Funding the Rising Costs of Aging Safely in Place</vt:lpstr>
      <vt:lpstr>Health Care May Be the Biggest Financial Burden Facing Retirees Today</vt:lpstr>
      <vt:lpstr>Average In-Home Care Costs1</vt:lpstr>
      <vt:lpstr>Average Aging in Place Remodeling Costs</vt:lpstr>
      <vt:lpstr>Funding Longevity with a HECM Line of Credit</vt:lpstr>
      <vt:lpstr>Funding Longevity with a HECM Line of Credit</vt:lpstr>
      <vt:lpstr>Eliminating a Mortgage Payment for an easier Path to Retirement.</vt:lpstr>
      <vt:lpstr>Eliminating Mortgage Payments for an Easier Path to Retirement</vt:lpstr>
      <vt:lpstr>The Solution</vt:lpstr>
      <vt:lpstr>Longbridge Platinum   Proprietary reverse mortgage  </vt:lpstr>
      <vt:lpstr>Longbridge Platinum Highlights</vt:lpstr>
      <vt:lpstr>Platinum Peak</vt:lpstr>
      <vt:lpstr>Key Features of Platinum LOC</vt:lpstr>
      <vt:lpstr>Platinum Preserve™️</vt:lpstr>
      <vt:lpstr>PowerPoint Presentation</vt:lpstr>
      <vt:lpstr>Traditional HELOC vs HELOC For Seniors®</vt:lpstr>
      <vt:lpstr>Rightsizing a Home Without Downsizing Cash Flow</vt:lpstr>
      <vt:lpstr>How Will Your Older Clients Buy Their Next Home?</vt:lpstr>
      <vt:lpstr>Buying a Home with a HECM to Improve Retirement Liquidity</vt:lpstr>
      <vt:lpstr>Buying a Home with a HECM to Improve Retirement Liquidity</vt:lpstr>
      <vt:lpstr>PowerPoint Presentation</vt:lpstr>
      <vt:lpstr>Your Clients Can Be Confident with Longbridge</vt:lpstr>
      <vt:lpstr>How We Help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Hidden Value with Reverse Mortgages</dc:title>
  <dc:creator>achao@longbridge-financial.com</dc:creator>
  <cp:lastModifiedBy>Monica Elizondo</cp:lastModifiedBy>
  <cp:revision>54</cp:revision>
  <dcterms:modified xsi:type="dcterms:W3CDTF">2026-02-10T15:40:15Z</dcterms:modified>
</cp:coreProperties>
</file>